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Lst>
  <p:sldSz cy="6858000" cx="12192000"/>
  <p:notesSz cx="6858000" cy="9144000"/>
  <p:embeddedFontLst>
    <p:embeddedFont>
      <p:font typeface="Arial Black"/>
      <p:regular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6" roundtripDataSignature="AMtx7mhKqy1xTvyqsQNw8YkkvKz6Uvl53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ArialBlack-regular.fntdata"/><Relationship Id="rId14" Type="http://schemas.openxmlformats.org/officeDocument/2006/relationships/slide" Target="slides/slide10.xml"/><Relationship Id="rId16"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9" name="Google Shape;89;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2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2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5" name="Google Shape;125;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1" name="Google Shape;131;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3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3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4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40"/>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41"/>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41"/>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3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3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33"/>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33"/>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26" name="Google Shape;26;p3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3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3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3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34"/>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34"/>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3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3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3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35"/>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35"/>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35"/>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35"/>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35"/>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3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3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3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3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3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38"/>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38"/>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39"/>
          <p:cNvSpPr/>
          <p:nvPr>
            <p:ph idx="2" type="pic"/>
          </p:nvPr>
        </p:nvSpPr>
        <p:spPr>
          <a:xfrm>
            <a:off x="5183188" y="987425"/>
            <a:ext cx="6172200" cy="4873625"/>
          </a:xfrm>
          <a:prstGeom prst="rect">
            <a:avLst/>
          </a:prstGeom>
          <a:noFill/>
          <a:ln>
            <a:noFill/>
          </a:ln>
        </p:spPr>
      </p:sp>
      <p:sp>
        <p:nvSpPr>
          <p:cNvPr id="64" name="Google Shape;64;p39"/>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l">
              <a:lnSpc>
                <a:spcPct val="100000"/>
              </a:lnSpc>
              <a:spcBef>
                <a:spcPts val="0"/>
              </a:spcBef>
              <a:spcAft>
                <a:spcPts val="0"/>
              </a:spcAft>
              <a:buSzPts val="1200"/>
              <a:buNone/>
              <a:defRPr/>
            </a:lvl1pPr>
            <a:lvl2pPr indent="0" lvl="1" marL="0" algn="l">
              <a:lnSpc>
                <a:spcPct val="100000"/>
              </a:lnSpc>
              <a:spcBef>
                <a:spcPts val="0"/>
              </a:spcBef>
              <a:spcAft>
                <a:spcPts val="0"/>
              </a:spcAft>
              <a:buSzPts val="1200"/>
              <a:buNone/>
              <a:defRPr/>
            </a:lvl2pPr>
            <a:lvl3pPr indent="0" lvl="2" marL="0" algn="l">
              <a:lnSpc>
                <a:spcPct val="100000"/>
              </a:lnSpc>
              <a:spcBef>
                <a:spcPts val="0"/>
              </a:spcBef>
              <a:spcAft>
                <a:spcPts val="0"/>
              </a:spcAft>
              <a:buSzPts val="1200"/>
              <a:buNone/>
              <a:defRPr/>
            </a:lvl3pPr>
            <a:lvl4pPr indent="0" lvl="3" marL="0" algn="l">
              <a:lnSpc>
                <a:spcPct val="100000"/>
              </a:lnSpc>
              <a:spcBef>
                <a:spcPts val="0"/>
              </a:spcBef>
              <a:spcAft>
                <a:spcPts val="0"/>
              </a:spcAft>
              <a:buSzPts val="1200"/>
              <a:buNone/>
              <a:defRPr/>
            </a:lvl4pPr>
            <a:lvl5pPr indent="0" lvl="4" marL="0" algn="l">
              <a:lnSpc>
                <a:spcPct val="100000"/>
              </a:lnSpc>
              <a:spcBef>
                <a:spcPts val="0"/>
              </a:spcBef>
              <a:spcAft>
                <a:spcPts val="0"/>
              </a:spcAft>
              <a:buSzPts val="1200"/>
              <a:buNone/>
              <a:defRPr/>
            </a:lvl5pPr>
            <a:lvl6pPr indent="0" lvl="5" marL="0" algn="l">
              <a:lnSpc>
                <a:spcPct val="100000"/>
              </a:lnSpc>
              <a:spcBef>
                <a:spcPts val="0"/>
              </a:spcBef>
              <a:spcAft>
                <a:spcPts val="0"/>
              </a:spcAft>
              <a:buSzPts val="1200"/>
              <a:buNone/>
              <a:defRPr/>
            </a:lvl6pPr>
            <a:lvl7pPr indent="0" lvl="6" marL="0" algn="l">
              <a:lnSpc>
                <a:spcPct val="100000"/>
              </a:lnSpc>
              <a:spcBef>
                <a:spcPts val="0"/>
              </a:spcBef>
              <a:spcAft>
                <a:spcPts val="0"/>
              </a:spcAft>
              <a:buSzPts val="1200"/>
              <a:buNone/>
              <a:defRPr/>
            </a:lvl7pPr>
            <a:lvl8pPr indent="0" lvl="7" marL="0" algn="l">
              <a:lnSpc>
                <a:spcPct val="100000"/>
              </a:lnSpc>
              <a:spcBef>
                <a:spcPts val="0"/>
              </a:spcBef>
              <a:spcAft>
                <a:spcPts val="0"/>
              </a:spcAft>
              <a:buSzPts val="1200"/>
              <a:buNone/>
              <a:defRPr/>
            </a:lvl8pPr>
            <a:lvl9pPr indent="0" lvl="8" marL="0" algn="l">
              <a:lnSpc>
                <a:spcPct val="100000"/>
              </a:lnSpc>
              <a:spcBef>
                <a:spcPts val="0"/>
              </a:spcBef>
              <a:spcAft>
                <a:spcPts val="0"/>
              </a:spcAft>
              <a:buSzPts val="1200"/>
              <a:buNone/>
              <a:defRPr/>
            </a:lvl9pPr>
          </a:lstStyle>
          <a:p>
            <a:pPr indent="0" lvl="0" marL="0" rtl="0" algn="l">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3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3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9" name="Google Shape;9;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SzPts val="1400"/>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SzPts val="1400"/>
              <a:buNone/>
              <a:defRPr b="0" i="0" sz="1400" u="none" cap="none" strike="noStrike">
                <a:solidFill>
                  <a:srgbClr val="000000"/>
                </a:solidFill>
                <a:latin typeface="Arial"/>
                <a:ea typeface="Arial"/>
                <a:cs typeface="Arial"/>
                <a:sym typeface="Arial"/>
              </a:defRPr>
            </a:lvl9pPr>
          </a:lstStyle>
          <a:p/>
        </p:txBody>
      </p:sp>
      <p:sp>
        <p:nvSpPr>
          <p:cNvPr id="10" name="Google Shape;10;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l">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mailto:ashishsom@learnbay.co"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3">
            <a:alphaModFix amt="96000"/>
          </a:blip>
          <a:tile algn="tl" flip="none" tx="0" sx="100000" ty="0" sy="100000"/>
        </a:blipFill>
      </p:bgPr>
    </p:bg>
    <p:spTree>
      <p:nvGrpSpPr>
        <p:cNvPr id="83" name="Shape 83"/>
        <p:cNvGrpSpPr/>
        <p:nvPr/>
      </p:nvGrpSpPr>
      <p:grpSpPr>
        <a:xfrm>
          <a:off x="0" y="0"/>
          <a:ext cx="0" cy="0"/>
          <a:chOff x="0" y="0"/>
          <a:chExt cx="0" cy="0"/>
        </a:xfrm>
      </p:grpSpPr>
      <p:pic>
        <p:nvPicPr>
          <p:cNvPr descr="Learnbay | Facebook" id="84" name="Google Shape;84;p1"/>
          <p:cNvPicPr preferRelativeResize="0"/>
          <p:nvPr/>
        </p:nvPicPr>
        <p:blipFill rotWithShape="1">
          <a:blip r:embed="rId4">
            <a:alphaModFix/>
          </a:blip>
          <a:srcRect b="0" l="0" r="0" t="0"/>
          <a:stretch/>
        </p:blipFill>
        <p:spPr>
          <a:xfrm>
            <a:off x="11369697" y="6054550"/>
            <a:ext cx="812876" cy="812876"/>
          </a:xfrm>
          <a:prstGeom prst="rect">
            <a:avLst/>
          </a:prstGeom>
          <a:noFill/>
          <a:ln>
            <a:noFill/>
          </a:ln>
        </p:spPr>
      </p:pic>
      <p:sp>
        <p:nvSpPr>
          <p:cNvPr id="85" name="Google Shape;85;p1"/>
          <p:cNvSpPr/>
          <p:nvPr/>
        </p:nvSpPr>
        <p:spPr>
          <a:xfrm>
            <a:off x="6624320" y="-78192"/>
            <a:ext cx="5567755" cy="7017265"/>
          </a:xfrm>
          <a:prstGeom prst="rect">
            <a:avLst/>
          </a:prstGeom>
          <a:solidFill>
            <a:schemeClr val="dk1"/>
          </a:solid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None/>
            </a:pPr>
            <a:r>
              <a:rPr b="0" i="0" lang="en-US" sz="3200" u="none" cap="none" strike="noStrike">
                <a:solidFill>
                  <a:schemeClr val="lt1"/>
                </a:solidFill>
                <a:latin typeface="Arial Black"/>
                <a:ea typeface="Arial Black"/>
                <a:cs typeface="Arial Black"/>
                <a:sym typeface="Arial Black"/>
              </a:rPr>
              <a:t>Car Insurance prediction Domain-BFSI</a:t>
            </a:r>
            <a:br>
              <a:rPr b="0" i="0" lang="en-US" sz="3200" u="none" cap="none" strike="noStrike">
                <a:solidFill>
                  <a:schemeClr val="lt1"/>
                </a:solidFill>
                <a:latin typeface="Arial Black"/>
                <a:ea typeface="Arial Black"/>
                <a:cs typeface="Arial Black"/>
                <a:sym typeface="Arial Black"/>
              </a:rPr>
            </a:br>
            <a:endParaRPr b="0" i="0" sz="32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None/>
            </a:pPr>
            <a:r>
              <a:rPr b="0" i="0" lang="en-US" sz="3200" u="none" cap="none" strike="noStrike">
                <a:solidFill>
                  <a:schemeClr val="lt1"/>
                </a:solidFill>
                <a:latin typeface="Arial Black"/>
                <a:ea typeface="Arial Black"/>
                <a:cs typeface="Arial Black"/>
                <a:sym typeface="Arial Black"/>
              </a:rPr>
              <a:t>Dated: </a:t>
            </a:r>
            <a:r>
              <a:rPr lang="en-US" sz="3200">
                <a:solidFill>
                  <a:schemeClr val="lt1"/>
                </a:solidFill>
                <a:latin typeface="Arial Black"/>
                <a:ea typeface="Arial Black"/>
                <a:cs typeface="Arial Black"/>
                <a:sym typeface="Arial Black"/>
              </a:rPr>
              <a:t>1</a:t>
            </a:r>
            <a:r>
              <a:rPr baseline="30000" lang="en-US" sz="3200">
                <a:solidFill>
                  <a:schemeClr val="lt1"/>
                </a:solidFill>
                <a:latin typeface="Arial Black"/>
                <a:ea typeface="Arial Black"/>
                <a:cs typeface="Arial Black"/>
                <a:sym typeface="Arial Black"/>
              </a:rPr>
              <a:t>st</a:t>
            </a:r>
            <a:r>
              <a:rPr b="0" i="0" lang="en-US" sz="3200" u="none" cap="none" strike="noStrike">
                <a:solidFill>
                  <a:schemeClr val="lt1"/>
                </a:solidFill>
                <a:latin typeface="Arial Black"/>
                <a:ea typeface="Arial Black"/>
                <a:cs typeface="Arial Black"/>
                <a:sym typeface="Arial Black"/>
              </a:rPr>
              <a:t> Jan 2025</a:t>
            </a:r>
            <a:endParaRPr b="0" i="0" sz="32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None/>
            </a:pPr>
            <a:r>
              <a:t/>
            </a:r>
            <a:endParaRPr b="0" i="0" sz="3200" u="none" cap="none" strike="noStrike">
              <a:solidFill>
                <a:schemeClr val="lt1"/>
              </a:solidFill>
              <a:latin typeface="Arial Black"/>
              <a:ea typeface="Arial Black"/>
              <a:cs typeface="Arial Black"/>
              <a:sym typeface="Arial Black"/>
            </a:endParaRPr>
          </a:p>
          <a:p>
            <a:pPr indent="0" lvl="0" marL="0" marR="0" rtl="0" algn="ctr">
              <a:lnSpc>
                <a:spcPct val="100000"/>
              </a:lnSpc>
              <a:spcBef>
                <a:spcPts val="0"/>
              </a:spcBef>
              <a:spcAft>
                <a:spcPts val="0"/>
              </a:spcAft>
              <a:buNone/>
            </a:pPr>
            <a:r>
              <a:t/>
            </a:r>
            <a:endParaRPr b="0" i="0" sz="4000" u="none"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None/>
            </a:pPr>
            <a:r>
              <a:t/>
            </a:r>
            <a:endParaRPr b="0" i="0" sz="4000" u="none"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None/>
            </a:pPr>
            <a:r>
              <a:rPr b="0" i="0" lang="en-US" sz="4000" u="none" cap="none" strike="noStrike">
                <a:solidFill>
                  <a:schemeClr val="lt1"/>
                </a:solidFill>
                <a:latin typeface="Twentieth Century"/>
                <a:ea typeface="Twentieth Century"/>
                <a:cs typeface="Twentieth Century"/>
                <a:sym typeface="Twentieth Century"/>
              </a:rPr>
              <a:t>INSURANCE CLAIM PROBABILITY BASED ON  POLICY FEATURES </a:t>
            </a:r>
            <a:r>
              <a:rPr b="0" i="0" lang="en-US" sz="3600" u="none" cap="none" strike="noStrike">
                <a:solidFill>
                  <a:schemeClr val="lt1"/>
                </a:solidFill>
                <a:latin typeface="Twentieth Century"/>
                <a:ea typeface="Twentieth Century"/>
                <a:cs typeface="Twentieth Century"/>
                <a:sym typeface="Twentieth Century"/>
              </a:rPr>
              <a:t>AND SAFETY RATINGS</a:t>
            </a:r>
            <a:endParaRPr b="0" i="0" sz="4800" u="none" cap="none" strike="noStrike">
              <a:solidFill>
                <a:schemeClr val="lt1"/>
              </a:solidFill>
              <a:latin typeface="Twentieth Century"/>
              <a:ea typeface="Twentieth Century"/>
              <a:cs typeface="Twentieth Century"/>
              <a:sym typeface="Twentieth Century"/>
            </a:endParaRPr>
          </a:p>
          <a:p>
            <a:pPr indent="0" lvl="0" marL="0" marR="0" rtl="0" algn="ctr">
              <a:lnSpc>
                <a:spcPct val="100000"/>
              </a:lnSpc>
              <a:spcBef>
                <a:spcPts val="0"/>
              </a:spcBef>
              <a:spcAft>
                <a:spcPts val="0"/>
              </a:spcAft>
              <a:buClr>
                <a:srgbClr val="000000"/>
              </a:buClr>
              <a:buSzPts val="3200"/>
              <a:buFont typeface="Arial"/>
              <a:buNone/>
            </a:pPr>
            <a:r>
              <a:t/>
            </a:r>
            <a:endParaRPr b="0" i="0" sz="1400" u="none" cap="none" strike="noStrike">
              <a:solidFill>
                <a:schemeClr val="lt1"/>
              </a:solidFill>
              <a:latin typeface="Arial"/>
              <a:ea typeface="Arial"/>
              <a:cs typeface="Arial"/>
              <a:sym typeface="Arial"/>
            </a:endParaRPr>
          </a:p>
        </p:txBody>
      </p:sp>
      <p:pic>
        <p:nvPicPr>
          <p:cNvPr id="86" name="Google Shape;86;p1"/>
          <p:cNvPicPr preferRelativeResize="0"/>
          <p:nvPr/>
        </p:nvPicPr>
        <p:blipFill rotWithShape="1">
          <a:blip r:embed="rId5">
            <a:alphaModFix/>
          </a:blip>
          <a:srcRect b="0" l="0" r="0" t="0"/>
          <a:stretch/>
        </p:blipFill>
        <p:spPr>
          <a:xfrm>
            <a:off x="121920" y="0"/>
            <a:ext cx="6319520" cy="6857999"/>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0"/>
          <p:cNvSpPr txBox="1"/>
          <p:nvPr>
            <p:ph type="title"/>
          </p:nvPr>
        </p:nvSpPr>
        <p:spPr>
          <a:xfrm>
            <a:off x="3570628" y="3008885"/>
            <a:ext cx="5050743" cy="840230"/>
          </a:xfrm>
          <a:prstGeom prst="rect">
            <a:avLst/>
          </a:prstGeom>
          <a:noFill/>
          <a:ln>
            <a:noFill/>
          </a:ln>
        </p:spPr>
        <p:txBody>
          <a:bodyPr anchorCtr="0" anchor="ctr" bIns="45700" lIns="91425" spcFirstLastPara="1" rIns="91425" wrap="square" tIns="45700">
            <a:spAutoFit/>
          </a:bodyPr>
          <a:lstStyle/>
          <a:p>
            <a:pPr indent="0" lvl="0" marL="0" rtl="0" algn="ctr">
              <a:lnSpc>
                <a:spcPct val="8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All The Best!</a:t>
            </a:r>
            <a:endParaRPr b="0" sz="5400" cap="none">
              <a:solidFill>
                <a:schemeClr val="accent1"/>
              </a:solidFill>
              <a:latin typeface="Arial Black"/>
              <a:ea typeface="Arial Black"/>
              <a:cs typeface="Arial Black"/>
              <a:sym typeface="Arial Black"/>
            </a:endParaRPr>
          </a:p>
        </p:txBody>
      </p:sp>
      <p:sp>
        <p:nvSpPr>
          <p:cNvPr id="140" name="Google Shape;140;p10"/>
          <p:cNvSpPr/>
          <p:nvPr/>
        </p:nvSpPr>
        <p:spPr>
          <a:xfrm>
            <a:off x="5978820" y="3275112"/>
            <a:ext cx="23436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2"/>
          <p:cNvSpPr txBox="1"/>
          <p:nvPr>
            <p:ph idx="1" type="body"/>
          </p:nvPr>
        </p:nvSpPr>
        <p:spPr>
          <a:xfrm>
            <a:off x="586687" y="2111423"/>
            <a:ext cx="11251520" cy="2652601"/>
          </a:xfrm>
          <a:prstGeom prst="rect">
            <a:avLst/>
          </a:prstGeom>
          <a:noFill/>
          <a:ln>
            <a:noFill/>
          </a:ln>
        </p:spPr>
        <p:txBody>
          <a:bodyPr anchorCtr="0" anchor="t" bIns="45700" lIns="45700" spcFirstLastPara="1" rIns="45700" wrap="square" tIns="45700">
            <a:normAutofit fontScale="92500" lnSpcReduction="10000"/>
          </a:bodyPr>
          <a:lstStyle/>
          <a:p>
            <a:pPr indent="-254000" lvl="0" marL="91440" rtl="0" algn="ctr">
              <a:lnSpc>
                <a:spcPct val="90000"/>
              </a:lnSpc>
              <a:spcBef>
                <a:spcPts val="0"/>
              </a:spcBef>
              <a:spcAft>
                <a:spcPts val="0"/>
              </a:spcAft>
              <a:buClr>
                <a:schemeClr val="dk1"/>
              </a:buClr>
              <a:buSzPct val="154440"/>
              <a:buChar char=" "/>
            </a:pPr>
            <a:r>
              <a:rPr lang="en-US" sz="2800"/>
              <a:t>Develop a predictive model that assesses the claim probability for car insurance policies. The objective would be to understand the factors that influence claim frequency and severity in the period of six months and enable insurance companies to better assess risk and determine appropriate premiums for policyholders.</a:t>
            </a:r>
            <a:endParaRPr sz="1200"/>
          </a:p>
          <a:p>
            <a:pPr indent="-91440" lvl="0" marL="91440" rtl="0" algn="l">
              <a:lnSpc>
                <a:spcPct val="90000"/>
              </a:lnSpc>
              <a:spcBef>
                <a:spcPts val="1400"/>
              </a:spcBef>
              <a:spcAft>
                <a:spcPts val="0"/>
              </a:spcAft>
              <a:buClr>
                <a:schemeClr val="dk1"/>
              </a:buClr>
              <a:buSzPct val="84942"/>
              <a:buChar char=" "/>
            </a:pPr>
            <a:br>
              <a:rPr lang="en-US"/>
            </a:br>
            <a:endParaRPr/>
          </a:p>
        </p:txBody>
      </p:sp>
      <p:sp>
        <p:nvSpPr>
          <p:cNvPr id="92" name="Google Shape;92;p2"/>
          <p:cNvSpPr/>
          <p:nvPr/>
        </p:nvSpPr>
        <p:spPr>
          <a:xfrm>
            <a:off x="2082475" y="395970"/>
            <a:ext cx="8117731" cy="830997"/>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4800"/>
              <a:buFont typeface="Arial"/>
              <a:buNone/>
            </a:pPr>
            <a:r>
              <a:rPr b="0" i="0" lang="en-US" sz="4800" u="none" cap="none" strike="noStrike">
                <a:solidFill>
                  <a:schemeClr val="accent1"/>
                </a:solidFill>
                <a:latin typeface="Arial Black"/>
                <a:ea typeface="Arial Black"/>
                <a:cs typeface="Arial Black"/>
                <a:sym typeface="Arial Black"/>
              </a:rPr>
              <a:t>Problem Statement</a:t>
            </a:r>
            <a:endParaRPr b="0" i="0" sz="4800" u="none" cap="none" strike="noStrike">
              <a:solidFill>
                <a:schemeClr val="accent1"/>
              </a:solidFill>
              <a:latin typeface="Arial Black"/>
              <a:ea typeface="Arial Black"/>
              <a:cs typeface="Arial Black"/>
              <a:sym typeface="Arial Black"/>
            </a:endParaRPr>
          </a:p>
        </p:txBody>
      </p:sp>
      <p:pic>
        <p:nvPicPr>
          <p:cNvPr descr="Learnbay | Facebook" id="93" name="Google Shape;93;p2"/>
          <p:cNvPicPr preferRelativeResize="0"/>
          <p:nvPr/>
        </p:nvPicPr>
        <p:blipFill rotWithShape="1">
          <a:blip r:embed="rId3">
            <a:alphaModFix/>
          </a:blip>
          <a:srcRect b="0" l="0" r="0" t="0"/>
          <a:stretch/>
        </p:blipFill>
        <p:spPr>
          <a:xfrm>
            <a:off x="11350843" y="6054551"/>
            <a:ext cx="812876" cy="812876"/>
          </a:xfrm>
          <a:prstGeom prst="rect">
            <a:avLst/>
          </a:prstGeom>
          <a:noFill/>
          <a:ln>
            <a:noFill/>
          </a:ln>
        </p:spPr>
      </p:pic>
      <p:pic>
        <p:nvPicPr>
          <p:cNvPr descr="Learnbay | Facebook" id="94" name="Google Shape;94;p2"/>
          <p:cNvPicPr preferRelativeResize="0"/>
          <p:nvPr/>
        </p:nvPicPr>
        <p:blipFill rotWithShape="1">
          <a:blip r:embed="rId3">
            <a:alphaModFix/>
          </a:blip>
          <a:srcRect b="0" l="0" r="0" t="0"/>
          <a:stretch/>
        </p:blipFill>
        <p:spPr>
          <a:xfrm>
            <a:off x="11350843" y="6063978"/>
            <a:ext cx="812876" cy="8128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8"/>
          <p:cNvSpPr txBox="1"/>
          <p:nvPr>
            <p:ph idx="1" type="body"/>
          </p:nvPr>
        </p:nvSpPr>
        <p:spPr>
          <a:xfrm>
            <a:off x="838200" y="1825625"/>
            <a:ext cx="10515600" cy="4351338"/>
          </a:xfrm>
          <a:prstGeom prst="rect">
            <a:avLst/>
          </a:prstGeom>
          <a:noFill/>
          <a:ln>
            <a:noFill/>
          </a:ln>
        </p:spPr>
        <p:txBody>
          <a:bodyPr anchorCtr="0" anchor="t" bIns="45700" lIns="45700" spcFirstLastPara="1" rIns="45700" wrap="square" tIns="45700">
            <a:normAutofit/>
          </a:bodyPr>
          <a:lstStyle/>
          <a:p>
            <a:pPr indent="-91440" lvl="0" marL="91440" rtl="0" algn="l">
              <a:lnSpc>
                <a:spcPct val="90000"/>
              </a:lnSpc>
              <a:spcBef>
                <a:spcPts val="0"/>
              </a:spcBef>
              <a:spcAft>
                <a:spcPts val="0"/>
              </a:spcAft>
              <a:buClr>
                <a:schemeClr val="dk1"/>
              </a:buClr>
              <a:buSzPts val="2200"/>
              <a:buChar char=" "/>
            </a:pPr>
            <a:r>
              <a:rPr lang="en-US">
                <a:latin typeface="Arial Black"/>
                <a:ea typeface="Arial Black"/>
                <a:cs typeface="Arial Black"/>
                <a:sym typeface="Arial Black"/>
              </a:rPr>
              <a:t>No_of_columns – 44 Nos</a:t>
            </a:r>
            <a:endParaRPr/>
          </a:p>
          <a:p>
            <a:pPr indent="0" lvl="0" marL="91440" rtl="0" algn="l">
              <a:lnSpc>
                <a:spcPct val="90000"/>
              </a:lnSpc>
              <a:spcBef>
                <a:spcPts val="1400"/>
              </a:spcBef>
              <a:spcAft>
                <a:spcPts val="0"/>
              </a:spcAft>
              <a:buClr>
                <a:schemeClr val="dk1"/>
              </a:buClr>
              <a:buSzPts val="2200"/>
              <a:buNone/>
            </a:pPr>
            <a:r>
              <a:t/>
            </a:r>
            <a:endParaRPr>
              <a:latin typeface="Arial Black"/>
              <a:ea typeface="Arial Black"/>
              <a:cs typeface="Arial Black"/>
              <a:sym typeface="Arial Black"/>
            </a:endParaRPr>
          </a:p>
          <a:p>
            <a:pPr indent="-91440" lvl="0" marL="91440" rtl="0" algn="l">
              <a:lnSpc>
                <a:spcPct val="90000"/>
              </a:lnSpc>
              <a:spcBef>
                <a:spcPts val="1400"/>
              </a:spcBef>
              <a:spcAft>
                <a:spcPts val="0"/>
              </a:spcAft>
              <a:buClr>
                <a:schemeClr val="dk1"/>
              </a:buClr>
              <a:buSzPts val="2200"/>
              <a:buChar char=" "/>
            </a:pPr>
            <a:r>
              <a:rPr lang="en-US">
                <a:latin typeface="Arial Black"/>
                <a:ea typeface="Arial Black"/>
                <a:cs typeface="Arial Black"/>
                <a:sym typeface="Arial Black"/>
              </a:rPr>
              <a:t>No_of_Rows – 58592 Nos</a:t>
            </a:r>
            <a:endParaRPr>
              <a:latin typeface="Arial Black"/>
              <a:ea typeface="Arial Black"/>
              <a:cs typeface="Arial Black"/>
              <a:sym typeface="Arial Black"/>
            </a:endParaRPr>
          </a:p>
        </p:txBody>
      </p:sp>
      <p:sp>
        <p:nvSpPr>
          <p:cNvPr id="100" name="Google Shape;100;p8"/>
          <p:cNvSpPr/>
          <p:nvPr/>
        </p:nvSpPr>
        <p:spPr>
          <a:xfrm>
            <a:off x="3533226" y="224384"/>
            <a:ext cx="5785430" cy="92333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5400"/>
              <a:buFont typeface="Arial"/>
              <a:buNone/>
            </a:pPr>
            <a:r>
              <a:rPr b="0" i="0" lang="en-US" sz="5400" u="none" cap="none" strike="noStrike">
                <a:solidFill>
                  <a:schemeClr val="accent1"/>
                </a:solidFill>
                <a:latin typeface="Arial Black"/>
                <a:ea typeface="Arial Black"/>
                <a:cs typeface="Arial Black"/>
                <a:sym typeface="Arial Black"/>
              </a:rPr>
              <a:t>Data Structure</a:t>
            </a:r>
            <a:endParaRPr b="0" i="0" sz="1400" u="none" cap="none" strike="noStrike">
              <a:solidFill>
                <a:srgbClr val="000000"/>
              </a:solidFill>
              <a:latin typeface="Arial"/>
              <a:ea typeface="Arial"/>
              <a:cs typeface="Arial"/>
              <a:sym typeface="Arial"/>
            </a:endParaRPr>
          </a:p>
        </p:txBody>
      </p:sp>
      <p:pic>
        <p:nvPicPr>
          <p:cNvPr descr="Learnbay | Facebook" id="101" name="Google Shape;101;p8"/>
          <p:cNvPicPr preferRelativeResize="0"/>
          <p:nvPr/>
        </p:nvPicPr>
        <p:blipFill rotWithShape="1">
          <a:blip r:embed="rId3">
            <a:alphaModFix/>
          </a:blip>
          <a:srcRect b="0" l="0" r="0" t="0"/>
          <a:stretch/>
        </p:blipFill>
        <p:spPr>
          <a:xfrm>
            <a:off x="11350843" y="6045124"/>
            <a:ext cx="812876" cy="812876"/>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9"/>
          <p:cNvSpPr txBox="1"/>
          <p:nvPr>
            <p:ph type="title"/>
          </p:nvPr>
        </p:nvSpPr>
        <p:spPr>
          <a:xfrm>
            <a:off x="1024128" y="0"/>
            <a:ext cx="9720072" cy="832104"/>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chemeClr val="dk1"/>
              </a:buClr>
              <a:buSzPts val="4400"/>
              <a:buFont typeface="Calibri"/>
              <a:buNone/>
            </a:pPr>
            <a:r>
              <a:rPr lang="en-US"/>
              <a:t>Data Description</a:t>
            </a:r>
            <a:endParaRPr/>
          </a:p>
        </p:txBody>
      </p:sp>
      <p:sp>
        <p:nvSpPr>
          <p:cNvPr id="107" name="Google Shape;107;p9"/>
          <p:cNvSpPr txBox="1"/>
          <p:nvPr>
            <p:ph idx="1" type="body"/>
          </p:nvPr>
        </p:nvSpPr>
        <p:spPr>
          <a:xfrm>
            <a:off x="923544" y="950976"/>
            <a:ext cx="10186416" cy="5650992"/>
          </a:xfrm>
          <a:prstGeom prst="rect">
            <a:avLst/>
          </a:prstGeom>
          <a:noFill/>
          <a:ln>
            <a:noFill/>
          </a:ln>
        </p:spPr>
        <p:txBody>
          <a:bodyPr anchorCtr="0" anchor="t" bIns="45700" lIns="91425" spcFirstLastPara="1" rIns="91425" wrap="square" tIns="45700">
            <a:noAutofit/>
          </a:bodyPr>
          <a:lstStyle/>
          <a:p>
            <a:pPr indent="-228600" lvl="0" marL="228600" rtl="0" algn="l">
              <a:lnSpc>
                <a:spcPct val="120000"/>
              </a:lnSpc>
              <a:spcBef>
                <a:spcPts val="0"/>
              </a:spcBef>
              <a:spcAft>
                <a:spcPts val="0"/>
              </a:spcAft>
              <a:buClr>
                <a:schemeClr val="dk1"/>
              </a:buClr>
              <a:buSzPts val="1600"/>
              <a:buChar char="•"/>
            </a:pPr>
            <a:r>
              <a:rPr b="1" lang="en-US" sz="1600"/>
              <a:t>policy_id:</a:t>
            </a:r>
            <a:r>
              <a:rPr lang="en-US" sz="1600"/>
              <a:t> The unique identifier for each insurance policy.</a:t>
            </a:r>
            <a:endParaRPr sz="1600"/>
          </a:p>
          <a:p>
            <a:pPr indent="-228600" lvl="0" marL="228600" rtl="0" algn="l">
              <a:lnSpc>
                <a:spcPct val="120000"/>
              </a:lnSpc>
              <a:spcBef>
                <a:spcPts val="1000"/>
              </a:spcBef>
              <a:spcAft>
                <a:spcPts val="0"/>
              </a:spcAft>
              <a:buClr>
                <a:schemeClr val="dk1"/>
              </a:buClr>
              <a:buSzPts val="1600"/>
              <a:buChar char="•"/>
            </a:pPr>
            <a:r>
              <a:rPr b="1" lang="en-US" sz="1600"/>
              <a:t>policy_tenure:</a:t>
            </a:r>
            <a:r>
              <a:rPr lang="en-US" sz="1600"/>
              <a:t> The length of time (in years) that the policy has been active.</a:t>
            </a:r>
            <a:endParaRPr/>
          </a:p>
          <a:p>
            <a:pPr indent="-228600" lvl="0" marL="228600" rtl="0" algn="l">
              <a:lnSpc>
                <a:spcPct val="120000"/>
              </a:lnSpc>
              <a:spcBef>
                <a:spcPts val="1000"/>
              </a:spcBef>
              <a:spcAft>
                <a:spcPts val="0"/>
              </a:spcAft>
              <a:buClr>
                <a:schemeClr val="dk1"/>
              </a:buClr>
              <a:buSzPts val="1600"/>
              <a:buChar char="•"/>
            </a:pPr>
            <a:r>
              <a:rPr lang="en-US" sz="1600"/>
              <a:t> </a:t>
            </a:r>
            <a:r>
              <a:rPr b="1" lang="en-US" sz="1600"/>
              <a:t>age_of_car:</a:t>
            </a:r>
            <a:r>
              <a:rPr lang="en-US" sz="1600"/>
              <a:t> The age of the insured car (in years) at the time the policy was taken.</a:t>
            </a:r>
            <a:endParaRPr sz="1600"/>
          </a:p>
          <a:p>
            <a:pPr indent="-228600" lvl="0" marL="228600" rtl="0" algn="l">
              <a:lnSpc>
                <a:spcPct val="120000"/>
              </a:lnSpc>
              <a:spcBef>
                <a:spcPts val="1000"/>
              </a:spcBef>
              <a:spcAft>
                <a:spcPts val="0"/>
              </a:spcAft>
              <a:buClr>
                <a:schemeClr val="dk1"/>
              </a:buClr>
              <a:buSzPts val="1600"/>
              <a:buChar char="•"/>
            </a:pPr>
            <a:r>
              <a:rPr b="1" lang="en-US" sz="1600"/>
              <a:t>age_of_policyholder:</a:t>
            </a:r>
            <a:r>
              <a:rPr lang="en-US" sz="1600"/>
              <a:t> The age of the policyholder (in years) at the time the policy was taken.</a:t>
            </a:r>
            <a:endParaRPr sz="1600"/>
          </a:p>
          <a:p>
            <a:pPr indent="-228600" lvl="0" marL="228600" rtl="0" algn="l">
              <a:lnSpc>
                <a:spcPct val="120000"/>
              </a:lnSpc>
              <a:spcBef>
                <a:spcPts val="1000"/>
              </a:spcBef>
              <a:spcAft>
                <a:spcPts val="0"/>
              </a:spcAft>
              <a:buClr>
                <a:schemeClr val="dk1"/>
              </a:buClr>
              <a:buSzPts val="1600"/>
              <a:buChar char="•"/>
            </a:pPr>
            <a:r>
              <a:rPr b="1" lang="en-US" sz="1600"/>
              <a:t>area_cluster:</a:t>
            </a:r>
            <a:r>
              <a:rPr lang="en-US" sz="1600"/>
              <a:t> A categorical variable representing the cluster or category to which the area of residence belongs.</a:t>
            </a:r>
            <a:endParaRPr sz="1600"/>
          </a:p>
          <a:p>
            <a:pPr indent="-228600" lvl="0" marL="228600" rtl="0" algn="l">
              <a:lnSpc>
                <a:spcPct val="120000"/>
              </a:lnSpc>
              <a:spcBef>
                <a:spcPts val="1000"/>
              </a:spcBef>
              <a:spcAft>
                <a:spcPts val="0"/>
              </a:spcAft>
              <a:buClr>
                <a:schemeClr val="dk1"/>
              </a:buClr>
              <a:buSzPts val="1600"/>
              <a:buChar char="•"/>
            </a:pPr>
            <a:r>
              <a:rPr b="1" lang="en-US" sz="1600"/>
              <a:t>population_density:</a:t>
            </a:r>
            <a:r>
              <a:rPr lang="en-US" sz="1600"/>
              <a:t> A measure of the population density of the area where the policyholder resides.</a:t>
            </a:r>
            <a:endParaRPr sz="1600"/>
          </a:p>
          <a:p>
            <a:pPr indent="-228600" lvl="0" marL="228600" rtl="0" algn="l">
              <a:lnSpc>
                <a:spcPct val="120000"/>
              </a:lnSpc>
              <a:spcBef>
                <a:spcPts val="1000"/>
              </a:spcBef>
              <a:spcAft>
                <a:spcPts val="0"/>
              </a:spcAft>
              <a:buClr>
                <a:schemeClr val="dk1"/>
              </a:buClr>
              <a:buSzPts val="1600"/>
              <a:buChar char="•"/>
            </a:pPr>
            <a:r>
              <a:rPr b="1" lang="en-US" sz="1600"/>
              <a:t>Make:  </a:t>
            </a:r>
            <a:r>
              <a:rPr lang="en-US" sz="1600"/>
              <a:t>The make or manufacturer of the insured car.</a:t>
            </a:r>
            <a:endParaRPr sz="1600"/>
          </a:p>
          <a:p>
            <a:pPr indent="-228600" lvl="0" marL="228600" rtl="0" algn="l">
              <a:lnSpc>
                <a:spcPct val="120000"/>
              </a:lnSpc>
              <a:spcBef>
                <a:spcPts val="1000"/>
              </a:spcBef>
              <a:spcAft>
                <a:spcPts val="0"/>
              </a:spcAft>
              <a:buClr>
                <a:schemeClr val="dk1"/>
              </a:buClr>
              <a:buSzPts val="1600"/>
              <a:buChar char="•"/>
            </a:pPr>
            <a:r>
              <a:rPr b="1" lang="en-US" sz="1600"/>
              <a:t>segment:</a:t>
            </a:r>
            <a:r>
              <a:rPr lang="en-US" sz="1600"/>
              <a:t> The segment or category to which the insured car belongs (e.g., compact, sedan, SUV).</a:t>
            </a:r>
            <a:endParaRPr/>
          </a:p>
          <a:p>
            <a:pPr indent="-228600" lvl="0" marL="228600" rtl="0" algn="l">
              <a:lnSpc>
                <a:spcPct val="120000"/>
              </a:lnSpc>
              <a:spcBef>
                <a:spcPts val="1000"/>
              </a:spcBef>
              <a:spcAft>
                <a:spcPts val="0"/>
              </a:spcAft>
              <a:buClr>
                <a:schemeClr val="dk1"/>
              </a:buClr>
              <a:buSzPts val="1600"/>
              <a:buChar char="•"/>
            </a:pPr>
            <a:r>
              <a:rPr lang="en-US" sz="1600"/>
              <a:t> </a:t>
            </a:r>
            <a:r>
              <a:rPr b="1" lang="en-US" sz="1600"/>
              <a:t>model:</a:t>
            </a:r>
            <a:r>
              <a:rPr lang="en-US" sz="1600"/>
              <a:t> The specific model or variant of the insured car.</a:t>
            </a:r>
            <a:endParaRPr/>
          </a:p>
          <a:p>
            <a:pPr indent="-228600" lvl="0" marL="228600" rtl="0" algn="l">
              <a:lnSpc>
                <a:spcPct val="120000"/>
              </a:lnSpc>
              <a:spcBef>
                <a:spcPts val="1000"/>
              </a:spcBef>
              <a:spcAft>
                <a:spcPts val="0"/>
              </a:spcAft>
              <a:buClr>
                <a:schemeClr val="dk1"/>
              </a:buClr>
              <a:buSzPts val="1600"/>
              <a:buChar char="•"/>
            </a:pPr>
            <a:r>
              <a:rPr lang="en-US" sz="1600"/>
              <a:t> </a:t>
            </a:r>
            <a:r>
              <a:rPr b="1" lang="en-US" sz="1600"/>
              <a:t>fuel_type:</a:t>
            </a:r>
            <a:r>
              <a:rPr lang="en-US" sz="1600"/>
              <a:t> The type of fuel used by the insured car (e.g., petrol, diesel, electric).</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5"/>
          <p:cNvSpPr txBox="1"/>
          <p:nvPr>
            <p:ph idx="1" type="body"/>
          </p:nvPr>
        </p:nvSpPr>
        <p:spPr>
          <a:xfrm>
            <a:off x="804672" y="118872"/>
            <a:ext cx="9939529" cy="6190488"/>
          </a:xfrm>
          <a:prstGeom prst="rect">
            <a:avLst/>
          </a:prstGeom>
          <a:noFill/>
          <a:ln>
            <a:noFill/>
          </a:ln>
        </p:spPr>
        <p:txBody>
          <a:bodyPr anchorCtr="0" anchor="t" bIns="45700" lIns="91425" spcFirstLastPara="1" rIns="91425" wrap="square" tIns="45700">
            <a:normAutofit fontScale="55000" lnSpcReduction="20000"/>
          </a:bodyPr>
          <a:lstStyle/>
          <a:p>
            <a:pPr indent="-228600" lvl="0" marL="228600" rtl="0" algn="l">
              <a:lnSpc>
                <a:spcPct val="90000"/>
              </a:lnSpc>
              <a:spcBef>
                <a:spcPts val="0"/>
              </a:spcBef>
              <a:spcAft>
                <a:spcPts val="0"/>
              </a:spcAft>
              <a:buClr>
                <a:schemeClr val="dk1"/>
              </a:buClr>
              <a:buSzPct val="100000"/>
              <a:buChar char="•"/>
            </a:pPr>
            <a:r>
              <a:rPr b="1" lang="en-US"/>
              <a:t>max_torque:</a:t>
            </a:r>
            <a:r>
              <a:rPr lang="en-US"/>
              <a:t> The maximum torque output of the car's engine.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max_power:</a:t>
            </a:r>
            <a:r>
              <a:rPr lang="en-US"/>
              <a:t> The maximum power output of the car's engine.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engine_type:</a:t>
            </a:r>
            <a:r>
              <a:rPr lang="en-US"/>
              <a:t> The type of engine used in the insured car (e.g., inline, V-type).</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airbags:</a:t>
            </a:r>
            <a:r>
              <a:rPr lang="en-US"/>
              <a:t> The number of airbags installed in the car.</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is_esc:</a:t>
            </a:r>
            <a:r>
              <a:rPr lang="en-US"/>
              <a:t> A binary variable indicating whether the car has an electronic stability control (ESC) system.</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is_adjustable_steering:</a:t>
            </a:r>
            <a:r>
              <a:rPr lang="en-US"/>
              <a:t> A binary variable indicating whether the car has adjustable steering.</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is_tpms</a:t>
            </a:r>
            <a:r>
              <a:rPr lang="en-US"/>
              <a:t>: A binary variable indicating whether the car has a tire pressure monitoring system (TPMS).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is_parking_sensors:</a:t>
            </a:r>
            <a:r>
              <a:rPr lang="en-US"/>
              <a:t> A binary variable indicating whether the car has parking sensors.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is_parking_camera:</a:t>
            </a:r>
            <a:r>
              <a:rPr lang="en-US"/>
              <a:t> A binary variable indicating whether the car has a parking camera.</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rear_brakes_type:</a:t>
            </a:r>
            <a:r>
              <a:rPr lang="en-US"/>
              <a:t> The type of rear brakes used in the car.</a:t>
            </a:r>
            <a:endParaRPr/>
          </a:p>
          <a:p>
            <a:pPr indent="-228600" lvl="0" marL="228600" rtl="0" algn="l">
              <a:lnSpc>
                <a:spcPct val="90000"/>
              </a:lnSpc>
              <a:spcBef>
                <a:spcPts val="1000"/>
              </a:spcBef>
              <a:spcAft>
                <a:spcPts val="0"/>
              </a:spcAft>
              <a:buClr>
                <a:schemeClr val="dk1"/>
              </a:buClr>
              <a:buSzPct val="100000"/>
              <a:buChar char="•"/>
            </a:pPr>
            <a:r>
              <a:rPr lang="en-US"/>
              <a:t>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6"/>
          <p:cNvSpPr txBox="1"/>
          <p:nvPr>
            <p:ph idx="1" type="body"/>
          </p:nvPr>
        </p:nvSpPr>
        <p:spPr>
          <a:xfrm>
            <a:off x="813816" y="210312"/>
            <a:ext cx="9930385" cy="609904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displacement:</a:t>
            </a:r>
            <a:r>
              <a:rPr lang="en-US"/>
              <a:t> The engine displacement of the car (typically measured in liters or cubic centimeters).</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cylinder:</a:t>
            </a:r>
            <a:r>
              <a:rPr lang="en-US"/>
              <a:t> The number of cylinders in the car's engine.</a:t>
            </a:r>
            <a:endParaRPr/>
          </a:p>
          <a:p>
            <a:pPr indent="-228600" lvl="0" marL="228600" rtl="0" algn="l">
              <a:lnSpc>
                <a:spcPct val="90000"/>
              </a:lnSpc>
              <a:spcBef>
                <a:spcPts val="1000"/>
              </a:spcBef>
              <a:spcAft>
                <a:spcPts val="0"/>
              </a:spcAft>
              <a:buClr>
                <a:schemeClr val="dk1"/>
              </a:buClr>
              <a:buSzPct val="100000"/>
              <a:buChar char="•"/>
            </a:pPr>
            <a:r>
              <a:rPr b="1" lang="en-US"/>
              <a:t> </a:t>
            </a:r>
            <a:endParaRPr/>
          </a:p>
          <a:p>
            <a:pPr indent="-228600" lvl="0" marL="228600" rtl="0" algn="l">
              <a:lnSpc>
                <a:spcPct val="90000"/>
              </a:lnSpc>
              <a:spcBef>
                <a:spcPts val="1000"/>
              </a:spcBef>
              <a:spcAft>
                <a:spcPts val="0"/>
              </a:spcAft>
              <a:buClr>
                <a:schemeClr val="dk1"/>
              </a:buClr>
              <a:buSzPct val="100000"/>
              <a:buChar char="•"/>
            </a:pPr>
            <a:r>
              <a:rPr b="1" lang="en-US"/>
              <a:t>transmission_type:</a:t>
            </a:r>
            <a:r>
              <a:rPr lang="en-US"/>
              <a:t> The type of transmission used in the car (e.g., manual, automatic).</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gear_box:</a:t>
            </a:r>
            <a:r>
              <a:rPr lang="en-US"/>
              <a:t> The number of gears in the car's gearbox.</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steering_type:</a:t>
            </a:r>
            <a:r>
              <a:rPr lang="en-US"/>
              <a:t> The type of steering system used in the car.</a:t>
            </a:r>
            <a:endParaRPr/>
          </a:p>
          <a:p>
            <a:pPr indent="-228600" lvl="0" marL="228600" rtl="0" algn="l">
              <a:lnSpc>
                <a:spcPct val="90000"/>
              </a:lnSpc>
              <a:spcBef>
                <a:spcPts val="1000"/>
              </a:spcBef>
              <a:spcAft>
                <a:spcPts val="0"/>
              </a:spcAft>
              <a:buClr>
                <a:schemeClr val="dk1"/>
              </a:buClr>
              <a:buSzPct val="100000"/>
              <a:buChar char="•"/>
            </a:pPr>
            <a:r>
              <a:rPr b="1" lang="en-US"/>
              <a:t> </a:t>
            </a:r>
            <a:endParaRPr/>
          </a:p>
          <a:p>
            <a:pPr indent="-228600" lvl="0" marL="228600" rtl="0" algn="l">
              <a:lnSpc>
                <a:spcPct val="90000"/>
              </a:lnSpc>
              <a:spcBef>
                <a:spcPts val="1000"/>
              </a:spcBef>
              <a:spcAft>
                <a:spcPts val="0"/>
              </a:spcAft>
              <a:buClr>
                <a:schemeClr val="dk1"/>
              </a:buClr>
              <a:buSzPct val="100000"/>
              <a:buChar char="•"/>
            </a:pPr>
            <a:r>
              <a:rPr b="1" lang="en-US"/>
              <a:t>turning_radius:</a:t>
            </a:r>
            <a:r>
              <a:rPr lang="en-US"/>
              <a:t> The minimum radius of the circular path that the car can make.</a:t>
            </a:r>
            <a:endParaRPr/>
          </a:p>
          <a:p>
            <a:pPr indent="-228600" lvl="0" marL="228600" rtl="0" algn="l">
              <a:lnSpc>
                <a:spcPct val="90000"/>
              </a:lnSpc>
              <a:spcBef>
                <a:spcPts val="1000"/>
              </a:spcBef>
              <a:spcAft>
                <a:spcPts val="0"/>
              </a:spcAft>
              <a:buClr>
                <a:schemeClr val="dk1"/>
              </a:buClr>
              <a:buSzPct val="100000"/>
              <a:buChar char="•"/>
            </a:pPr>
            <a:r>
              <a:rPr b="1" lang="en-US"/>
              <a:t> </a:t>
            </a:r>
            <a:endParaRPr/>
          </a:p>
          <a:p>
            <a:pPr indent="-228600" lvl="0" marL="228600" rtl="0" algn="l">
              <a:lnSpc>
                <a:spcPct val="90000"/>
              </a:lnSpc>
              <a:spcBef>
                <a:spcPts val="1000"/>
              </a:spcBef>
              <a:spcAft>
                <a:spcPts val="0"/>
              </a:spcAft>
              <a:buClr>
                <a:schemeClr val="dk1"/>
              </a:buClr>
              <a:buSzPct val="100000"/>
              <a:buChar char="•"/>
            </a:pPr>
            <a:r>
              <a:rPr b="1" lang="en-US"/>
              <a:t>length:</a:t>
            </a:r>
            <a:r>
              <a:rPr lang="en-US"/>
              <a:t> The length of the car.</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width:</a:t>
            </a:r>
            <a:r>
              <a:rPr lang="en-US"/>
              <a:t> The width of the car.</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height:</a:t>
            </a:r>
            <a:r>
              <a:rPr lang="en-US"/>
              <a:t> The height of the car.</a:t>
            </a:r>
            <a:endParaRPr/>
          </a:p>
          <a:p>
            <a:pPr indent="-228600" lvl="0" marL="228600" rtl="0" algn="l">
              <a:lnSpc>
                <a:spcPct val="90000"/>
              </a:lnSpc>
              <a:spcBef>
                <a:spcPts val="1000"/>
              </a:spcBef>
              <a:spcAft>
                <a:spcPts val="0"/>
              </a:spcAft>
              <a:buClr>
                <a:schemeClr val="dk1"/>
              </a:buClr>
              <a:buSzPct val="100000"/>
              <a:buChar char="•"/>
            </a:pPr>
            <a:r>
              <a:rPr lang="en-US"/>
              <a:t> </a:t>
            </a:r>
            <a:endParaRPr/>
          </a:p>
          <a:p>
            <a:pPr indent="-228600" lvl="0" marL="228600" rtl="0" algn="l">
              <a:lnSpc>
                <a:spcPct val="90000"/>
              </a:lnSpc>
              <a:spcBef>
                <a:spcPts val="1000"/>
              </a:spcBef>
              <a:spcAft>
                <a:spcPts val="0"/>
              </a:spcAft>
              <a:buClr>
                <a:schemeClr val="dk1"/>
              </a:buClr>
              <a:buSzPct val="100000"/>
              <a:buChar char="•"/>
            </a:pPr>
            <a:r>
              <a:rPr b="1" lang="en-US"/>
              <a:t>gross_weight:</a:t>
            </a:r>
            <a:r>
              <a:rPr lang="en-US"/>
              <a:t> The gross weight or total weight of the car.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7"/>
          <p:cNvSpPr txBox="1"/>
          <p:nvPr>
            <p:ph idx="1" type="body"/>
          </p:nvPr>
        </p:nvSpPr>
        <p:spPr>
          <a:xfrm>
            <a:off x="475488" y="0"/>
            <a:ext cx="11091672" cy="6647688"/>
          </a:xfrm>
          <a:prstGeom prst="rect">
            <a:avLst/>
          </a:prstGeom>
          <a:noFill/>
          <a:ln>
            <a:noFill/>
          </a:ln>
        </p:spPr>
        <p:txBody>
          <a:bodyPr anchorCtr="0" anchor="t" bIns="45700" lIns="91425" spcFirstLastPara="1" rIns="91425" wrap="square" tIns="45700">
            <a:normAutofit fontScale="62500" lnSpcReduction="20000"/>
          </a:bodyPr>
          <a:lstStyle/>
          <a:p>
            <a:pPr indent="-228600" lvl="0" marL="228600" rtl="0" algn="l">
              <a:lnSpc>
                <a:spcPct val="90000"/>
              </a:lnSpc>
              <a:spcBef>
                <a:spcPts val="0"/>
              </a:spcBef>
              <a:spcAft>
                <a:spcPts val="0"/>
              </a:spcAft>
              <a:buClr>
                <a:schemeClr val="dk1"/>
              </a:buClr>
              <a:buSzPct val="100000"/>
              <a:buChar char="•"/>
            </a:pPr>
            <a:r>
              <a:rPr b="1" lang="en-US"/>
              <a:t>is_front_fog_lights:</a:t>
            </a:r>
            <a:r>
              <a:rPr lang="en-US"/>
              <a:t> A binary variable indicating whether the car has front fog lights.</a:t>
            </a:r>
            <a:endParaRPr/>
          </a:p>
          <a:p>
            <a:pPr indent="-228600" lvl="0" marL="228600" rtl="0" algn="l">
              <a:lnSpc>
                <a:spcPct val="90000"/>
              </a:lnSpc>
              <a:spcBef>
                <a:spcPts val="1000"/>
              </a:spcBef>
              <a:spcAft>
                <a:spcPts val="0"/>
              </a:spcAft>
              <a:buClr>
                <a:schemeClr val="dk1"/>
              </a:buClr>
              <a:buSzPct val="100000"/>
              <a:buChar char="•"/>
            </a:pPr>
            <a:r>
              <a:rPr b="1" lang="en-US"/>
              <a:t>is_rear_window_wiper: </a:t>
            </a:r>
            <a:r>
              <a:rPr lang="en-US"/>
              <a:t>A binary variable indicating whether the car has a rear window wiper.</a:t>
            </a:r>
            <a:endParaRPr/>
          </a:p>
          <a:p>
            <a:pPr indent="-228600" lvl="0" marL="228600" rtl="0" algn="l">
              <a:lnSpc>
                <a:spcPct val="90000"/>
              </a:lnSpc>
              <a:spcBef>
                <a:spcPts val="1000"/>
              </a:spcBef>
              <a:spcAft>
                <a:spcPts val="0"/>
              </a:spcAft>
              <a:buClr>
                <a:schemeClr val="dk1"/>
              </a:buClr>
              <a:buSzPct val="100000"/>
              <a:buChar char="•"/>
            </a:pPr>
            <a:r>
              <a:rPr b="1" lang="en-US"/>
              <a:t>is_rear_window_washer:</a:t>
            </a:r>
            <a:r>
              <a:rPr lang="en-US"/>
              <a:t> A binary variable indicating whether the car has a rear window washer.</a:t>
            </a:r>
            <a:endParaRPr/>
          </a:p>
          <a:p>
            <a:pPr indent="-228600" lvl="0" marL="228600" rtl="0" algn="l">
              <a:lnSpc>
                <a:spcPct val="90000"/>
              </a:lnSpc>
              <a:spcBef>
                <a:spcPts val="1000"/>
              </a:spcBef>
              <a:spcAft>
                <a:spcPts val="0"/>
              </a:spcAft>
              <a:buClr>
                <a:schemeClr val="dk1"/>
              </a:buClr>
              <a:buSzPct val="100000"/>
              <a:buChar char="•"/>
            </a:pPr>
            <a:r>
              <a:rPr b="1" lang="en-US"/>
              <a:t>is_rear_window_defogger</a:t>
            </a:r>
            <a:r>
              <a:rPr lang="en-US"/>
              <a:t>: A binary variable indicating whether the car has a rear window defogger.</a:t>
            </a:r>
            <a:endParaRPr/>
          </a:p>
          <a:p>
            <a:pPr indent="-228600" lvl="0" marL="228600" rtl="0" algn="l">
              <a:lnSpc>
                <a:spcPct val="90000"/>
              </a:lnSpc>
              <a:spcBef>
                <a:spcPts val="1000"/>
              </a:spcBef>
              <a:spcAft>
                <a:spcPts val="0"/>
              </a:spcAft>
              <a:buClr>
                <a:schemeClr val="dk1"/>
              </a:buClr>
              <a:buSzPct val="100000"/>
              <a:buChar char="•"/>
            </a:pPr>
            <a:r>
              <a:rPr b="1" lang="en-US"/>
              <a:t>is_brake_assist:</a:t>
            </a:r>
            <a:r>
              <a:rPr lang="en-US"/>
              <a:t> A binary variable indicating whether the car has a brake assist system.</a:t>
            </a:r>
            <a:endParaRPr/>
          </a:p>
          <a:p>
            <a:pPr indent="-228600" lvl="0" marL="228600" rtl="0" algn="l">
              <a:lnSpc>
                <a:spcPct val="90000"/>
              </a:lnSpc>
              <a:spcBef>
                <a:spcPts val="1000"/>
              </a:spcBef>
              <a:spcAft>
                <a:spcPts val="0"/>
              </a:spcAft>
              <a:buClr>
                <a:schemeClr val="dk1"/>
              </a:buClr>
              <a:buSzPct val="100000"/>
              <a:buChar char="•"/>
            </a:pPr>
            <a:r>
              <a:rPr b="1" lang="en-US"/>
              <a:t>is_power_door_locks</a:t>
            </a:r>
            <a:r>
              <a:rPr lang="en-US"/>
              <a:t>: A binary variable indicating whether the car has power door locks.</a:t>
            </a:r>
            <a:endParaRPr/>
          </a:p>
          <a:p>
            <a:pPr indent="0" lvl="0" marL="114300" rtl="0" algn="l">
              <a:lnSpc>
                <a:spcPct val="90000"/>
              </a:lnSpc>
              <a:spcBef>
                <a:spcPts val="1000"/>
              </a:spcBef>
              <a:spcAft>
                <a:spcPts val="0"/>
              </a:spcAft>
              <a:buClr>
                <a:schemeClr val="dk1"/>
              </a:buClr>
              <a:buSzPct val="100000"/>
              <a:buNone/>
            </a:pPr>
            <a:r>
              <a:rPr lang="en-US"/>
              <a:t>      </a:t>
            </a:r>
            <a:r>
              <a:rPr b="1" lang="en-US"/>
              <a:t>is_central_locking</a:t>
            </a:r>
            <a:r>
              <a:rPr lang="en-US"/>
              <a:t>: A binary variable indicating whether the car has central locking.</a:t>
            </a:r>
            <a:endParaRPr/>
          </a:p>
          <a:p>
            <a:pPr indent="-228600" lvl="0" marL="228600" rtl="0" algn="l">
              <a:lnSpc>
                <a:spcPct val="90000"/>
              </a:lnSpc>
              <a:spcBef>
                <a:spcPts val="1000"/>
              </a:spcBef>
              <a:spcAft>
                <a:spcPts val="0"/>
              </a:spcAft>
              <a:buClr>
                <a:schemeClr val="dk1"/>
              </a:buClr>
              <a:buSzPct val="100000"/>
              <a:buChar char="•"/>
            </a:pPr>
            <a:r>
              <a:rPr b="1" lang="en-US"/>
              <a:t>is_power_steering:</a:t>
            </a:r>
            <a:r>
              <a:rPr lang="en-US"/>
              <a:t> A binary variable indicating whether the car has power steering.</a:t>
            </a:r>
            <a:endParaRPr/>
          </a:p>
          <a:p>
            <a:pPr indent="-228600" lvl="0" marL="228600" rtl="0" algn="l">
              <a:lnSpc>
                <a:spcPct val="90000"/>
              </a:lnSpc>
              <a:spcBef>
                <a:spcPts val="1000"/>
              </a:spcBef>
              <a:spcAft>
                <a:spcPts val="0"/>
              </a:spcAft>
              <a:buClr>
                <a:schemeClr val="dk1"/>
              </a:buClr>
              <a:buSzPct val="100000"/>
              <a:buChar char="•"/>
            </a:pPr>
            <a:r>
              <a:rPr b="1" lang="en-US"/>
              <a:t>is_driver_seat_height_adjustable:</a:t>
            </a:r>
            <a:r>
              <a:rPr lang="en-US"/>
              <a:t> A binary variable indicating whether the driver's seat height is adjustable. </a:t>
            </a:r>
            <a:endParaRPr/>
          </a:p>
          <a:p>
            <a:pPr indent="-228600" lvl="0" marL="228600" rtl="0" algn="l">
              <a:lnSpc>
                <a:spcPct val="90000"/>
              </a:lnSpc>
              <a:spcBef>
                <a:spcPts val="1000"/>
              </a:spcBef>
              <a:spcAft>
                <a:spcPts val="0"/>
              </a:spcAft>
              <a:buClr>
                <a:schemeClr val="dk1"/>
              </a:buClr>
              <a:buSzPct val="100000"/>
              <a:buChar char="•"/>
            </a:pPr>
            <a:r>
              <a:rPr b="1" lang="en-US"/>
              <a:t>is_day_night_rear_view_mirror:</a:t>
            </a:r>
            <a:r>
              <a:rPr lang="en-US"/>
              <a:t> A binary variable indicating whether the car has a day/night rearview mirror</a:t>
            </a:r>
            <a:endParaRPr/>
          </a:p>
          <a:p>
            <a:pPr indent="-228600" lvl="0" marL="228600" rtl="0" algn="l">
              <a:lnSpc>
                <a:spcPct val="90000"/>
              </a:lnSpc>
              <a:spcBef>
                <a:spcPts val="1000"/>
              </a:spcBef>
              <a:spcAft>
                <a:spcPts val="0"/>
              </a:spcAft>
              <a:buClr>
                <a:schemeClr val="dk1"/>
              </a:buClr>
              <a:buSzPct val="100000"/>
              <a:buChar char="•"/>
            </a:pPr>
            <a:r>
              <a:rPr b="1" lang="en-US"/>
              <a:t>is_ecw:</a:t>
            </a:r>
            <a:r>
              <a:rPr lang="en-US"/>
              <a:t> A binary variable indicating whether the car has an electronic crash warning (ECW) system. ECW systems use sensors and algorithms to detect potential collisions and provide warnings to the driver. </a:t>
            </a:r>
            <a:endParaRPr/>
          </a:p>
          <a:p>
            <a:pPr indent="-228600" lvl="0" marL="228600" rtl="0" algn="l">
              <a:lnSpc>
                <a:spcPct val="90000"/>
              </a:lnSpc>
              <a:spcBef>
                <a:spcPts val="1000"/>
              </a:spcBef>
              <a:spcAft>
                <a:spcPts val="0"/>
              </a:spcAft>
              <a:buClr>
                <a:schemeClr val="dk1"/>
              </a:buClr>
              <a:buSzPct val="100000"/>
              <a:buChar char="•"/>
            </a:pPr>
            <a:r>
              <a:rPr b="1" lang="en-US"/>
              <a:t>is_speed_alert:</a:t>
            </a:r>
            <a:r>
              <a:rPr lang="en-US"/>
              <a:t> A binary variable indicating whether the car has a speed alert system. Speed alert systems typically monitor the vehicle's speed and provide warnings or alerts to the driver when they exceed a predetermined speed limit.</a:t>
            </a:r>
            <a:endParaRPr/>
          </a:p>
          <a:p>
            <a:pPr indent="-228600" lvl="0" marL="228600" rtl="0" algn="l">
              <a:lnSpc>
                <a:spcPct val="90000"/>
              </a:lnSpc>
              <a:spcBef>
                <a:spcPts val="1000"/>
              </a:spcBef>
              <a:spcAft>
                <a:spcPts val="0"/>
              </a:spcAft>
              <a:buClr>
                <a:schemeClr val="dk1"/>
              </a:buClr>
              <a:buSzPct val="100000"/>
              <a:buChar char="•"/>
            </a:pPr>
            <a:r>
              <a:rPr b="1" lang="en-US"/>
              <a:t>ncap_rating:</a:t>
            </a:r>
            <a:r>
              <a:rPr lang="en-US"/>
              <a:t> The safety rating of the car according to the New Car Assessment Program (NCAP). NCAP is a government-backed program that evaluates and rates the safety performance of new car models in various crash tests and assessments. The rating is usually represented by a star system, with a higher number of stars indicating a better safety performance.</a:t>
            </a:r>
            <a:endParaRPr/>
          </a:p>
          <a:p>
            <a:pPr indent="-228600" lvl="0" marL="228600" rtl="0" algn="l">
              <a:lnSpc>
                <a:spcPct val="90000"/>
              </a:lnSpc>
              <a:spcBef>
                <a:spcPts val="1000"/>
              </a:spcBef>
              <a:spcAft>
                <a:spcPts val="0"/>
              </a:spcAft>
              <a:buClr>
                <a:srgbClr val="FF0000"/>
              </a:buClr>
              <a:buSzPct val="100000"/>
              <a:buChar char="•"/>
            </a:pPr>
            <a:r>
              <a:rPr b="1" lang="en-US">
                <a:solidFill>
                  <a:srgbClr val="FF0000"/>
                </a:solidFill>
              </a:rPr>
              <a:t>is_claim(Target Value)</a:t>
            </a:r>
            <a:r>
              <a:rPr lang="en-US">
                <a:solidFill>
                  <a:srgbClr val="FF0000"/>
                </a:solidFill>
              </a:rPr>
              <a:t>: </a:t>
            </a:r>
            <a:r>
              <a:rPr lang="en-US"/>
              <a:t>A binary variable indicating whether an insurance claim has been filed for the car policy. This variable determines whether an insurance event has occurred for a given policy, with a value of 1 indicating that a claim was filed and 0 indicating no claim was filed.</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8"/>
          <p:cNvSpPr txBox="1"/>
          <p:nvPr>
            <p:ph type="title"/>
          </p:nvPr>
        </p:nvSpPr>
        <p:spPr>
          <a:xfrm>
            <a:off x="3837793" y="646858"/>
            <a:ext cx="4785862" cy="840230"/>
          </a:xfrm>
          <a:prstGeom prst="rect">
            <a:avLst/>
          </a:prstGeom>
          <a:noFill/>
          <a:ln>
            <a:noFill/>
          </a:ln>
        </p:spPr>
        <p:txBody>
          <a:bodyPr anchorCtr="0" anchor="t" bIns="45700" lIns="91425" spcFirstLastPara="1" rIns="91425" wrap="square" tIns="45700">
            <a:spAutoFit/>
          </a:bodyPr>
          <a:lstStyle/>
          <a:p>
            <a:pPr indent="0" lvl="0" marL="0" rtl="0" algn="ctr">
              <a:lnSpc>
                <a:spcPct val="90000"/>
              </a:lnSpc>
              <a:spcBef>
                <a:spcPts val="0"/>
              </a:spcBef>
              <a:spcAft>
                <a:spcPts val="0"/>
              </a:spcAft>
              <a:buClr>
                <a:schemeClr val="accent1"/>
              </a:buClr>
              <a:buSzPts val="5400"/>
              <a:buFont typeface="Arial Black"/>
              <a:buNone/>
            </a:pPr>
            <a:r>
              <a:rPr lang="en-US" sz="5400" cap="none">
                <a:solidFill>
                  <a:schemeClr val="accent1"/>
                </a:solidFill>
                <a:latin typeface="Arial Black"/>
                <a:ea typeface="Arial Black"/>
                <a:cs typeface="Arial Black"/>
                <a:sym typeface="Arial Black"/>
              </a:rPr>
              <a:t>Instructions</a:t>
            </a:r>
            <a:endParaRPr b="0" sz="5400" cap="none">
              <a:solidFill>
                <a:schemeClr val="accent1"/>
              </a:solidFill>
              <a:latin typeface="Arial Black"/>
              <a:ea typeface="Arial Black"/>
              <a:cs typeface="Arial Black"/>
              <a:sym typeface="Arial Black"/>
            </a:endParaRPr>
          </a:p>
        </p:txBody>
      </p:sp>
      <p:sp>
        <p:nvSpPr>
          <p:cNvPr id="128" name="Google Shape;128;p28"/>
          <p:cNvSpPr txBox="1"/>
          <p:nvPr>
            <p:ph idx="1" type="body"/>
          </p:nvPr>
        </p:nvSpPr>
        <p:spPr>
          <a:xfrm>
            <a:off x="1366888" y="1329179"/>
            <a:ext cx="9973558" cy="4797121"/>
          </a:xfrm>
          <a:prstGeom prst="rect">
            <a:avLst/>
          </a:prstGeom>
          <a:noFill/>
          <a:ln>
            <a:noFill/>
          </a:ln>
        </p:spPr>
        <p:txBody>
          <a:bodyPr anchorCtr="0" anchor="t" bIns="45700" lIns="91425" spcFirstLastPara="1" rIns="91425" wrap="square" tIns="45700">
            <a:normAutofit/>
          </a:bodyPr>
          <a:lstStyle/>
          <a:p>
            <a:pPr indent="-342900" lvl="0" marL="342900" rtl="0" algn="l">
              <a:lnSpc>
                <a:spcPct val="90000"/>
              </a:lnSpc>
              <a:spcBef>
                <a:spcPts val="0"/>
              </a:spcBef>
              <a:spcAft>
                <a:spcPts val="0"/>
              </a:spcAft>
              <a:buClr>
                <a:schemeClr val="dk1"/>
              </a:buClr>
              <a:buSzPts val="1440"/>
              <a:buChar char="►"/>
            </a:pPr>
            <a:r>
              <a:rPr lang="en-US"/>
              <a:t>You have to submit the project with a Ppt presentation by Sunday 12</a:t>
            </a:r>
            <a:r>
              <a:rPr baseline="30000" lang="en-US"/>
              <a:t>th</a:t>
            </a:r>
            <a:r>
              <a:rPr lang="en-US"/>
              <a:t>   January 2025 by EOD.  </a:t>
            </a:r>
            <a:endParaRPr/>
          </a:p>
          <a:p>
            <a:pPr indent="-251459" lvl="0" marL="342900" rtl="0" algn="l">
              <a:lnSpc>
                <a:spcPct val="90000"/>
              </a:lnSpc>
              <a:spcBef>
                <a:spcPts val="1000"/>
              </a:spcBef>
              <a:spcAft>
                <a:spcPts val="0"/>
              </a:spcAft>
              <a:buClr>
                <a:schemeClr val="dk1"/>
              </a:buClr>
              <a:buSzPts val="1440"/>
              <a:buNone/>
            </a:pPr>
            <a:r>
              <a:t/>
            </a:r>
            <a:endParaRPr/>
          </a:p>
          <a:p>
            <a:pPr indent="-342900" lvl="0" marL="342900" rtl="0" algn="l">
              <a:lnSpc>
                <a:spcPct val="90000"/>
              </a:lnSpc>
              <a:spcBef>
                <a:spcPts val="1000"/>
              </a:spcBef>
              <a:spcAft>
                <a:spcPts val="0"/>
              </a:spcAft>
              <a:buClr>
                <a:schemeClr val="dk1"/>
              </a:buClr>
              <a:buSzPts val="1440"/>
              <a:buChar char="►"/>
            </a:pPr>
            <a:r>
              <a:rPr lang="en-US"/>
              <a:t>Kindly submit your ‘XYZ.ipynb’ file and ‘XYZ.ppt’ to </a:t>
            </a:r>
            <a:r>
              <a:rPr lang="en-US">
                <a:solidFill>
                  <a:srgbClr val="FF0000"/>
                </a:solidFill>
              </a:rPr>
              <a:t>sagar</a:t>
            </a:r>
            <a:r>
              <a:rPr lang="en-US" u="sng">
                <a:solidFill>
                  <a:srgbClr val="FF0000"/>
                </a:solidFill>
                <a:hlinkClick r:id="rId3">
                  <a:extLst>
                    <a:ext uri="{A12FA001-AC4F-418D-AE19-62706E023703}">
                      <ahyp:hlinkClr val="tx"/>
                    </a:ext>
                  </a:extLst>
                </a:hlinkClick>
              </a:rPr>
              <a:t>@learnbay.co</a:t>
            </a:r>
            <a:r>
              <a:rPr lang="en-US">
                <a:solidFill>
                  <a:srgbClr val="FF0000"/>
                </a:solidFill>
              </a:rPr>
              <a:t> </a:t>
            </a:r>
            <a:r>
              <a:rPr lang="en-US"/>
              <a:t>within the timeframe, submission of the project after the due date will be considered disqualified. Late submission will be considered with a valid reason.</a:t>
            </a:r>
            <a:endParaRPr/>
          </a:p>
          <a:p>
            <a:pPr indent="-342900" lvl="0" marL="342900" rtl="0" algn="l">
              <a:lnSpc>
                <a:spcPct val="90000"/>
              </a:lnSpc>
              <a:spcBef>
                <a:spcPts val="1000"/>
              </a:spcBef>
              <a:spcAft>
                <a:spcPts val="0"/>
              </a:spcAft>
              <a:buClr>
                <a:schemeClr val="dk1"/>
              </a:buClr>
              <a:buSzPts val="1440"/>
              <a:buChar char="►"/>
            </a:pPr>
            <a:r>
              <a:rPr lang="en-US"/>
              <a:t>After the submission date  you’ll get a link to book a time for the project presentation.</a:t>
            </a:r>
            <a:endParaRPr/>
          </a:p>
          <a:p>
            <a:pPr indent="-342900" lvl="0" marL="342900" rtl="0" algn="l">
              <a:lnSpc>
                <a:spcPct val="90000"/>
              </a:lnSpc>
              <a:spcBef>
                <a:spcPts val="1000"/>
              </a:spcBef>
              <a:spcAft>
                <a:spcPts val="0"/>
              </a:spcAft>
              <a:buClr>
                <a:schemeClr val="dk1"/>
              </a:buClr>
              <a:buSzPts val="1440"/>
              <a:buChar char="►"/>
            </a:pPr>
            <a:r>
              <a:rPr b="1" lang="en-US"/>
              <a:t>Kindly keep only 10-15 slides in your presentation Ppt.</a:t>
            </a:r>
            <a:endParaRPr>
              <a:solidFill>
                <a:srgbClr val="FF0000"/>
              </a:solidFill>
            </a:endParaRPr>
          </a:p>
          <a:p>
            <a:pPr indent="-251459" lvl="0" marL="342900" rtl="0" algn="l">
              <a:lnSpc>
                <a:spcPct val="90000"/>
              </a:lnSpc>
              <a:spcBef>
                <a:spcPts val="1000"/>
              </a:spcBef>
              <a:spcAft>
                <a:spcPts val="0"/>
              </a:spcAft>
              <a:buClr>
                <a:schemeClr val="dk1"/>
              </a:buClr>
              <a:buSzPts val="1440"/>
              <a:buNone/>
            </a:pPr>
            <a:r>
              <a:t/>
            </a:r>
            <a:endParaRPr/>
          </a:p>
          <a:p>
            <a:pPr indent="-251459" lvl="0" marL="342900" rtl="0" algn="l">
              <a:lnSpc>
                <a:spcPct val="90000"/>
              </a:lnSpc>
              <a:spcBef>
                <a:spcPts val="1000"/>
              </a:spcBef>
              <a:spcAft>
                <a:spcPts val="0"/>
              </a:spcAft>
              <a:buClr>
                <a:schemeClr val="dk1"/>
              </a:buClr>
              <a:buSzPts val="144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9"/>
          <p:cNvSpPr txBox="1"/>
          <p:nvPr>
            <p:ph type="title"/>
          </p:nvPr>
        </p:nvSpPr>
        <p:spPr>
          <a:xfrm>
            <a:off x="1364413" y="619824"/>
            <a:ext cx="9601196" cy="648260"/>
          </a:xfrm>
          <a:prstGeom prst="rect">
            <a:avLst/>
          </a:prstGeom>
          <a:noFill/>
          <a:ln>
            <a:noFill/>
          </a:ln>
        </p:spPr>
        <p:txBody>
          <a:bodyPr anchorCtr="0" anchor="t" bIns="45700" lIns="91425" spcFirstLastPara="1" rIns="91425" wrap="square" tIns="45700">
            <a:normAutofit fontScale="90000"/>
          </a:bodyPr>
          <a:lstStyle/>
          <a:p>
            <a:pPr indent="0" lvl="0" marL="0" rtl="0" algn="ctr">
              <a:lnSpc>
                <a:spcPct val="90000"/>
              </a:lnSpc>
              <a:spcBef>
                <a:spcPts val="0"/>
              </a:spcBef>
              <a:spcAft>
                <a:spcPts val="0"/>
              </a:spcAft>
              <a:buClr>
                <a:schemeClr val="accent1"/>
              </a:buClr>
              <a:buSzPct val="100000"/>
              <a:buFont typeface="Trebuchet MS"/>
              <a:buNone/>
            </a:pPr>
            <a:r>
              <a:rPr lang="en-US" sz="5400"/>
              <a:t>Selection &amp; feedback</a:t>
            </a:r>
            <a:br>
              <a:rPr lang="en-US" sz="5400"/>
            </a:br>
            <a:br>
              <a:rPr lang="en-US" sz="5400"/>
            </a:br>
            <a:endParaRPr sz="5400">
              <a:solidFill>
                <a:schemeClr val="accent1"/>
              </a:solidFill>
              <a:latin typeface="Arial Black"/>
              <a:ea typeface="Arial Black"/>
              <a:cs typeface="Arial Black"/>
              <a:sym typeface="Arial Black"/>
            </a:endParaRPr>
          </a:p>
        </p:txBody>
      </p:sp>
      <p:sp>
        <p:nvSpPr>
          <p:cNvPr id="134" name="Google Shape;134;p29"/>
          <p:cNvSpPr txBox="1"/>
          <p:nvPr>
            <p:ph idx="1" type="body"/>
          </p:nvPr>
        </p:nvSpPr>
        <p:spPr>
          <a:xfrm>
            <a:off x="859536" y="1773936"/>
            <a:ext cx="10037061" cy="4718337"/>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90000"/>
              </a:lnSpc>
              <a:spcBef>
                <a:spcPts val="0"/>
              </a:spcBef>
              <a:spcAft>
                <a:spcPts val="0"/>
              </a:spcAft>
              <a:buClr>
                <a:schemeClr val="dk1"/>
              </a:buClr>
              <a:buSzPct val="79999"/>
              <a:buChar char="►"/>
            </a:pPr>
            <a:r>
              <a:rPr lang="en-US"/>
              <a:t>Selection of candidates will be based on their </a:t>
            </a:r>
            <a:r>
              <a:rPr b="1" lang="en-US"/>
              <a:t>approach to building a model,  presentation skills(Storytelling skills), and subject knowledge points(a mock round)(Questions related to ML, Stats and Python.)</a:t>
            </a:r>
            <a:endParaRPr/>
          </a:p>
          <a:p>
            <a:pPr indent="-342900" lvl="0" marL="342900" rtl="0" algn="l">
              <a:lnSpc>
                <a:spcPct val="90000"/>
              </a:lnSpc>
              <a:spcBef>
                <a:spcPts val="1000"/>
              </a:spcBef>
              <a:spcAft>
                <a:spcPts val="0"/>
              </a:spcAft>
              <a:buClr>
                <a:schemeClr val="dk1"/>
              </a:buClr>
              <a:buSzPct val="79999"/>
              <a:buChar char="►"/>
            </a:pPr>
            <a:r>
              <a:rPr b="1" lang="en-US"/>
              <a:t>Note: you need to score 80% to clear this round</a:t>
            </a:r>
            <a:endParaRPr/>
          </a:p>
          <a:p>
            <a:pPr indent="-342900" lvl="0" marL="342900" rtl="0" algn="l">
              <a:lnSpc>
                <a:spcPct val="90000"/>
              </a:lnSpc>
              <a:spcBef>
                <a:spcPts val="1000"/>
              </a:spcBef>
              <a:spcAft>
                <a:spcPts val="0"/>
              </a:spcAft>
              <a:buClr>
                <a:schemeClr val="dk1"/>
              </a:buClr>
              <a:buSzPct val="79999"/>
              <a:buChar char="►"/>
            </a:pPr>
            <a:r>
              <a:rPr lang="en-US"/>
              <a:t>Once the presentation is done every candidate will get their feedback during the session and outcome and score via mail with the status of whether they are selected or not.</a:t>
            </a:r>
            <a:endParaRPr/>
          </a:p>
          <a:p>
            <a:pPr indent="-342900" lvl="0" marL="342900" rtl="0" algn="l">
              <a:lnSpc>
                <a:spcPct val="90000"/>
              </a:lnSpc>
              <a:spcBef>
                <a:spcPts val="1000"/>
              </a:spcBef>
              <a:spcAft>
                <a:spcPts val="0"/>
              </a:spcAft>
              <a:buClr>
                <a:schemeClr val="dk1"/>
              </a:buClr>
              <a:buSzPct val="79999"/>
              <a:buChar char="►"/>
            </a:pPr>
            <a:r>
              <a:rPr lang="en-US"/>
              <a:t>Selected candidates’ data will be shared with the placement team for 1 on 1 resume session.</a:t>
            </a:r>
            <a:endParaRPr/>
          </a:p>
          <a:p>
            <a:pPr indent="-342900" lvl="0" marL="342900" rtl="0" algn="l">
              <a:lnSpc>
                <a:spcPct val="90000"/>
              </a:lnSpc>
              <a:spcBef>
                <a:spcPts val="1000"/>
              </a:spcBef>
              <a:spcAft>
                <a:spcPts val="0"/>
              </a:spcAft>
              <a:buClr>
                <a:schemeClr val="dk1"/>
              </a:buClr>
              <a:buSzPct val="79999"/>
              <a:buChar char="►"/>
            </a:pPr>
            <a:r>
              <a:rPr lang="en-US"/>
              <a:t>Candidates who are not selected in this process will be carried forward to the next project.</a:t>
            </a:r>
            <a:endParaRPr/>
          </a:p>
          <a:p>
            <a:pPr indent="-342900" lvl="0" marL="342900" rtl="0" algn="l">
              <a:lnSpc>
                <a:spcPct val="90000"/>
              </a:lnSpc>
              <a:spcBef>
                <a:spcPts val="1000"/>
              </a:spcBef>
              <a:spcAft>
                <a:spcPts val="0"/>
              </a:spcAft>
              <a:buClr>
                <a:schemeClr val="dk1"/>
              </a:buClr>
              <a:buSzPct val="79999"/>
              <a:buChar char="►"/>
            </a:pPr>
            <a:r>
              <a:rPr lang="en-US"/>
              <a:t>Kindly do not book multiple slots, if found it shall considered as cancelled. If any change in the slot date and time kindly inform or cancel the previous slot.</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2022-11-21T05:42:27Z</dcterms:created>
  <dc:creator>STANLEY</dc:creator>
</cp:coreProperties>
</file>