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5" r:id="rId8"/>
  </p:sldIdLst>
  <p:sldSz cx="14630400" cy="8229600"/>
  <p:notesSz cx="8229600" cy="14630400"/>
  <p:embeddedFontLst>
    <p:embeddedFont>
      <p:font typeface="Kanit Light" panose="020B0604020202020204" charset="-34"/>
      <p:regular r:id="rId10"/>
    </p:embeddedFont>
    <p:embeddedFont>
      <p:font typeface="Algerian" panose="04020705040A02060702" pitchFamily="82" charset="0"/>
      <p:regular r:id="rId11"/>
    </p:embeddedFont>
    <p:embeddedFont>
      <p:font typeface="Calibri" panose="020F0502020204030204" pitchFamily="34" charset="0"/>
      <p:regular r:id="rId12"/>
      <p:bold r:id="rId13"/>
      <p:italic r:id="rId14"/>
      <p:boldItalic r:id="rId15"/>
    </p:embeddedFont>
    <p:embeddedFont>
      <p:font typeface="Martel Sans" panose="020B0604020202020204" charset="0"/>
      <p:regular r:id="rId16"/>
    </p:embeddedFont>
    <p:embeddedFont>
      <p:font typeface="Arial Black" panose="020B0A04020102020204" pitchFamily="34" charset="0"/>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9" d="100"/>
          <a:sy n="59"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350436" y="621159"/>
            <a:ext cx="8279963" cy="3193971"/>
          </a:xfrm>
          <a:prstGeom prst="rect">
            <a:avLst/>
          </a:prstGeom>
          <a:noFill/>
          <a:ln/>
        </p:spPr>
        <p:txBody>
          <a:bodyPr wrap="square" lIns="0" tIns="0" rIns="0" bIns="0" rtlCol="0" anchor="t"/>
          <a:lstStyle/>
          <a:p>
            <a:pPr lvl="0" algn="ctr"/>
            <a:r>
              <a:rPr lang="en-IN" sz="4000" b="1" i="1" dirty="0" smtClean="0">
                <a:solidFill>
                  <a:srgbClr val="002060"/>
                </a:solidFill>
                <a:latin typeface="Times New Roman" panose="02020603050405020304" pitchFamily="18" charset="0"/>
                <a:ea typeface="Twentieth Century"/>
                <a:cs typeface="Times New Roman" panose="02020603050405020304" pitchFamily="18" charset="0"/>
                <a:sym typeface="Twentieth Century"/>
              </a:rPr>
              <a:t>INSURANCE </a:t>
            </a:r>
            <a:r>
              <a:rPr lang="en-IN" sz="4000" b="1" i="1" dirty="0">
                <a:solidFill>
                  <a:srgbClr val="002060"/>
                </a:solidFill>
                <a:latin typeface="Times New Roman" panose="02020603050405020304" pitchFamily="18" charset="0"/>
                <a:ea typeface="Twentieth Century"/>
                <a:cs typeface="Times New Roman" panose="02020603050405020304" pitchFamily="18" charset="0"/>
                <a:sym typeface="Twentieth Century"/>
              </a:rPr>
              <a:t>CLAIM PROBABILITY BASED ON  POLICY FEATURES AND SAFETY RATINGS</a:t>
            </a:r>
          </a:p>
          <a:p>
            <a:pPr lvl="0" algn="ctr">
              <a:buClr>
                <a:srgbClr val="000000"/>
              </a:buClr>
              <a:buSzPts val="3200"/>
            </a:pPr>
            <a:endParaRPr lang="en-IN" sz="4000" b="1" i="1" dirty="0">
              <a:solidFill>
                <a:srgbClr val="002060"/>
              </a:solidFill>
              <a:latin typeface="Times New Roman" panose="02020603050405020304" pitchFamily="18" charset="0"/>
              <a:ea typeface="Arial"/>
              <a:cs typeface="Times New Roman" panose="02020603050405020304" pitchFamily="18" charset="0"/>
              <a:sym typeface="Arial"/>
            </a:endParaRPr>
          </a:p>
          <a:p>
            <a:pPr lvl="0" algn="ctr"/>
            <a:endParaRPr lang="en-IN" sz="4000" b="1" i="1" dirty="0">
              <a:solidFill>
                <a:srgbClr val="002060"/>
              </a:solidFill>
              <a:latin typeface="Times New Roman" panose="02020603050405020304" pitchFamily="18" charset="0"/>
              <a:ea typeface="Twentieth Century"/>
              <a:cs typeface="Times New Roman" panose="02020603050405020304" pitchFamily="18" charset="0"/>
              <a:sym typeface="Twentieth Century"/>
            </a:endParaRPr>
          </a:p>
        </p:txBody>
      </p:sp>
      <p:sp>
        <p:nvSpPr>
          <p:cNvPr id="4" name="Text 1"/>
          <p:cNvSpPr/>
          <p:nvPr/>
        </p:nvSpPr>
        <p:spPr>
          <a:xfrm>
            <a:off x="6979920" y="3600935"/>
            <a:ext cx="7415927" cy="1834928"/>
          </a:xfrm>
          <a:prstGeom prst="rect">
            <a:avLst/>
          </a:prstGeom>
          <a:noFill/>
          <a:ln/>
        </p:spPr>
        <p:txBody>
          <a:bodyPr wrap="square" lIns="0" tIns="0" rIns="0" bIns="0" rtlCol="0" anchor="t"/>
          <a:lstStyle/>
          <a:p>
            <a:pPr lvl="0" algn="just">
              <a:lnSpc>
                <a:spcPct val="90000"/>
              </a:lnSpc>
              <a:buClr>
                <a:schemeClr val="dk1"/>
              </a:buClr>
              <a:buSzPct val="154440"/>
            </a:pPr>
            <a:r>
              <a:rPr lang="en-IN" sz="2000" dirty="0" smtClean="0">
                <a:solidFill>
                  <a:srgbClr val="00B050"/>
                </a:solidFill>
                <a:latin typeface="Times New Roman" panose="02020603050405020304" pitchFamily="18" charset="0"/>
                <a:cs typeface="Times New Roman" panose="02020603050405020304" pitchFamily="18" charset="0"/>
              </a:rPr>
              <a:t>	Develop </a:t>
            </a:r>
            <a:r>
              <a:rPr lang="en-IN" sz="2000" dirty="0">
                <a:solidFill>
                  <a:srgbClr val="00B050"/>
                </a:solidFill>
                <a:latin typeface="Times New Roman" panose="02020603050405020304" pitchFamily="18" charset="0"/>
                <a:cs typeface="Times New Roman" panose="02020603050405020304" pitchFamily="18" charset="0"/>
              </a:rPr>
              <a:t>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p>
          <a:p>
            <a:pPr marL="91440" lvl="0" indent="-91440" algn="just">
              <a:lnSpc>
                <a:spcPct val="90000"/>
              </a:lnSpc>
              <a:spcBef>
                <a:spcPts val="1400"/>
              </a:spcBef>
              <a:buClr>
                <a:schemeClr val="dk1"/>
              </a:buClr>
              <a:buSzPct val="84942"/>
              <a:buChar char=" "/>
            </a:pPr>
            <a:r>
              <a:rPr lang="en-IN" sz="2000" dirty="0">
                <a:solidFill>
                  <a:srgbClr val="00B050"/>
                </a:solidFill>
                <a:latin typeface="Times New Roman" panose="02020603050405020304" pitchFamily="18" charset="0"/>
                <a:cs typeface="Times New Roman" panose="02020603050405020304" pitchFamily="18" charset="0"/>
              </a:rPr>
              <a:t/>
            </a:r>
            <a:br>
              <a:rPr lang="en-IN" sz="2000" dirty="0">
                <a:solidFill>
                  <a:srgbClr val="00B050"/>
                </a:solidFill>
                <a:latin typeface="Times New Roman" panose="02020603050405020304" pitchFamily="18" charset="0"/>
                <a:cs typeface="Times New Roman" panose="02020603050405020304" pitchFamily="18" charset="0"/>
              </a:rPr>
            </a:br>
            <a:endParaRPr lang="en-IN" sz="2000" dirty="0">
              <a:solidFill>
                <a:srgbClr val="00B050"/>
              </a:solidFill>
              <a:latin typeface="Times New Roman" panose="02020603050405020304" pitchFamily="18" charset="0"/>
              <a:cs typeface="Times New Roman" panose="02020603050405020304" pitchFamily="18" charset="0"/>
            </a:endParaRPr>
          </a:p>
        </p:txBody>
      </p:sp>
      <p:sp>
        <p:nvSpPr>
          <p:cNvPr id="5" name="Shape 2"/>
          <p:cNvSpPr/>
          <p:nvPr/>
        </p:nvSpPr>
        <p:spPr>
          <a:xfrm>
            <a:off x="6350437" y="6628328"/>
            <a:ext cx="394930" cy="394930"/>
          </a:xfrm>
          <a:prstGeom prst="roundRect">
            <a:avLst>
              <a:gd name="adj" fmla="val 23151155"/>
            </a:avLst>
          </a:prstGeom>
          <a:noFill/>
          <a:ln w="7620">
            <a:solidFill>
              <a:srgbClr val="FFFFFF"/>
            </a:solidFill>
            <a:prstDash val="solid"/>
          </a:ln>
        </p:spPr>
      </p:sp>
      <p:sp>
        <p:nvSpPr>
          <p:cNvPr id="7" name="Text 3"/>
          <p:cNvSpPr/>
          <p:nvPr/>
        </p:nvSpPr>
        <p:spPr>
          <a:xfrm>
            <a:off x="10058400" y="7056597"/>
            <a:ext cx="4504134" cy="431959"/>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8" name="Google Shape;86;p1"/>
          <p:cNvPicPr preferRelativeResize="0"/>
          <p:nvPr/>
        </p:nvPicPr>
        <p:blipFill rotWithShape="1">
          <a:blip r:embed="rId3">
            <a:alphaModFix/>
          </a:blip>
          <a:srcRect/>
          <a:stretch/>
        </p:blipFill>
        <p:spPr>
          <a:xfrm>
            <a:off x="0" y="1"/>
            <a:ext cx="6745367" cy="8049985"/>
          </a:xfrm>
          <a:prstGeom prst="rect">
            <a:avLst/>
          </a:prstGeom>
          <a:noFill/>
          <a:ln>
            <a:noFill/>
          </a:ln>
        </p:spPr>
      </p:pic>
      <p:sp>
        <p:nvSpPr>
          <p:cNvPr id="10" name="TextBox 9"/>
          <p:cNvSpPr txBox="1"/>
          <p:nvPr/>
        </p:nvSpPr>
        <p:spPr>
          <a:xfrm>
            <a:off x="8997044" y="6040963"/>
            <a:ext cx="4457699" cy="1569660"/>
          </a:xfrm>
          <a:prstGeom prst="rect">
            <a:avLst/>
          </a:prstGeom>
          <a:noFill/>
        </p:spPr>
        <p:txBody>
          <a:bodyPr wrap="square" rtlCol="0">
            <a:spAutoFit/>
          </a:bodyPr>
          <a:lstStyle/>
          <a:p>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Presented By-</a:t>
            </a:r>
          </a:p>
          <a:p>
            <a:r>
              <a:rPr lang="en-IN" sz="2400" dirty="0" err="1" smtClean="0">
                <a:solidFill>
                  <a:schemeClr val="accent2">
                    <a:lumMod val="50000"/>
                  </a:schemeClr>
                </a:solidFill>
                <a:latin typeface="Times New Roman" panose="02020603050405020304" pitchFamily="18" charset="0"/>
                <a:cs typeface="Times New Roman" panose="02020603050405020304" pitchFamily="18" charset="0"/>
              </a:rPr>
              <a:t>Onkar</a:t>
            </a:r>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 Kotamire</a:t>
            </a:r>
          </a:p>
          <a:p>
            <a:r>
              <a:rPr lang="en-IN" sz="2400" dirty="0" smtClean="0">
                <a:solidFill>
                  <a:schemeClr val="accent2">
                    <a:lumMod val="50000"/>
                  </a:schemeClr>
                </a:solidFill>
                <a:latin typeface="Times New Roman" panose="02020603050405020304" pitchFamily="18" charset="0"/>
                <a:cs typeface="Times New Roman" panose="02020603050405020304" pitchFamily="18" charset="0"/>
              </a:rPr>
              <a:t>Programmer Analyst(Cognizant)</a:t>
            </a:r>
          </a:p>
          <a:p>
            <a:endParaRPr lang="en-IN"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lin ang="2700000" scaled="1"/>
            <a:tileRect/>
          </a:gradFill>
        </p:spPr>
      </p:pic>
      <p:sp>
        <p:nvSpPr>
          <p:cNvPr id="4" name="Text 0"/>
          <p:cNvSpPr/>
          <p:nvPr/>
        </p:nvSpPr>
        <p:spPr>
          <a:xfrm>
            <a:off x="864037" y="1289685"/>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Data Overview</a:t>
            </a:r>
            <a:endParaRPr lang="en-US" sz="4850" dirty="0"/>
          </a:p>
        </p:txBody>
      </p:sp>
      <p:sp>
        <p:nvSpPr>
          <p:cNvPr id="5" name="Shape 1"/>
          <p:cNvSpPr/>
          <p:nvPr/>
        </p:nvSpPr>
        <p:spPr>
          <a:xfrm>
            <a:off x="864037" y="2709148"/>
            <a:ext cx="555427" cy="555427"/>
          </a:xfrm>
          <a:prstGeom prst="roundRect">
            <a:avLst>
              <a:gd name="adj" fmla="val 18669"/>
            </a:avLst>
          </a:prstGeom>
          <a:solidFill>
            <a:srgbClr val="DFECE9"/>
          </a:solidFill>
          <a:ln w="15240">
            <a:solidFill>
              <a:srgbClr val="C5D2CF"/>
            </a:solidFill>
            <a:prstDash val="solid"/>
          </a:ln>
        </p:spPr>
      </p:sp>
      <p:sp>
        <p:nvSpPr>
          <p:cNvPr id="6" name="Text 2"/>
          <p:cNvSpPr/>
          <p:nvPr/>
        </p:nvSpPr>
        <p:spPr>
          <a:xfrm>
            <a:off x="1085374" y="2801660"/>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7" name="Text 3"/>
          <p:cNvSpPr/>
          <p:nvPr/>
        </p:nvSpPr>
        <p:spPr>
          <a:xfrm>
            <a:off x="1666280" y="270914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Dataset Size</a:t>
            </a:r>
            <a:endParaRPr lang="en-US" sz="2400" dirty="0"/>
          </a:p>
        </p:txBody>
      </p:sp>
      <p:sp>
        <p:nvSpPr>
          <p:cNvPr id="8" name="Text 4"/>
          <p:cNvSpPr/>
          <p:nvPr/>
        </p:nvSpPr>
        <p:spPr>
          <a:xfrm>
            <a:off x="1666280" y="3243024"/>
            <a:ext cx="6613684" cy="395049"/>
          </a:xfrm>
          <a:prstGeom prst="rect">
            <a:avLst/>
          </a:prstGeom>
          <a:noFill/>
          <a:ln/>
        </p:spPr>
        <p:txBody>
          <a:bodyPr wrap="none" lIns="0" tIns="0" rIns="0" bIns="0" rtlCol="0" anchor="t"/>
          <a:lstStyle/>
          <a:p>
            <a:pPr>
              <a:lnSpc>
                <a:spcPts val="3100"/>
              </a:lnSpc>
            </a:pPr>
            <a:r>
              <a:rPr lang="en-US" sz="2400" dirty="0">
                <a:latin typeface="Times New Roman" panose="02020603050405020304" pitchFamily="18" charset="0"/>
                <a:ea typeface="Arial Black"/>
                <a:cs typeface="Times New Roman" panose="02020603050405020304" pitchFamily="18" charset="0"/>
                <a:sym typeface="Arial Black"/>
              </a:rPr>
              <a:t>58592 </a:t>
            </a:r>
            <a:r>
              <a:rPr lang="en-US" sz="2400" dirty="0" smtClean="0">
                <a:solidFill>
                  <a:srgbClr val="2C3249"/>
                </a:solidFill>
                <a:latin typeface="Times New Roman" panose="02020603050405020304" pitchFamily="18" charset="0"/>
                <a:ea typeface="Martel Sans" pitchFamily="34" charset="-122"/>
                <a:cs typeface="Times New Roman" panose="02020603050405020304" pitchFamily="18" charset="0"/>
              </a:rPr>
              <a:t>rows </a:t>
            </a:r>
            <a:r>
              <a:rPr lang="en-US" sz="2400" dirty="0">
                <a:solidFill>
                  <a:srgbClr val="2C3249"/>
                </a:solidFill>
                <a:latin typeface="Times New Roman" panose="02020603050405020304" pitchFamily="18" charset="0"/>
                <a:ea typeface="Martel Sans" pitchFamily="34" charset="-122"/>
                <a:cs typeface="Times New Roman" panose="02020603050405020304" pitchFamily="18" charset="0"/>
              </a:rPr>
              <a:t>and </a:t>
            </a:r>
            <a:r>
              <a:rPr lang="en-US" sz="2400" dirty="0" smtClean="0">
                <a:solidFill>
                  <a:srgbClr val="2C3249"/>
                </a:solidFill>
                <a:latin typeface="Times New Roman" panose="02020603050405020304" pitchFamily="18" charset="0"/>
                <a:ea typeface="Martel Sans" pitchFamily="34" charset="-122"/>
                <a:cs typeface="Times New Roman" panose="02020603050405020304" pitchFamily="18" charset="0"/>
              </a:rPr>
              <a:t>44 </a:t>
            </a:r>
            <a:r>
              <a:rPr lang="en-US" sz="2400" dirty="0">
                <a:solidFill>
                  <a:srgbClr val="2C3249"/>
                </a:solidFill>
                <a:latin typeface="Times New Roman" panose="02020603050405020304" pitchFamily="18" charset="0"/>
                <a:ea typeface="Martel Sans" pitchFamily="34" charset="-122"/>
                <a:cs typeface="Times New Roman" panose="02020603050405020304" pitchFamily="18" charset="0"/>
              </a:rPr>
              <a:t>columns of power consumption data.</a:t>
            </a:r>
            <a:endParaRPr lang="en-US" sz="2400" dirty="0">
              <a:latin typeface="Times New Roman" panose="02020603050405020304" pitchFamily="18" charset="0"/>
              <a:cs typeface="Times New Roman" panose="02020603050405020304" pitchFamily="18" charset="0"/>
            </a:endParaRPr>
          </a:p>
        </p:txBody>
      </p:sp>
      <p:sp>
        <p:nvSpPr>
          <p:cNvPr id="9" name="Shape 5"/>
          <p:cNvSpPr/>
          <p:nvPr/>
        </p:nvSpPr>
        <p:spPr>
          <a:xfrm>
            <a:off x="864037" y="4162544"/>
            <a:ext cx="555427" cy="555427"/>
          </a:xfrm>
          <a:prstGeom prst="roundRect">
            <a:avLst>
              <a:gd name="adj" fmla="val 18669"/>
            </a:avLst>
          </a:prstGeom>
          <a:solidFill>
            <a:srgbClr val="DFECE9"/>
          </a:solidFill>
          <a:ln w="15240">
            <a:solidFill>
              <a:srgbClr val="C5D2CF"/>
            </a:solidFill>
            <a:prstDash val="solid"/>
          </a:ln>
        </p:spPr>
      </p:sp>
      <p:sp>
        <p:nvSpPr>
          <p:cNvPr id="10" name="Text 6"/>
          <p:cNvSpPr/>
          <p:nvPr/>
        </p:nvSpPr>
        <p:spPr>
          <a:xfrm>
            <a:off x="1047988" y="4255056"/>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1" name="Text 7"/>
          <p:cNvSpPr/>
          <p:nvPr/>
        </p:nvSpPr>
        <p:spPr>
          <a:xfrm>
            <a:off x="1666280" y="416254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Key Features</a:t>
            </a:r>
            <a:endParaRPr lang="en-US" sz="2400" dirty="0"/>
          </a:p>
        </p:txBody>
      </p:sp>
      <p:sp>
        <p:nvSpPr>
          <p:cNvPr id="12" name="Text 8"/>
          <p:cNvSpPr/>
          <p:nvPr/>
        </p:nvSpPr>
        <p:spPr>
          <a:xfrm>
            <a:off x="1666279" y="4696420"/>
            <a:ext cx="7477721" cy="1163193"/>
          </a:xfrm>
          <a:prstGeom prst="rect">
            <a:avLst/>
          </a:prstGeom>
          <a:noFill/>
          <a:ln/>
        </p:spPr>
        <p:txBody>
          <a:bodyPr wrap="square" lIns="0" tIns="0" rIns="0" bIns="0" rtlCol="0" anchor="t"/>
          <a:lstStyle/>
          <a:p>
            <a:pPr>
              <a:lnSpc>
                <a:spcPts val="3100"/>
              </a:lnSpc>
            </a:pPr>
            <a:r>
              <a:rPr lang="en-US" sz="2400" dirty="0">
                <a:solidFill>
                  <a:schemeClr val="bg2">
                    <a:lumMod val="25000"/>
                  </a:schemeClr>
                </a:solidFill>
                <a:latin typeface="Times New Roman" panose="02020603050405020304" pitchFamily="18" charset="0"/>
                <a:cs typeface="Times New Roman" panose="02020603050405020304" pitchFamily="18" charset="0"/>
              </a:rPr>
              <a:t>'area cluster', 'segment', 'model</a:t>
            </a:r>
            <a:r>
              <a:rPr lang="en-US" sz="24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'engine type', </a:t>
            </a:r>
            <a:r>
              <a:rPr lang="en-US" sz="2400" dirty="0" smtClean="0">
                <a:solidFill>
                  <a:schemeClr val="bg2">
                    <a:lumMod val="25000"/>
                  </a:schemeClr>
                </a:solidFill>
                <a:latin typeface="Times New Roman" panose="02020603050405020304" pitchFamily="18" charset="0"/>
                <a:cs typeface="Times New Roman" panose="02020603050405020304" pitchFamily="18" charset="0"/>
              </a:rPr>
              <a:t>'is adjustable </a:t>
            </a:r>
            <a:r>
              <a:rPr lang="en-US" sz="2400" dirty="0" err="1">
                <a:solidFill>
                  <a:schemeClr val="bg2">
                    <a:lumMod val="25000"/>
                  </a:schemeClr>
                </a:solidFill>
                <a:latin typeface="Times New Roman" panose="02020603050405020304" pitchFamily="18" charset="0"/>
                <a:cs typeface="Times New Roman" panose="02020603050405020304" pitchFamily="18" charset="0"/>
              </a:rPr>
              <a:t>steering</a:t>
            </a:r>
            <a:r>
              <a:rPr lang="en-US" sz="2400" dirty="0" err="1" smtClean="0">
                <a:solidFill>
                  <a:schemeClr val="bg2">
                    <a:lumMod val="25000"/>
                  </a:schemeClr>
                </a:solidFill>
                <a:latin typeface="Times New Roman" panose="02020603050405020304" pitchFamily="18" charset="0"/>
                <a:cs typeface="Times New Roman" panose="02020603050405020304" pitchFamily="18" charset="0"/>
              </a:rPr>
              <a:t>','is</a:t>
            </a:r>
            <a:r>
              <a:rPr lang="en-US" sz="24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front fog lights', 'is brake </a:t>
            </a:r>
            <a:r>
              <a:rPr lang="en-US" sz="2400" dirty="0" err="1">
                <a:solidFill>
                  <a:schemeClr val="bg2">
                    <a:lumMod val="25000"/>
                  </a:schemeClr>
                </a:solidFill>
                <a:latin typeface="Times New Roman" panose="02020603050405020304" pitchFamily="18" charset="0"/>
                <a:cs typeface="Times New Roman" panose="02020603050405020304" pitchFamily="18" charset="0"/>
              </a:rPr>
              <a:t>assist</a:t>
            </a:r>
            <a:r>
              <a:rPr lang="en-US" sz="2400" dirty="0" err="1" smtClean="0">
                <a:solidFill>
                  <a:schemeClr val="bg2">
                    <a:lumMod val="25000"/>
                  </a:schemeClr>
                </a:solidFill>
                <a:latin typeface="Times New Roman" panose="02020603050405020304" pitchFamily="18" charset="0"/>
                <a:cs typeface="Times New Roman" panose="02020603050405020304" pitchFamily="18" charset="0"/>
              </a:rPr>
              <a:t>','is</a:t>
            </a:r>
            <a:r>
              <a:rPr lang="en-US" sz="2400" dirty="0" smtClean="0">
                <a:solidFill>
                  <a:schemeClr val="bg2">
                    <a:lumMod val="25000"/>
                  </a:schemeClr>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driver seat height adjustable'</a:t>
            </a:r>
            <a:endParaRPr lang="en-US"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Shape 9"/>
          <p:cNvSpPr/>
          <p:nvPr/>
        </p:nvSpPr>
        <p:spPr>
          <a:xfrm>
            <a:off x="864037" y="6159103"/>
            <a:ext cx="555427" cy="555427"/>
          </a:xfrm>
          <a:prstGeom prst="roundRect">
            <a:avLst>
              <a:gd name="adj" fmla="val 18669"/>
            </a:avLst>
          </a:prstGeom>
          <a:solidFill>
            <a:srgbClr val="DFECE9"/>
          </a:solidFill>
          <a:ln w="15240">
            <a:solidFill>
              <a:srgbClr val="C5D2CF"/>
            </a:solidFill>
            <a:prstDash val="solid"/>
          </a:ln>
        </p:spPr>
      </p:sp>
      <p:sp>
        <p:nvSpPr>
          <p:cNvPr id="14" name="Text 10"/>
          <p:cNvSpPr/>
          <p:nvPr/>
        </p:nvSpPr>
        <p:spPr>
          <a:xfrm>
            <a:off x="1046559" y="6251674"/>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5" name="Text 11"/>
          <p:cNvSpPr/>
          <p:nvPr/>
        </p:nvSpPr>
        <p:spPr>
          <a:xfrm>
            <a:off x="1666280" y="615910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Target Variable</a:t>
            </a:r>
            <a:endParaRPr lang="en-US" sz="2400" dirty="0"/>
          </a:p>
        </p:txBody>
      </p:sp>
      <p:sp>
        <p:nvSpPr>
          <p:cNvPr id="16" name="Text 12"/>
          <p:cNvSpPr/>
          <p:nvPr/>
        </p:nvSpPr>
        <p:spPr>
          <a:xfrm>
            <a:off x="1666280" y="6544866"/>
            <a:ext cx="6613684" cy="395049"/>
          </a:xfrm>
          <a:prstGeom prst="rect">
            <a:avLst/>
          </a:prstGeom>
          <a:noFill/>
          <a:ln/>
        </p:spPr>
        <p:txBody>
          <a:bodyPr wrap="none" lIns="0" tIns="0" rIns="0" bIns="0" rtlCol="0" anchor="t"/>
          <a:lstStyle/>
          <a:p>
            <a:pPr marL="0" indent="0">
              <a:lnSpc>
                <a:spcPts val="3100"/>
              </a:lnSpc>
              <a:buNone/>
            </a:pPr>
            <a:r>
              <a:rPr lang="en-US" sz="1900" dirty="0" err="1" smtClean="0">
                <a:solidFill>
                  <a:srgbClr val="2C3249"/>
                </a:solidFill>
                <a:latin typeface="Martel Sans" pitchFamily="34" charset="0"/>
                <a:cs typeface="Martel Sans" pitchFamily="34" charset="-120"/>
              </a:rPr>
              <a:t>Iis</a:t>
            </a:r>
            <a:r>
              <a:rPr lang="en-US" sz="1900" dirty="0" smtClean="0">
                <a:solidFill>
                  <a:srgbClr val="2C3249"/>
                </a:solidFill>
                <a:latin typeface="Martel Sans" pitchFamily="34" charset="0"/>
                <a:cs typeface="Martel Sans" pitchFamily="34" charset="-120"/>
              </a:rPr>
              <a:t>-claim is target variable</a:t>
            </a:r>
            <a:endParaRPr lang="en-US" sz="1900" dirty="0"/>
          </a:p>
        </p:txBody>
      </p:sp>
      <p:sp>
        <p:nvSpPr>
          <p:cNvPr id="18" name="AutoShape 2" descr="How Motor Insurance Helps Maintain You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Picture 18"/>
          <p:cNvPicPr>
            <a:picLocks noChangeAspect="1"/>
          </p:cNvPicPr>
          <p:nvPr/>
        </p:nvPicPr>
        <p:blipFill>
          <a:blip r:embed="rId4"/>
          <a:stretch>
            <a:fillRect/>
          </a:stretch>
        </p:blipFill>
        <p:spPr>
          <a:xfrm>
            <a:off x="9144000" y="2884378"/>
            <a:ext cx="5486400" cy="2942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842248" y="556055"/>
            <a:ext cx="6016109" cy="751999"/>
          </a:xfrm>
          <a:prstGeom prst="rect">
            <a:avLst/>
          </a:prstGeom>
          <a:noFill/>
          <a:ln/>
        </p:spPr>
        <p:txBody>
          <a:bodyPr wrap="none" lIns="0" tIns="0" rIns="0" bIns="0" rtlCol="0" anchor="t"/>
          <a:lstStyle/>
          <a:p>
            <a:pPr marL="0" indent="0">
              <a:lnSpc>
                <a:spcPts val="5900"/>
              </a:lnSpc>
              <a:buNone/>
            </a:pPr>
            <a:r>
              <a:rPr lang="en-US" sz="4700" dirty="0">
                <a:solidFill>
                  <a:srgbClr val="272D45"/>
                </a:solidFill>
                <a:latin typeface="Kanit Light" pitchFamily="34" charset="0"/>
                <a:ea typeface="Kanit Light" pitchFamily="34" charset="-122"/>
                <a:cs typeface="Kanit Light" pitchFamily="34" charset="-120"/>
              </a:rPr>
              <a:t>Data Preprocessing</a:t>
            </a:r>
            <a:endParaRPr lang="en-US" sz="4700" dirty="0"/>
          </a:p>
        </p:txBody>
      </p:sp>
      <p:sp>
        <p:nvSpPr>
          <p:cNvPr id="5" name="Shape 1"/>
          <p:cNvSpPr/>
          <p:nvPr/>
        </p:nvSpPr>
        <p:spPr>
          <a:xfrm>
            <a:off x="1187887" y="1668933"/>
            <a:ext cx="30480" cy="5795129"/>
          </a:xfrm>
          <a:prstGeom prst="roundRect">
            <a:avLst>
              <a:gd name="adj" fmla="val 331602"/>
            </a:avLst>
          </a:prstGeom>
          <a:solidFill>
            <a:srgbClr val="C5D2CF"/>
          </a:solidFill>
          <a:ln/>
        </p:spPr>
      </p:sp>
      <p:sp>
        <p:nvSpPr>
          <p:cNvPr id="6" name="Shape 2"/>
          <p:cNvSpPr/>
          <p:nvPr/>
        </p:nvSpPr>
        <p:spPr>
          <a:xfrm>
            <a:off x="1443335" y="2194951"/>
            <a:ext cx="842248" cy="30480"/>
          </a:xfrm>
          <a:prstGeom prst="roundRect">
            <a:avLst>
              <a:gd name="adj" fmla="val 331602"/>
            </a:avLst>
          </a:prstGeom>
          <a:solidFill>
            <a:srgbClr val="C5D2CF"/>
          </a:solidFill>
          <a:ln/>
        </p:spPr>
      </p:sp>
      <p:sp>
        <p:nvSpPr>
          <p:cNvPr id="7" name="Shape 3"/>
          <p:cNvSpPr/>
          <p:nvPr/>
        </p:nvSpPr>
        <p:spPr>
          <a:xfrm>
            <a:off x="932438" y="1939562"/>
            <a:ext cx="541377" cy="541377"/>
          </a:xfrm>
          <a:prstGeom prst="roundRect">
            <a:avLst>
              <a:gd name="adj" fmla="val 18669"/>
            </a:avLst>
          </a:prstGeom>
          <a:solidFill>
            <a:srgbClr val="DFECE9"/>
          </a:solidFill>
          <a:ln w="7620">
            <a:solidFill>
              <a:srgbClr val="C5D2CF"/>
            </a:solidFill>
            <a:prstDash val="solid"/>
          </a:ln>
        </p:spPr>
      </p:sp>
      <p:sp>
        <p:nvSpPr>
          <p:cNvPr id="8" name="Text 4"/>
          <p:cNvSpPr/>
          <p:nvPr/>
        </p:nvSpPr>
        <p:spPr>
          <a:xfrm>
            <a:off x="1148179" y="2029692"/>
            <a:ext cx="109776"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1</a:t>
            </a:r>
            <a:endParaRPr lang="en-US" sz="2800" dirty="0"/>
          </a:p>
        </p:txBody>
      </p:sp>
      <p:sp>
        <p:nvSpPr>
          <p:cNvPr id="9" name="Text 5"/>
          <p:cNvSpPr/>
          <p:nvPr/>
        </p:nvSpPr>
        <p:spPr>
          <a:xfrm>
            <a:off x="2526625" y="1909558"/>
            <a:ext cx="3180159" cy="375880"/>
          </a:xfrm>
          <a:prstGeom prst="rect">
            <a:avLst/>
          </a:prstGeom>
          <a:noFill/>
          <a:ln/>
        </p:spPr>
        <p:txBody>
          <a:bodyPr wrap="none" lIns="0" tIns="0" rIns="0" bIns="0" rtlCol="0" anchor="t"/>
          <a:lstStyle/>
          <a:p>
            <a:pPr marL="0" indent="0" algn="l">
              <a:lnSpc>
                <a:spcPts val="2950"/>
              </a:lnSpc>
              <a:buNone/>
            </a:pPr>
            <a:r>
              <a:rPr lang="en-US" sz="2350" dirty="0" smtClean="0">
                <a:solidFill>
                  <a:srgbClr val="2C3249"/>
                </a:solidFill>
                <a:latin typeface="Kanit Light" pitchFamily="34" charset="0"/>
                <a:ea typeface="Kanit Light" pitchFamily="34" charset="-122"/>
                <a:cs typeface="Kanit Light" pitchFamily="34" charset="-120"/>
              </a:rPr>
              <a:t>Checking and Handling </a:t>
            </a:r>
            <a:r>
              <a:rPr lang="en-US" sz="2350" dirty="0">
                <a:solidFill>
                  <a:srgbClr val="2C3249"/>
                </a:solidFill>
                <a:latin typeface="Kanit Light" pitchFamily="34" charset="0"/>
                <a:ea typeface="Kanit Light" pitchFamily="34" charset="-122"/>
                <a:cs typeface="Kanit Light" pitchFamily="34" charset="-120"/>
              </a:rPr>
              <a:t>Missing Values</a:t>
            </a:r>
            <a:endParaRPr lang="en-US" sz="2350" dirty="0"/>
          </a:p>
        </p:txBody>
      </p:sp>
      <p:sp>
        <p:nvSpPr>
          <p:cNvPr id="10" name="Text 6"/>
          <p:cNvSpPr/>
          <p:nvPr/>
        </p:nvSpPr>
        <p:spPr>
          <a:xfrm>
            <a:off x="2526625" y="2489928"/>
            <a:ext cx="5775127" cy="769858"/>
          </a:xfrm>
          <a:prstGeom prst="rect">
            <a:avLst/>
          </a:prstGeom>
          <a:noFill/>
          <a:ln/>
        </p:spPr>
        <p:txBody>
          <a:bodyPr wrap="square" lIns="0" tIns="0" rIns="0" bIns="0" rtlCol="0" anchor="t"/>
          <a:lstStyle/>
          <a:p>
            <a:pPr marL="0" indent="0" algn="l">
              <a:lnSpc>
                <a:spcPts val="3000"/>
              </a:lnSpc>
              <a:buNone/>
            </a:pPr>
            <a:r>
              <a:rPr lang="en-US" sz="1850" dirty="0" smtClean="0">
                <a:solidFill>
                  <a:schemeClr val="bg2">
                    <a:lumMod val="25000"/>
                  </a:schemeClr>
                </a:solidFill>
                <a:latin typeface="Martel Sans" panose="020B0604020202020204" charset="0"/>
                <a:cs typeface="Martel Sans" panose="020B0604020202020204" charset="0"/>
              </a:rPr>
              <a:t>Since No Missing Values in a dataset No Need to impute it</a:t>
            </a:r>
            <a:endParaRPr lang="en-US" sz="1850" dirty="0">
              <a:solidFill>
                <a:schemeClr val="bg2">
                  <a:lumMod val="25000"/>
                </a:schemeClr>
              </a:solidFill>
              <a:latin typeface="Martel Sans" panose="020B0604020202020204" charset="0"/>
              <a:cs typeface="Martel Sans" panose="020B0604020202020204" charset="0"/>
            </a:endParaRPr>
          </a:p>
        </p:txBody>
      </p:sp>
      <p:sp>
        <p:nvSpPr>
          <p:cNvPr id="11" name="Shape 7"/>
          <p:cNvSpPr/>
          <p:nvPr/>
        </p:nvSpPr>
        <p:spPr>
          <a:xfrm>
            <a:off x="1443335" y="4206869"/>
            <a:ext cx="842248" cy="30480"/>
          </a:xfrm>
          <a:prstGeom prst="roundRect">
            <a:avLst>
              <a:gd name="adj" fmla="val 331602"/>
            </a:avLst>
          </a:prstGeom>
          <a:solidFill>
            <a:srgbClr val="C5D2CF"/>
          </a:solidFill>
          <a:ln/>
        </p:spPr>
      </p:sp>
      <p:sp>
        <p:nvSpPr>
          <p:cNvPr id="12" name="Shape 8"/>
          <p:cNvSpPr/>
          <p:nvPr/>
        </p:nvSpPr>
        <p:spPr>
          <a:xfrm>
            <a:off x="932438" y="3951480"/>
            <a:ext cx="541377" cy="541377"/>
          </a:xfrm>
          <a:prstGeom prst="roundRect">
            <a:avLst>
              <a:gd name="adj" fmla="val 18669"/>
            </a:avLst>
          </a:prstGeom>
          <a:solidFill>
            <a:srgbClr val="DFECE9"/>
          </a:solidFill>
          <a:ln w="7620">
            <a:solidFill>
              <a:srgbClr val="C5D2CF"/>
            </a:solidFill>
            <a:prstDash val="solid"/>
          </a:ln>
        </p:spPr>
      </p:sp>
      <p:sp>
        <p:nvSpPr>
          <p:cNvPr id="13" name="Text 9"/>
          <p:cNvSpPr/>
          <p:nvPr/>
        </p:nvSpPr>
        <p:spPr>
          <a:xfrm>
            <a:off x="1111746" y="4041610"/>
            <a:ext cx="182642"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2</a:t>
            </a:r>
            <a:endParaRPr lang="en-US" sz="2800" dirty="0"/>
          </a:p>
        </p:txBody>
      </p:sp>
      <p:sp>
        <p:nvSpPr>
          <p:cNvPr id="14" name="Text 10"/>
          <p:cNvSpPr/>
          <p:nvPr/>
        </p:nvSpPr>
        <p:spPr>
          <a:xfrm>
            <a:off x="2526625" y="3921476"/>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Outlier Treatment</a:t>
            </a:r>
            <a:endParaRPr lang="en-US" sz="2350" dirty="0"/>
          </a:p>
        </p:txBody>
      </p:sp>
      <p:sp>
        <p:nvSpPr>
          <p:cNvPr id="15" name="Text 11"/>
          <p:cNvSpPr/>
          <p:nvPr/>
        </p:nvSpPr>
        <p:spPr>
          <a:xfrm>
            <a:off x="2526625" y="4441660"/>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Martel Sans" pitchFamily="34" charset="0"/>
                <a:ea typeface="Martel Sans" pitchFamily="34" charset="-122"/>
                <a:cs typeface="Martel Sans" pitchFamily="34" charset="-120"/>
              </a:rPr>
              <a:t>Applied outlier clipping to reduce impact of extreme values.</a:t>
            </a:r>
            <a:endParaRPr lang="en-US" sz="1850" dirty="0"/>
          </a:p>
        </p:txBody>
      </p:sp>
      <p:sp>
        <p:nvSpPr>
          <p:cNvPr id="16" name="Shape 12"/>
          <p:cNvSpPr/>
          <p:nvPr/>
        </p:nvSpPr>
        <p:spPr>
          <a:xfrm>
            <a:off x="1443335" y="6218787"/>
            <a:ext cx="842248" cy="30480"/>
          </a:xfrm>
          <a:prstGeom prst="roundRect">
            <a:avLst>
              <a:gd name="adj" fmla="val 331602"/>
            </a:avLst>
          </a:prstGeom>
          <a:solidFill>
            <a:srgbClr val="C5D2CF"/>
          </a:solidFill>
          <a:ln/>
        </p:spPr>
      </p:sp>
      <p:sp>
        <p:nvSpPr>
          <p:cNvPr id="17" name="Shape 13"/>
          <p:cNvSpPr/>
          <p:nvPr/>
        </p:nvSpPr>
        <p:spPr>
          <a:xfrm>
            <a:off x="932438" y="5963398"/>
            <a:ext cx="541377" cy="541377"/>
          </a:xfrm>
          <a:prstGeom prst="roundRect">
            <a:avLst>
              <a:gd name="adj" fmla="val 18669"/>
            </a:avLst>
          </a:prstGeom>
          <a:solidFill>
            <a:srgbClr val="DFECE9"/>
          </a:solidFill>
          <a:ln w="7620">
            <a:solidFill>
              <a:srgbClr val="C5D2CF"/>
            </a:solidFill>
            <a:prstDash val="solid"/>
          </a:ln>
        </p:spPr>
      </p:sp>
      <p:sp>
        <p:nvSpPr>
          <p:cNvPr id="18" name="Text 14"/>
          <p:cNvSpPr/>
          <p:nvPr/>
        </p:nvSpPr>
        <p:spPr>
          <a:xfrm>
            <a:off x="1110317" y="6053528"/>
            <a:ext cx="185499"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3</a:t>
            </a:r>
            <a:endParaRPr lang="en-US" sz="2800" dirty="0"/>
          </a:p>
        </p:txBody>
      </p:sp>
      <p:sp>
        <p:nvSpPr>
          <p:cNvPr id="19" name="Text 15"/>
          <p:cNvSpPr/>
          <p:nvPr/>
        </p:nvSpPr>
        <p:spPr>
          <a:xfrm>
            <a:off x="2526625" y="5933394"/>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Feature Scaling</a:t>
            </a:r>
            <a:endParaRPr lang="en-US" sz="2350" dirty="0"/>
          </a:p>
        </p:txBody>
      </p:sp>
      <p:sp>
        <p:nvSpPr>
          <p:cNvPr id="20" name="Text 16"/>
          <p:cNvSpPr/>
          <p:nvPr/>
        </p:nvSpPr>
        <p:spPr>
          <a:xfrm>
            <a:off x="2526625" y="6453578"/>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Martel Sans" pitchFamily="34" charset="0"/>
                <a:ea typeface="Martel Sans" pitchFamily="34" charset="-122"/>
                <a:cs typeface="Martel Sans" pitchFamily="34" charset="-120"/>
              </a:rPr>
              <a:t>Standardized numerical features to ensure consistent scale across variables.</a:t>
            </a:r>
            <a:endParaRPr lang="en-US" sz="1850" dirty="0"/>
          </a:p>
        </p:txBody>
      </p:sp>
      <p:pic>
        <p:nvPicPr>
          <p:cNvPr id="2050" name="Picture 2" descr="Importance and Benefits of Comprehensive Car Insurance Poli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449" y="0"/>
            <a:ext cx="6267951" cy="8229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215628"/>
            <a:ext cx="7904406"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Exploratory Data </a:t>
            </a:r>
            <a:r>
              <a:rPr lang="en-US" sz="4850" dirty="0" smtClean="0">
                <a:solidFill>
                  <a:srgbClr val="272D45"/>
                </a:solidFill>
                <a:latin typeface="Kanit Light" pitchFamily="34" charset="0"/>
                <a:ea typeface="Kanit Light" pitchFamily="34" charset="-122"/>
                <a:cs typeface="Kanit Light" pitchFamily="34" charset="-120"/>
              </a:rPr>
              <a:t>Analysis</a:t>
            </a:r>
          </a:p>
          <a:p>
            <a:pPr marL="342900" indent="-342900">
              <a:lnSpc>
                <a:spcPts val="6050"/>
              </a:lnSpc>
              <a:buFont typeface="Arial" panose="020B0604020202020204" pitchFamily="34" charset="0"/>
              <a:buChar char="•"/>
            </a:pPr>
            <a:r>
              <a:rPr lang="en-US" sz="2000" dirty="0" smtClean="0">
                <a:solidFill>
                  <a:srgbClr val="002060"/>
                </a:solidFill>
                <a:latin typeface="Martel Sans" panose="020B0604020202020204" charset="0"/>
                <a:cs typeface="Martel Sans" panose="020B0604020202020204" charset="0"/>
              </a:rPr>
              <a:t>Various Plots to check the Distribution of the data.</a:t>
            </a:r>
          </a:p>
          <a:p>
            <a:pPr marL="342900" indent="-342900">
              <a:lnSpc>
                <a:spcPts val="6050"/>
              </a:lnSpc>
              <a:buFont typeface="Arial" panose="020B0604020202020204" pitchFamily="34" charset="0"/>
              <a:buChar char="•"/>
            </a:pPr>
            <a:r>
              <a:rPr lang="en-US" sz="2000" dirty="0" smtClean="0">
                <a:solidFill>
                  <a:srgbClr val="002060"/>
                </a:solidFill>
                <a:latin typeface="Martel Sans" panose="020B0604020202020204" charset="0"/>
                <a:cs typeface="Martel Sans" panose="020B0604020202020204" charset="0"/>
              </a:rPr>
              <a:t>Differentiate the Data in categorical, Numerical.</a:t>
            </a:r>
          </a:p>
          <a:p>
            <a:pPr marL="342900" indent="-342900">
              <a:lnSpc>
                <a:spcPts val="6050"/>
              </a:lnSpc>
              <a:buFont typeface="Arial" panose="020B0604020202020204" pitchFamily="34" charset="0"/>
              <a:buChar char="•"/>
            </a:pPr>
            <a:endParaRPr lang="en-US" sz="2000" dirty="0" smtClean="0">
              <a:solidFill>
                <a:srgbClr val="002060"/>
              </a:solidFill>
              <a:latin typeface="Martel Sans" panose="020B0604020202020204" charset="0"/>
              <a:cs typeface="Martel Sans" panose="020B0604020202020204" charset="0"/>
            </a:endParaRPr>
          </a:p>
          <a:p>
            <a:pPr marL="342900" indent="-342900">
              <a:lnSpc>
                <a:spcPts val="6050"/>
              </a:lnSpc>
              <a:buFont typeface="Arial" panose="020B0604020202020204" pitchFamily="34" charset="0"/>
              <a:buChar char="•"/>
            </a:pPr>
            <a:endParaRPr lang="en-US" sz="2000" dirty="0" smtClean="0">
              <a:solidFill>
                <a:srgbClr val="002060"/>
              </a:solidFill>
              <a:latin typeface="Martel Sans" panose="020B0604020202020204" charset="0"/>
              <a:cs typeface="Martel Sans" panose="020B0604020202020204" charset="0"/>
            </a:endParaRPr>
          </a:p>
          <a:p>
            <a:pPr marL="342900" indent="-342900">
              <a:lnSpc>
                <a:spcPts val="6050"/>
              </a:lnSpc>
              <a:buFont typeface="Arial" panose="020B0604020202020204" pitchFamily="34" charset="0"/>
              <a:buChar char="•"/>
            </a:pPr>
            <a:endParaRPr lang="en-US" sz="2000" dirty="0">
              <a:solidFill>
                <a:srgbClr val="002060"/>
              </a:solidFill>
              <a:latin typeface="Martel Sans" panose="020B0604020202020204" charset="0"/>
              <a:cs typeface="Martel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43250"/>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a:t>
            </a:r>
            <a:r>
              <a:rPr lang="en-US" sz="4850" dirty="0" smtClean="0">
                <a:solidFill>
                  <a:srgbClr val="272D45"/>
                </a:solidFill>
                <a:latin typeface="Kanit Light" pitchFamily="34" charset="0"/>
                <a:ea typeface="Kanit Light" pitchFamily="34" charset="-122"/>
                <a:cs typeface="Kanit Light" pitchFamily="34" charset="-120"/>
              </a:rPr>
              <a:t>Selection</a:t>
            </a:r>
          </a:p>
          <a:p>
            <a:pPr marL="685800" indent="-685800">
              <a:lnSpc>
                <a:spcPts val="6050"/>
              </a:lnSpc>
              <a:buFont typeface="Arial" panose="020B0604020202020204" pitchFamily="34" charset="0"/>
              <a:buChar char="•"/>
            </a:pPr>
            <a:r>
              <a:rPr lang="en-US" sz="2000" dirty="0" smtClean="0">
                <a:latin typeface="Martel Sans" panose="020B0604020202020204" charset="0"/>
                <a:cs typeface="Martel Sans" panose="020B0604020202020204" charset="0"/>
              </a:rPr>
              <a:t>Logistic Regression</a:t>
            </a:r>
          </a:p>
          <a:p>
            <a:pPr marL="685800" indent="-685800">
              <a:lnSpc>
                <a:spcPts val="6050"/>
              </a:lnSpc>
              <a:buFont typeface="Arial" panose="020B0604020202020204" pitchFamily="34" charset="0"/>
              <a:buChar char="•"/>
            </a:pPr>
            <a:r>
              <a:rPr lang="en-US" sz="2000" dirty="0" smtClean="0">
                <a:latin typeface="Martel Sans" panose="020B0604020202020204" charset="0"/>
                <a:cs typeface="Martel Sans" panose="020B0604020202020204" charset="0"/>
              </a:rPr>
              <a:t>Decision Tree</a:t>
            </a:r>
          </a:p>
          <a:p>
            <a:pPr marL="685800" indent="-685800">
              <a:lnSpc>
                <a:spcPts val="6050"/>
              </a:lnSpc>
              <a:buFont typeface="Arial" panose="020B0604020202020204" pitchFamily="34" charset="0"/>
              <a:buChar char="•"/>
            </a:pPr>
            <a:r>
              <a:rPr lang="en-US" sz="2000" dirty="0" smtClean="0">
                <a:latin typeface="Martel Sans" panose="020B0604020202020204" charset="0"/>
                <a:cs typeface="Martel Sans" panose="020B0604020202020204" charset="0"/>
              </a:rPr>
              <a:t>Random Forest</a:t>
            </a:r>
          </a:p>
          <a:p>
            <a:pPr marL="685800" indent="-685800">
              <a:lnSpc>
                <a:spcPts val="6050"/>
              </a:lnSpc>
              <a:buFont typeface="Arial" panose="020B0604020202020204" pitchFamily="34" charset="0"/>
              <a:buChar char="•"/>
            </a:pPr>
            <a:r>
              <a:rPr lang="en-US" sz="2000" dirty="0" smtClean="0">
                <a:latin typeface="Martel Sans" panose="020B0604020202020204" charset="0"/>
                <a:cs typeface="Martel Sans" panose="020B0604020202020204" charset="0"/>
              </a:rPr>
              <a:t>KNN Classifier</a:t>
            </a:r>
          </a:p>
          <a:p>
            <a:pPr marL="685800" indent="-685800">
              <a:lnSpc>
                <a:spcPts val="6050"/>
              </a:lnSpc>
              <a:buFont typeface="Arial" panose="020B0604020202020204" pitchFamily="34" charset="0"/>
              <a:buChar char="•"/>
            </a:pPr>
            <a:r>
              <a:rPr lang="en-US" sz="2000" dirty="0" smtClean="0">
                <a:latin typeface="Martel Sans" panose="020B0604020202020204" charset="0"/>
                <a:cs typeface="Martel Sans" panose="020B0604020202020204" charset="0"/>
              </a:rPr>
              <a:t>XGB Classifier</a:t>
            </a:r>
            <a:endParaRPr lang="en-US" sz="2000" dirty="0">
              <a:latin typeface="Martel Sans" panose="020B0604020202020204" charset="0"/>
              <a:cs typeface="Martel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108948"/>
            <a:ext cx="815971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Training and Evaluation</a:t>
            </a:r>
            <a:endParaRPr lang="en-US" sz="4850" dirty="0"/>
          </a:p>
        </p:txBody>
      </p:sp>
      <p:sp>
        <p:nvSpPr>
          <p:cNvPr id="3" name="Shape 1"/>
          <p:cNvSpPr/>
          <p:nvPr/>
        </p:nvSpPr>
        <p:spPr>
          <a:xfrm>
            <a:off x="864037" y="4685705"/>
            <a:ext cx="12902327" cy="30480"/>
          </a:xfrm>
          <a:prstGeom prst="roundRect">
            <a:avLst>
              <a:gd name="adj" fmla="val 340200"/>
            </a:avLst>
          </a:prstGeom>
          <a:solidFill>
            <a:srgbClr val="C5D2CF"/>
          </a:solidFill>
          <a:ln/>
        </p:spPr>
      </p:sp>
      <p:sp>
        <p:nvSpPr>
          <p:cNvPr id="4" name="Shape 2"/>
          <p:cNvSpPr/>
          <p:nvPr/>
        </p:nvSpPr>
        <p:spPr>
          <a:xfrm>
            <a:off x="4012525" y="4611827"/>
            <a:ext cx="30480" cy="864037"/>
          </a:xfrm>
          <a:prstGeom prst="roundRect">
            <a:avLst>
              <a:gd name="adj" fmla="val 340200"/>
            </a:avLst>
          </a:prstGeom>
          <a:solidFill>
            <a:srgbClr val="C5D2CF"/>
          </a:solidFill>
          <a:ln/>
        </p:spPr>
      </p:sp>
      <p:sp>
        <p:nvSpPr>
          <p:cNvPr id="5" name="Shape 3"/>
          <p:cNvSpPr/>
          <p:nvPr/>
        </p:nvSpPr>
        <p:spPr>
          <a:xfrm>
            <a:off x="3750112" y="5198090"/>
            <a:ext cx="555427" cy="555427"/>
          </a:xfrm>
          <a:prstGeom prst="roundRect">
            <a:avLst>
              <a:gd name="adj" fmla="val 18669"/>
            </a:avLst>
          </a:prstGeom>
          <a:solidFill>
            <a:srgbClr val="DFECE9"/>
          </a:solidFill>
          <a:ln w="15240">
            <a:solidFill>
              <a:srgbClr val="C5D2CF"/>
            </a:solidFill>
            <a:prstDash val="solid"/>
          </a:ln>
        </p:spPr>
      </p:sp>
      <p:sp>
        <p:nvSpPr>
          <p:cNvPr id="6" name="Text 4"/>
          <p:cNvSpPr/>
          <p:nvPr/>
        </p:nvSpPr>
        <p:spPr>
          <a:xfrm>
            <a:off x="3971449" y="5290602"/>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7" name="Text 5"/>
          <p:cNvSpPr/>
          <p:nvPr/>
        </p:nvSpPr>
        <p:spPr>
          <a:xfrm>
            <a:off x="2484834" y="3040857"/>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Data Splitting</a:t>
            </a:r>
            <a:endParaRPr lang="en-US" sz="2400" dirty="0"/>
          </a:p>
        </p:txBody>
      </p:sp>
      <p:sp>
        <p:nvSpPr>
          <p:cNvPr id="8" name="Text 6"/>
          <p:cNvSpPr/>
          <p:nvPr/>
        </p:nvSpPr>
        <p:spPr>
          <a:xfrm>
            <a:off x="1110853" y="3574733"/>
            <a:ext cx="5834063"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80% training, 20% testing split for model evaluation.</a:t>
            </a:r>
            <a:endParaRPr lang="en-US" sz="1900" dirty="0"/>
          </a:p>
        </p:txBody>
      </p:sp>
      <p:sp>
        <p:nvSpPr>
          <p:cNvPr id="13" name="Text 11"/>
          <p:cNvSpPr/>
          <p:nvPr/>
        </p:nvSpPr>
        <p:spPr>
          <a:xfrm>
            <a:off x="4398050" y="7120652"/>
            <a:ext cx="5834182" cy="790099"/>
          </a:xfrm>
          <a:prstGeom prst="rect">
            <a:avLst/>
          </a:prstGeom>
          <a:noFill/>
          <a:ln/>
        </p:spPr>
        <p:txBody>
          <a:bodyPr wrap="square" lIns="0" tIns="0" rIns="0" bIns="0" rtlCol="0" anchor="t"/>
          <a:lstStyle/>
          <a:p>
            <a:pPr marL="0" indent="0" algn="ctr">
              <a:lnSpc>
                <a:spcPts val="3100"/>
              </a:lnSpc>
              <a:buNone/>
            </a:pPr>
            <a:endParaRPr lang="en-US" sz="1900" dirty="0"/>
          </a:p>
        </p:txBody>
      </p:sp>
      <p:sp>
        <p:nvSpPr>
          <p:cNvPr id="14" name="Shape 12"/>
          <p:cNvSpPr/>
          <p:nvPr/>
        </p:nvSpPr>
        <p:spPr>
          <a:xfrm>
            <a:off x="10587038" y="4611827"/>
            <a:ext cx="30480" cy="864037"/>
          </a:xfrm>
          <a:prstGeom prst="roundRect">
            <a:avLst>
              <a:gd name="adj" fmla="val 340200"/>
            </a:avLst>
          </a:prstGeom>
          <a:solidFill>
            <a:srgbClr val="C5D2CF"/>
          </a:solidFill>
          <a:ln/>
        </p:spPr>
      </p:sp>
      <p:sp>
        <p:nvSpPr>
          <p:cNvPr id="15" name="Shape 13"/>
          <p:cNvSpPr/>
          <p:nvPr/>
        </p:nvSpPr>
        <p:spPr>
          <a:xfrm>
            <a:off x="10324624" y="5198090"/>
            <a:ext cx="555427" cy="555427"/>
          </a:xfrm>
          <a:prstGeom prst="roundRect">
            <a:avLst>
              <a:gd name="adj" fmla="val 18669"/>
            </a:avLst>
          </a:prstGeom>
          <a:solidFill>
            <a:srgbClr val="DFECE9"/>
          </a:solidFill>
          <a:ln w="15240">
            <a:solidFill>
              <a:srgbClr val="C5D2CF"/>
            </a:solidFill>
            <a:prstDash val="solid"/>
          </a:ln>
        </p:spPr>
      </p:sp>
      <p:sp>
        <p:nvSpPr>
          <p:cNvPr id="16" name="Text 14"/>
          <p:cNvSpPr/>
          <p:nvPr/>
        </p:nvSpPr>
        <p:spPr>
          <a:xfrm>
            <a:off x="10507147" y="5290602"/>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cs typeface="Kanit Light" pitchFamily="34" charset="-120"/>
              </a:rPr>
              <a:t>2</a:t>
            </a:r>
            <a:endParaRPr lang="en-US" sz="2900" dirty="0"/>
          </a:p>
        </p:txBody>
      </p:sp>
      <p:sp>
        <p:nvSpPr>
          <p:cNvPr id="17" name="Text 15"/>
          <p:cNvSpPr/>
          <p:nvPr/>
        </p:nvSpPr>
        <p:spPr>
          <a:xfrm>
            <a:off x="9059347" y="3040857"/>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Performance Metrics</a:t>
            </a:r>
            <a:endParaRPr lang="en-US" sz="2400" dirty="0"/>
          </a:p>
        </p:txBody>
      </p:sp>
      <p:sp>
        <p:nvSpPr>
          <p:cNvPr id="18" name="Text 16"/>
          <p:cNvSpPr/>
          <p:nvPr/>
        </p:nvSpPr>
        <p:spPr>
          <a:xfrm>
            <a:off x="7685365" y="3574733"/>
            <a:ext cx="5834182" cy="790099"/>
          </a:xfrm>
          <a:prstGeom prst="rect">
            <a:avLst/>
          </a:prstGeom>
          <a:noFill/>
          <a:ln/>
        </p:spPr>
        <p:txBody>
          <a:bodyPr wrap="square" lIns="0" tIns="0" rIns="0" bIns="0" rtlCol="0" anchor="t"/>
          <a:lstStyle/>
          <a:p>
            <a:pPr algn="ctr">
              <a:lnSpc>
                <a:spcPts val="3100"/>
              </a:lnSpc>
            </a:pPr>
            <a:r>
              <a:rPr lang="en-US" sz="1900" dirty="0">
                <a:solidFill>
                  <a:srgbClr val="2C3249"/>
                </a:solidFill>
                <a:latin typeface="Martel Sans" pitchFamily="34" charset="0"/>
                <a:ea typeface="Martel Sans" pitchFamily="34" charset="-122"/>
                <a:cs typeface="Martel Sans" pitchFamily="34" charset="-120"/>
              </a:rPr>
              <a:t>Evaluated models using </a:t>
            </a:r>
            <a:r>
              <a:rPr lang="en-US" sz="1900" dirty="0">
                <a:solidFill>
                  <a:srgbClr val="2C3249"/>
                </a:solidFill>
                <a:latin typeface="Martel Sans" pitchFamily="34" charset="0"/>
                <a:ea typeface="Martel Sans" pitchFamily="34" charset="-122"/>
                <a:cs typeface="Martel Sans" pitchFamily="34" charset="-120"/>
              </a:rPr>
              <a:t>Accuracy, confusion matrix, </a:t>
            </a:r>
            <a:r>
              <a:rPr lang="en-US" sz="1900" dirty="0" smtClean="0">
                <a:solidFill>
                  <a:srgbClr val="2C3249"/>
                </a:solidFill>
                <a:latin typeface="Martel Sans" pitchFamily="34" charset="0"/>
                <a:ea typeface="Martel Sans" pitchFamily="34" charset="-122"/>
                <a:cs typeface="Martel Sans" pitchFamily="34" charset="-120"/>
              </a:rPr>
              <a:t>classification report</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BE79ED5-B673-4608-A083-E9176D65D1A8}"/>
              </a:ext>
            </a:extLst>
          </p:cNvPr>
          <p:cNvSpPr txBox="1"/>
          <p:nvPr/>
        </p:nvSpPr>
        <p:spPr>
          <a:xfrm>
            <a:off x="3854767" y="3329970"/>
            <a:ext cx="6920866" cy="1569660"/>
          </a:xfrm>
          <a:prstGeom prst="rect">
            <a:avLst/>
          </a:prstGeom>
          <a:noFill/>
        </p:spPr>
        <p:txBody>
          <a:bodyPr wrap="square" rtlCol="0">
            <a:spAutoFit/>
          </a:bodyPr>
          <a:lstStyle/>
          <a:p>
            <a:r>
              <a:rPr lang="en-GB"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416133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190</Words>
  <Application>Microsoft Office PowerPoint</Application>
  <PresentationFormat>Custom</PresentationFormat>
  <Paragraphs>50</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Kanit Light</vt:lpstr>
      <vt:lpstr>Algerian</vt:lpstr>
      <vt:lpstr>Twentieth Century</vt:lpstr>
      <vt:lpstr>Calibri</vt:lpstr>
      <vt:lpstr>Times New Roman</vt:lpstr>
      <vt:lpstr>Martel Sans</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kotamire</cp:lastModifiedBy>
  <cp:revision>14</cp:revision>
  <dcterms:created xsi:type="dcterms:W3CDTF">2024-10-24T13:45:28Z</dcterms:created>
  <dcterms:modified xsi:type="dcterms:W3CDTF">2025-01-12T17:03:31Z</dcterms:modified>
</cp:coreProperties>
</file>