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1" r:id="rId4"/>
    <p:sldId id="286" r:id="rId5"/>
    <p:sldId id="285" r:id="rId6"/>
    <p:sldId id="258" r:id="rId7"/>
    <p:sldId id="284" r:id="rId8"/>
    <p:sldId id="299" r:id="rId9"/>
    <p:sldId id="300" r:id="rId10"/>
    <p:sldId id="283" r:id="rId11"/>
    <p:sldId id="301" r:id="rId12"/>
    <p:sldId id="302" r:id="rId13"/>
    <p:sldId id="303" r:id="rId14"/>
    <p:sldId id="259" r:id="rId15"/>
    <p:sldId id="272" r:id="rId16"/>
    <p:sldId id="260" r:id="rId17"/>
    <p:sldId id="275" r:id="rId18"/>
    <p:sldId id="266" r:id="rId19"/>
    <p:sldId id="267" r:id="rId20"/>
    <p:sldId id="268" r:id="rId21"/>
    <p:sldId id="269" r:id="rId22"/>
    <p:sldId id="278" r:id="rId23"/>
    <p:sldId id="273" r:id="rId24"/>
    <p:sldId id="279" r:id="rId25"/>
    <p:sldId id="280" r:id="rId26"/>
    <p:sldId id="281" r:id="rId27"/>
    <p:sldId id="282" r:id="rId28"/>
    <p:sldId id="290" r:id="rId29"/>
    <p:sldId id="291" r:id="rId30"/>
    <p:sldId id="292" r:id="rId31"/>
    <p:sldId id="293" r:id="rId32"/>
    <p:sldId id="296" r:id="rId33"/>
    <p:sldId id="297" r:id="rId34"/>
    <p:sldId id="295" r:id="rId35"/>
    <p:sldId id="294" r:id="rId36"/>
    <p:sldId id="298" r:id="rId37"/>
    <p:sldId id="287" r:id="rId38"/>
    <p:sldId id="288" r:id="rId39"/>
    <p:sldId id="289" r:id="rId40"/>
    <p:sldId id="304" r:id="rId41"/>
    <p:sldId id="27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6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19B9D-DEE2-EBA8-1E19-9C3B4B918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60CAA-B5B5-FF56-E567-0E478FEFA4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6650011-18F3-41EE-95B5-F77DBB056CA7}" type="datetimeFigureOut">
              <a:rPr lang="en-US"/>
              <a:pPr>
                <a:defRPr/>
              </a:pPr>
              <a:t>3/18/2023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5424C4-6C93-5449-C600-F8F2A8EB53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C52AB7-093A-643D-0F98-5BDA62289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0D527-838E-D1CE-EE76-2042AA4063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6F807-FD61-5684-92B4-F6D0477E2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82B5A4-83E0-4EFF-B530-3EB2F5ADF04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4C58DA6-BC57-0864-283E-68C03B128A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83B672C-3F9F-D4C2-4A5B-752F73542B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101C88C-E01E-B0DF-FB3D-451CF2B2E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1FAFA2-A875-4849-86BA-F5751471F7A4}" type="slidenum">
              <a:rPr lang="en-IN" altLang="en-US"/>
              <a:pPr/>
              <a:t>3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2B5A4-83E0-4EFF-B530-3EB2F5ADF049}" type="slidenum">
              <a:rPr lang="en-IN" altLang="en-US" smtClean="0"/>
              <a:pPr/>
              <a:t>22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5218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2B5A4-83E0-4EFF-B530-3EB2F5ADF049}" type="slidenum">
              <a:rPr lang="en-IN" altLang="en-US" smtClean="0"/>
              <a:pPr/>
              <a:t>39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8999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1063-949B-9529-2805-C6599D68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4847-6024-4670-84C8-C03DA65578C5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7063-D498-E12D-F072-EFCD832E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BD18-1DFA-FD66-99B2-4794EB81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92C33-4339-4849-A574-DCFFCD969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29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6104-6F27-B9CB-73CC-B223A6B5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4E32F-4AD5-4012-BD4D-B09CB33CD8A0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44BE-DE7E-3B3F-3C41-A5162545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096E-3659-98EE-A0D6-BC5C764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5788A-4C32-4512-AA3C-4AFF929D9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25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646D-B2A8-E7C5-8602-5991E391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B952-27D1-4542-8D01-937818D8386C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68B7-0FA4-ED85-C8C3-3F20B642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5004-C5EC-035A-82F9-50564A5E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F01BA-B772-4AAD-B01B-5E20AA328C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95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EC8B-5A01-AFA7-9BDA-B972B05A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7DE68-005A-4E24-8202-767F823B745F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3013-55E4-6C51-B17D-E1300995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75EC-13C0-4A1E-7A59-2992C268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CA914-993A-4364-A538-295637B8D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1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C6FF-838C-DD48-3BB9-A4487C8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C61F3-EA10-44ED-8870-3921CD422F3A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20DC-E13E-2979-373A-85D38033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0EA-B599-D986-268D-1D00DFB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A6FBF-A072-4C80-92F7-FAC20DDBA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62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19F6F4-5E77-79F9-A2C2-5771B31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CC54-B4DA-4708-AD18-830E75BA1221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9EAD02-C6C1-1B05-026A-EFAED23C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331603-F9FD-522F-6F9A-FA57694F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6A48C-0BE9-4FBA-9C2E-A8AF9DCEA0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5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1690EB-18D6-6613-649E-33FEDB80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42256-E844-4F44-A2B2-B74EC899B4BB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8C8105-FED7-1E41-A39C-9BAC91A6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A93370-E35F-29D4-9012-19A1236E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F5BE4-00EB-4CE0-85F7-18EEF6135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97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66D24E6-344B-4ABB-E2B5-A8022385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B48D1-27C2-414C-9422-923638179B80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429D492-5C4C-AACD-649A-35F89C97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D246B-C952-DFE6-9581-99C1AD63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CC1EE-A6D2-45D4-8BFC-9F4E2BDDC5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9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28F05C-EE04-F019-BC69-49F87B51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4F69E-3133-48D8-AF83-FC489FE1A02D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D8DBCE-41D8-5BD9-EA13-B319B555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04DC0A-5A04-9C02-7034-6D1FBA5E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A9FC9-A7C9-43E6-B577-707E1A14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1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0645A3-D240-03CA-0879-2649832F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92AD-0ECA-4E5F-B5AC-D61ABACA36CE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7B53D5-326D-7711-8BE1-232C9BB6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871A61-38AD-E3AA-B3B5-90F07C77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EA0DC-E97F-4E16-9FA2-1E3D686D1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1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86E0E0-C657-28F1-C406-BBD12BC7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9CDE2-4B6B-45F6-A945-BB81F77D9418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BA7E64-EAEF-3BC9-53D7-32145FA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B77320-F75D-4EF3-A5D7-E71B918F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2656C-1F4D-4046-90C6-84D15DD13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14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39027D2-44CE-A92C-02E2-CA46BF279A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196620B-CB4D-51A6-6DBD-19AA5AC8B9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F186-89F9-6DE6-8BFE-87272362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E6AB34-C771-4845-A5E0-874455FC57F0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0E5D-DDE8-D671-AA9F-BEFC6FEF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E9A2-0553-8DA0-0668-F72734CC6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456F0AA-E147-4CAD-88D6-049B6FA026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D704D7F-CAD4-1652-9003-A7CF2C991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Cursive character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3015-D332-0872-44B6-EB1C0A7EF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2667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MUKESH KOLAPPAN 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[312419205065]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 PRAKASH K [312419205073]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M. Karthi M. Tech., (Ph. D).,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853"/>
              </p:ext>
            </p:extLst>
          </p:nvPr>
        </p:nvGraphicFramePr>
        <p:xfrm>
          <a:off x="381000" y="1143000"/>
          <a:ext cx="8534401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03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ctr"/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3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OCR system for handwritten cursive text recognition using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CNN-RNN.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ase"/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Yang, J., Yan, Y., &amp; Wang,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RNN networks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 recognize English cursive handwriting.</a:t>
                      </a:r>
                      <a:endParaRPr lang="en-IN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of 95.4%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English language</a:t>
                      </a: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9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96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20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86037"/>
              </p:ext>
            </p:extLst>
          </p:nvPr>
        </p:nvGraphicFramePr>
        <p:xfrm>
          <a:off x="398477" y="1121764"/>
          <a:ext cx="8364522" cy="3899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6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59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efficient CNN-LSTM-based recognition system for English cursive handwriting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Zhang, Y., Wang, H., Zhang, B., &amp; Chen, X.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LSTM networks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recognize English cursive handwriting.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of 97.3%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English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2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0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20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03766"/>
              </p:ext>
            </p:extLst>
          </p:nvPr>
        </p:nvGraphicFramePr>
        <p:xfrm>
          <a:off x="228600" y="1121764"/>
          <a:ext cx="8610599" cy="3907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0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804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OCR for cursive Hindi script using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CNN-RNN.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Singh, A. K., Dutta, A., &amp; Gupta, A.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RNN networks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recognize Hindi cursive handwriting.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of 92.1% for Hindi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Hindi </a:t>
                      </a: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5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6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20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80222"/>
              </p:ext>
            </p:extLst>
          </p:nvPr>
        </p:nvGraphicFramePr>
        <p:xfrm>
          <a:off x="228599" y="1121764"/>
          <a:ext cx="8686800" cy="4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61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64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Arabic handwritten text recognition using CNN-LSTM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Chen, S., Shi, J., Zhang, L., &amp; Huang, Q.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LSTM networks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recognize Arabic cursive handwriting.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of 95.7% for Arabic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Arabic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93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E38AECD-7F42-2E0B-9D84-6AB38CCB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827CE64-9DAC-0816-D6B4-1970551C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system, A segmentation-free method was proposed that eliminated the problem of individually segmenting each character in a word image. </a:t>
            </a:r>
          </a:p>
          <a:p>
            <a:pPr algn="just">
              <a:lnSpc>
                <a:spcPct val="15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was based on three components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feature extraction, sequence labelling and text transcription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sequence extraction, two methods based on </a:t>
            </a: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VGG-16 and ResNet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proposed.</a:t>
            </a:r>
          </a:p>
          <a:p>
            <a:pPr algn="just">
              <a:lnSpc>
                <a:spcPct val="15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a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VGG-16 </a:t>
            </a: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shortcut connections was proposed that extracts more robust text features.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RNN-based structures—a BLSTM and a </a:t>
            </a: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—were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the feature sequences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probability distributions. </a:t>
            </a:r>
          </a:p>
          <a:p>
            <a:pPr algn="just">
              <a:lnSpc>
                <a:spcPct val="15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a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 cost function was applied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top of the BLSTM or BiGRU sequences to transform per-frame predictions into the target sequence of labels.</a:t>
            </a:r>
          </a:p>
          <a:p>
            <a:pPr marL="0" indent="0" algn="just" eaLnBrk="1" hangingPunct="1">
              <a:buNone/>
            </a:pPr>
            <a:endParaRPr lang="en-US" altLang="en-US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E560F0C-D55E-74B7-FB43-8FC4133B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972E617-61C4-3BB2-25AC-F4225345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is low when compared with proposed.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of text is poor.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is high.</a:t>
            </a:r>
          </a:p>
          <a:p>
            <a:pPr marL="0" indent="0" algn="just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D61AF10-CC71-62F4-39C3-C4B13A66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2EEF802-E843-EA42-7E1E-08CA641F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proposed system, the image dataset was taken as input. Then, we have to implement the pre-processing step. In this step, we have to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the original image and convert the image into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scale.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Then, we have to implement the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encoder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encoding and decoding the image and extract the features. 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have to extract the text from input image by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the contour region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After that, we have to implement the deep learning algorithm such as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results shows that some performance metrics such as accuracy.</a:t>
            </a:r>
          </a:p>
          <a:p>
            <a:pPr marL="0" indent="0" algn="just" eaLnBrk="1" hangingPunct="1"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Detects the Image with Colourful Background.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Detects Cursive Characters.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recognize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is high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9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12A4167-B026-A324-1BF5-02452051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19150" y="1417638"/>
            <a:ext cx="7505700" cy="4983162"/>
            <a:chOff x="2859110" y="682580"/>
            <a:chExt cx="7298497" cy="57659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748" y="682581"/>
              <a:ext cx="753746" cy="809925"/>
            </a:xfrm>
            <a:prstGeom prst="rect">
              <a:avLst/>
            </a:prstGeom>
          </p:spPr>
        </p:pic>
        <p:sp>
          <p:nvSpPr>
            <p:cNvPr id="6" name="TextBox 4"/>
            <p:cNvSpPr txBox="1"/>
            <p:nvPr/>
          </p:nvSpPr>
          <p:spPr>
            <a:xfrm>
              <a:off x="2859110" y="1558046"/>
              <a:ext cx="1157021" cy="6969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i="1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SCENE TEXT IMAGE DATASET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814494" y="1087544"/>
              <a:ext cx="487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365399" y="811282"/>
              <a:ext cx="1381201" cy="572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Input </a:t>
              </a:r>
              <a:r>
                <a:rPr lang="en-US" sz="1200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09615" y="682580"/>
              <a:ext cx="1983262" cy="116011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55804" y="831861"/>
              <a:ext cx="1381201" cy="572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Preprocessing 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746601" y="1087544"/>
              <a:ext cx="487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181621" y="753565"/>
              <a:ext cx="1839247" cy="462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b="1" i="1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 Resize</a:t>
              </a:r>
              <a:endParaRPr lang="en-I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81622" y="1321228"/>
              <a:ext cx="1839247" cy="462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b="1" i="1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Gray scale conversion</a:t>
              </a:r>
              <a:endParaRPr lang="en-I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637004" y="1118035"/>
              <a:ext cx="487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46404" y="1404207"/>
              <a:ext cx="0" cy="431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234361" y="1835786"/>
              <a:ext cx="1381201" cy="572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Feature Extraction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5848728" y="2121957"/>
              <a:ext cx="385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914923" y="2408130"/>
              <a:ext cx="0" cy="431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255804" y="2870197"/>
              <a:ext cx="1381201" cy="572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Text Recognition</a:t>
              </a:r>
              <a:endPara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637004" y="3153213"/>
              <a:ext cx="680563" cy="3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14923" y="3442543"/>
              <a:ext cx="0" cy="431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255804" y="3900422"/>
              <a:ext cx="1381201" cy="572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Classification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827176" y="4186595"/>
              <a:ext cx="385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255804" y="4878670"/>
              <a:ext cx="1381201" cy="572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Prediction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914923" y="4441308"/>
              <a:ext cx="0" cy="431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8214999" y="4737874"/>
              <a:ext cx="1483327" cy="85393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660494" y="5188389"/>
              <a:ext cx="531016" cy="3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372703" y="4890281"/>
              <a:ext cx="1167918" cy="596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b="1" i="1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Extract Text from input image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02254" y="1842698"/>
              <a:ext cx="1483327" cy="70728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34025" y="1953062"/>
              <a:ext cx="1180514" cy="455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b="1" i="1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Auto encoder</a:t>
              </a:r>
              <a:endParaRPr lang="en-I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17566" y="2839709"/>
              <a:ext cx="1840041" cy="639090"/>
              <a:chOff x="5705477" y="2773444"/>
              <a:chExt cx="1714855" cy="68759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705477" y="2773444"/>
                <a:ext cx="1714855" cy="687594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860618" y="2912531"/>
                <a:ext cx="1432280" cy="409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200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Find contour region</a:t>
                </a:r>
                <a:endParaRPr lang="en-IN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6255804" y="5671052"/>
              <a:ext cx="1381201" cy="572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Performance Analysis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/>
            <p:cNvCxnSpPr>
              <a:stCxn id="24" idx="2"/>
            </p:cNvCxnSpPr>
            <p:nvPr/>
          </p:nvCxnSpPr>
          <p:spPr>
            <a:xfrm flipH="1">
              <a:off x="6946403" y="5451014"/>
              <a:ext cx="1" cy="220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302253" y="3874121"/>
              <a:ext cx="1524921" cy="639090"/>
              <a:chOff x="5894287" y="2773444"/>
              <a:chExt cx="1526045" cy="68759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894287" y="2773444"/>
                <a:ext cx="1526045" cy="687594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26156" y="2912531"/>
                <a:ext cx="1266742" cy="409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200" b="1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Resnet</a:t>
                </a:r>
                <a:endParaRPr lang="en-IN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343848" y="5354146"/>
              <a:ext cx="1483327" cy="109442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848728" y="5957224"/>
              <a:ext cx="385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465413" y="5472193"/>
              <a:ext cx="1180514" cy="874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200" b="1" i="1" kern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Accuracy,Specificity,Sensitivity</a:t>
              </a:r>
              <a:endParaRPr lang="en-I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EE03A9F-3785-636F-42C0-03D92923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39DB9CB-247D-C90C-0FDB-E9B782B2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SOFTWARE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REQUIREMENTS: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O/S                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  Windows 7 or Above.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         :  Python.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: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 -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Engine     :  Google - Tesseract</a:t>
            </a:r>
          </a:p>
          <a:p>
            <a:pPr marL="0" lvl="0" indent="0" algn="just">
              <a:buNone/>
            </a:pP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HARDWARE 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REQUIREMENTS: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  Pentium IV 2.4 GHz or Above.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	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 Minimum 100 GB of Free Space.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   :   4GB or Above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5B0069E-EE1D-B748-8A39-63EB722D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F776755-FC13-0709-D343-D3884F0E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38744" cy="54403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in natural scene images is more complex due to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text size,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fonts, orientations, complex backgrounds, occlusion, illuminations and uneven lighting conditions.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system, we propose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segmentation-free method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 deep convolutional recurrent neural network to solve the problem of cursive text recognition, particularly focusing on Urdu text in natural scenes.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non-cursive scripts, Urdu text recognition is more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due to variations in the writing styles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several shapes of the same character, connected text, ligature overlapping, stretched, diagonal and condensed text.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developed the different deep learning algorithms such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CNN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6C667B1-C426-61BD-74C7-EA09A40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55D0832-25AF-E22A-3B62-A5976226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9C3C5E8-20F5-EACA-B2F5-AD28C467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6BF42D5-99C6-CF5D-1425-8AEC9AA0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the images in the form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‘.jpg’ or ‘.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have to read or load the input image by using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is used to detect or recognize the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process, we are used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dialogue box for selecting the input image.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9C3C5E8-20F5-EACA-B2F5-AD28C467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6BF42D5-99C6-CF5D-1425-8AEC9AA0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dirty="0" smtClean="0"/>
          </a:p>
          <a:p>
            <a:pPr marL="0" indent="0">
              <a:buNone/>
            </a:pPr>
            <a:endParaRPr lang="en-I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63" y="1988786"/>
            <a:ext cx="4057324" cy="3345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3" y="1996281"/>
            <a:ext cx="4197260" cy="33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768B71-AC42-EF04-CD60-782E831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alt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FEF1326-EEDF-730F-6739-86D0AAC0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:</a:t>
            </a: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process, we have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the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convert the image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resize an image, you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()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on it, passing in a two-integer tuple argument representing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and height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resized image.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modify the used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it instead returns another Image with the new dimensions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an Image to Grayscale in Python Using the Conversion Formula and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convert an image to grayscale using the standard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to grayscale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conversion formula that is 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0.2989 * R + 0.5870 * G + 0.1140 * B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8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1"/>
            <a:ext cx="4318939" cy="3593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82" y="1905002"/>
            <a:ext cx="4358717" cy="35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Featured Extraction :</a:t>
            </a: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can extract the text by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encoder.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 encoder is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for neural networks that learns efficient data representations (encoding) by training the network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signal “noise.”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encoders can be used for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 compression, and, in some cases, even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image data.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51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Featured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:\ELYSIA-NANDHINI\2021-2022\PROJECT\CMP\FEBURARY\Scene Text Recognition_18.02.2022\autoenco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7638"/>
            <a:ext cx="5029200" cy="193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60558"/>
            <a:ext cx="3962400" cy="275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60558"/>
            <a:ext cx="4272197" cy="26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768B71-AC42-EF04-CD60-782E8313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EF1326-EEDF-730F-6739-86D0AAC0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 :</a:t>
            </a: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process, we have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text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contour region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this, we can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recognize the text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contour detection, we can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borders of objects, and localize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easily in an image.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the first step for many interesting applications, such as image-foreground extraction, simple-image segmentation, detection and recognition.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06694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1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57FF709-D1FD-93E5-51D5-B6D45FE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2F724AF-9DB9-D0D4-A657-33E883BC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marL="0" indent="0" algn="just">
              <a:buNone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text scene images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important semantic information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names of streets, institutes, shops, road signs, traffic information, etc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our project is </a:t>
            </a:r>
            <a:endParaRPr lang="en-IN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or to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deep learning algorithms 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encoders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overall performance for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text effectively.</a:t>
            </a:r>
          </a:p>
          <a:p>
            <a:pPr algn="just">
              <a:buFont typeface="Arial" panose="020B0604020202020204" pitchFamily="34" charset="0"/>
              <a:buNone/>
            </a:pPr>
            <a:endParaRPr lang="en-I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768B71-AC42-EF04-CD60-782E8313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EF1326-EEDF-730F-6739-86D0AAC0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8"/>
            <a:ext cx="8839200" cy="5440362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:</a:t>
            </a: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machine learning process,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needed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learning can take place. </a:t>
            </a:r>
          </a:p>
          <a:p>
            <a:pPr lvl="1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data required for training,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are needed to evaluate the performance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algorithm in order to see how well it works. </a:t>
            </a:r>
          </a:p>
          <a:p>
            <a:pPr lvl="1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process, we considered 70% of the input dataset to be the training data and the remaining 30% to be the testing data.</a:t>
            </a:r>
          </a:p>
          <a:p>
            <a:pPr lvl="1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is the act of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available data into two portions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for cross-validator purposes.  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040727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768B71-AC42-EF04-CD60-782E8313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EF1326-EEDF-730F-6739-86D0AAC0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</a:t>
            </a: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process, we have to implement the deep learning algorithm such as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CNN.</a:t>
            </a:r>
          </a:p>
          <a:p>
            <a:pPr lvl="1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being implemented in almost all of AI's new tech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state-of-the-art systems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on which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deeper networks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other plain networks and simultaneously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 optimized number of layers to negate the vanishing gradient problem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30232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 - Classification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417638"/>
            <a:ext cx="70104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4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- Classification :</a:t>
            </a: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kind of network architecture for deep learning algorithms and is specifically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image recognition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tasks that involve the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pixel data.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other types of neural networks in deep learning, but for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recognizing objects, CNNs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network architecture of choice.</a:t>
            </a:r>
          </a:p>
          <a:p>
            <a:pPr lvl="1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automatically and adaptively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spatial hierarchies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features through backpropagation by using multiple building blocks, such as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layers, pooling layers, and fully connected layers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842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- Classification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02" y="1435926"/>
            <a:ext cx="82309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14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- Classification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4648200" cy="284956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4474369"/>
            <a:ext cx="4611624" cy="18716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4"/>
          <a:srcRect t="11823" b="8079"/>
          <a:stretch/>
        </p:blipFill>
        <p:spPr bwMode="auto">
          <a:xfrm>
            <a:off x="4419600" y="1417639"/>
            <a:ext cx="3810000" cy="2849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9026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3C5E8-20F5-EACA-B2F5-AD28C467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BF42D5-99C6-CF5D-1425-8AEC9AA0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</a:t>
            </a: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will get generated based on the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classification and prediction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performance of this proposed approach is evaluated using some measures like,</a:t>
            </a:r>
          </a:p>
          <a:p>
            <a:pPr marL="0" lv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classifier refers to the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classifier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predicts the class label correctly and the accuracy of the predictor refers to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a given predictor can guess the value of predicted attribute for a new data.</a:t>
            </a:r>
          </a:p>
          <a:p>
            <a:pPr marL="0" indent="0" algn="ctr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AC= (TP+TN)/ (TP+TN+FP+FN)</a:t>
            </a:r>
          </a:p>
          <a:p>
            <a:pPr marL="0" indent="0">
              <a:buNone/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753404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that, the image dataset was taken from dataset repository. We are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the auto encoder for feature extraction and classification algorithms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(i.e.) deep learning algorithm.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deep learning algorithms such as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Finally, the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shows that the accuracy for above mentioned algorithm and recognize the text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input image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05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34B8616-F109-1D48-AC1B-C1469432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2" y="0"/>
            <a:ext cx="8229600" cy="1143000"/>
          </a:xfrm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6FC1C70-CD0F-E371-F2B0-123BE3D8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96429"/>
          </a:xfrm>
        </p:spPr>
        <p:txBody>
          <a:bodyPr/>
          <a:lstStyle/>
          <a:p>
            <a:pPr>
              <a:buFont typeface="+mj-lt"/>
              <a:buAutoNum type="arabicParenR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Ahmed, A.,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Nazir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Hussain, M., &amp; Iqbal, N. (2022). An OCR system for Urdu handwritten cursive text recognition using CNN-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Ambient Intelligence and Humanized Computing, 13(1), 1127-1138.</a:t>
            </a:r>
          </a:p>
          <a:p>
            <a:pPr>
              <a:buFont typeface="+mj-lt"/>
              <a:buAutoNum type="arabicParenR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X., Zhang, H., He, Z., &amp; Du, S. (2021). A novel Chinese-English mixed cursive handwriting recognition using CNN-Transformer. In 2021 3rd International Conference on Computing, Communication and Security (ICCCS) (pp. 1-7). IEEE.</a:t>
            </a:r>
          </a:p>
          <a:p>
            <a:pPr>
              <a:buFont typeface="+mj-lt"/>
              <a:buAutoNum type="arabicParenR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W., Du, Y., Liu, J., &amp; Wang, Y. (2021). A deep learning approach for Chinese cursive handwriting recognition using CNN-Transformer. Information Sciences, 571, 1-13.</a:t>
            </a:r>
          </a:p>
          <a:p>
            <a:pPr>
              <a:buFont typeface="+mj-lt"/>
              <a:buAutoNum type="arabicParenR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Gupta, A., Singh, A. K., &amp; Dutta, A. (2021). Multilingual handwritten text recognition using CNN-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network. International Journal of Machine Learning and Cybernetics, 12(2), 495-505.</a:t>
            </a:r>
          </a:p>
          <a:p>
            <a:pPr marL="0" indent="0">
              <a:buNone/>
            </a:pP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2982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92515"/>
          </a:xfrm>
        </p:spPr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Jang, S., Park, S., &amp; Kim, C. (2020). Korean cursive handwriting recognition using CNN-LSTM networks. Symmetry, 12(5), 699.</a:t>
            </a:r>
          </a:p>
          <a:p>
            <a:pPr marL="457200" indent="-457200">
              <a:buFont typeface="+mj-lt"/>
              <a:buAutoNum type="arabicParenR" startAt="5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 startAt="5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D.,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Kim, K. (2020). Japanese cursive handwriting recognition using CNN-LSTM. Journal of Information Processing Systems, 16(4), 960-971.</a:t>
            </a:r>
          </a:p>
          <a:p>
            <a:pPr marL="457200" indent="-457200">
              <a:buFont typeface="+mj-lt"/>
              <a:buAutoNum type="arabicParenR" startAt="5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 startAt="5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Yang, J., Yan, Y., &amp; Wang, J. (2020). An OCR system for handwritten cursive text recognition using CNN-RNN. IEEE Access, 8, 41459-41468.</a:t>
            </a:r>
          </a:p>
          <a:p>
            <a:pPr marL="457200" indent="-457200">
              <a:buFont typeface="+mj-lt"/>
              <a:buAutoNum type="arabicParenR" startAt="5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 startAt="5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Y., Wang, H., Zhang, B., &amp; Chen, X. (2019). An efficient CNN-LSTM-based recognition system for English cursive handwriting. Journal of Ambient Intelligence and Humanized Computing, 10(9), 3693-3702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1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20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77163"/>
              </p:ext>
            </p:extLst>
          </p:nvPr>
        </p:nvGraphicFramePr>
        <p:xfrm>
          <a:off x="228599" y="1121764"/>
          <a:ext cx="8686800" cy="4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826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573">
                <a:tc>
                  <a:txBody>
                    <a:bodyPr/>
                    <a:lstStyle/>
                    <a:p>
                      <a:pPr algn="l"/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OCR system for Urdu handwritten cursive text recognition using CNN-</a:t>
                      </a:r>
                      <a:r>
                        <a:rPr lang="en-I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Ahmed, A.,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Nazir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M., Hussain, M., &amp; Iqbal, N.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networks to recognize Urdu cursive handwriting. The advantage of this approach is the high accuracy.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 of 94.5% for Urdu language.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to Urdu language.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0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75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243"/>
            <a:ext cx="8229600" cy="1143000"/>
          </a:xfrm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757"/>
            <a:ext cx="8229600" cy="4449763"/>
          </a:xfrm>
        </p:spPr>
        <p:txBody>
          <a:bodyPr/>
          <a:lstStyle/>
          <a:p>
            <a:pPr marL="457200" indent="-457200">
              <a:buFont typeface="+mj-lt"/>
              <a:buAutoNum type="arabicParenR" startAt="9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Singh, A. K., Dutta, A., &amp; Gupta, A. (2019). OCR for cursive Hindi script using CNN-RNN. In 2019 International Conference on Machine Learning, Big Data, Cloud and Parallel Computing (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COMITCon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(pp. 187-191). IEEE.</a:t>
            </a:r>
          </a:p>
          <a:p>
            <a:pPr marL="457200" indent="-457200">
              <a:buFont typeface="+mj-lt"/>
              <a:buAutoNum type="arabicParenR" startAt="9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 startAt="9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S., Shi, J., Zhang, L., &amp; Huang, Q. (2018). Arabic handwritten text recognition using CNN-LSTM. International Journal of Pattern Recognition and Artificial Intelligence, 32(2), 1850008.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>
            <a:extLst>
              <a:ext uri="{FF2B5EF4-FFF2-40B4-BE49-F238E27FC236}">
                <a16:creationId xmlns:a16="http://schemas.microsoft.com/office/drawing/2014/main" id="{77E3662D-039E-50BB-A431-E1B7BAE76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8" y="19987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8079"/>
              </p:ext>
            </p:extLst>
          </p:nvPr>
        </p:nvGraphicFramePr>
        <p:xfrm>
          <a:off x="228601" y="1162986"/>
          <a:ext cx="861059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l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8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novel Chinese-English mixed cursive handwriting recognition using CNN-Transformer.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Liu, X., Zhang, H., He, Z., &amp; Du, 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Transformer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networks to recognize both Chinese and English cursive handwriting.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Able to recognize both Chinese and English languages.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to Chinese and English languages.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2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4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76753"/>
              </p:ext>
            </p:extLst>
          </p:nvPr>
        </p:nvGraphicFramePr>
        <p:xfrm>
          <a:off x="228600" y="1105524"/>
          <a:ext cx="8686800" cy="422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947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l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deep learning approach for Chinese cursive handwriting recognition using CNN-Transformer.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Wang, W., Du, Y., Liu, J., &amp; Wang, Y.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Transformer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networks to recognize Chinese cursive handwriting.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 of 93.7% for Chinese language.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to Chinese language.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779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34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22438"/>
              </p:ext>
            </p:extLst>
          </p:nvPr>
        </p:nvGraphicFramePr>
        <p:xfrm>
          <a:off x="304800" y="1136754"/>
          <a:ext cx="8610599" cy="427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51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265">
                <a:tc>
                  <a:txBody>
                    <a:bodyPr/>
                    <a:lstStyle/>
                    <a:p>
                      <a:pPr algn="l"/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Multilingual handwritten text recognition using CNN-</a:t>
                      </a:r>
                      <a:r>
                        <a:rPr lang="en-I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I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network.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Gupta, A., Singh, A. K., &amp; Dutta, A.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networks to recognize multiple languages of cursive handwriting.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Able to recognize multiple languages.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Lower accuracy of 90.2% compared to other studies.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4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9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20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07162"/>
              </p:ext>
            </p:extLst>
          </p:nvPr>
        </p:nvGraphicFramePr>
        <p:xfrm>
          <a:off x="228599" y="1121764"/>
          <a:ext cx="8686800" cy="4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49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86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Korean cursive handwriting recognition using CNN-LSTM networks.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Jang, S., Park, S., &amp; Kim, C.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LSTM networks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recognize Korean cursive handwriting.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of 96.4% for Korean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Korean </a:t>
                      </a: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9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04C852-8732-8FBD-0131-1A49B5D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20" y="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3459"/>
              </p:ext>
            </p:extLst>
          </p:nvPr>
        </p:nvGraphicFramePr>
        <p:xfrm>
          <a:off x="228599" y="1121764"/>
          <a:ext cx="8686800" cy="360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1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93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Japanese cursive handwriting recognition using CNN-LSTM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Kim, D., Ko, J., &amp; Kim, K.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 uses a combination of 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 and LSTM networks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recognize Japanese cursive handwriting.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of 97.8% for Japanese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Japanese </a:t>
                      </a: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59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2340</Words>
  <Application>Microsoft Office PowerPoint</Application>
  <PresentationFormat>On-screen Show (4:3)</PresentationFormat>
  <Paragraphs>290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Wingdings</vt:lpstr>
      <vt:lpstr>Office Theme</vt:lpstr>
      <vt:lpstr>Cursive character Recognition in Images Using ResNet</vt:lpstr>
      <vt:lpstr>Abstract </vt:lpstr>
      <vt:lpstr>Objective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Existing work</vt:lpstr>
      <vt:lpstr>Drawbacks</vt:lpstr>
      <vt:lpstr>Proposed work </vt:lpstr>
      <vt:lpstr>Advantages</vt:lpstr>
      <vt:lpstr>System Architecture</vt:lpstr>
      <vt:lpstr>System Requirement</vt:lpstr>
      <vt:lpstr>Modules</vt:lpstr>
      <vt:lpstr>Module Description</vt:lpstr>
      <vt:lpstr>Input</vt:lpstr>
      <vt:lpstr>Module Description</vt:lpstr>
      <vt:lpstr>Preprocessing</vt:lpstr>
      <vt:lpstr>Preprocessing</vt:lpstr>
      <vt:lpstr>Module Description</vt:lpstr>
      <vt:lpstr>Featured Extraction</vt:lpstr>
      <vt:lpstr>Module Description</vt:lpstr>
      <vt:lpstr>Text Recognition</vt:lpstr>
      <vt:lpstr>Module Description</vt:lpstr>
      <vt:lpstr>Module Description</vt:lpstr>
      <vt:lpstr>ResNet - Classification</vt:lpstr>
      <vt:lpstr>Module Description</vt:lpstr>
      <vt:lpstr>CNN - Classification</vt:lpstr>
      <vt:lpstr>CNN - Classification</vt:lpstr>
      <vt:lpstr>Module Description</vt:lpstr>
      <vt:lpstr>Conclusion</vt:lpstr>
      <vt:lpstr>Reference</vt:lpstr>
      <vt:lpstr>Reference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staff</dc:creator>
  <cp:lastModifiedBy>OMKTROJ25@GMAIL.COM</cp:lastModifiedBy>
  <cp:revision>100</cp:revision>
  <dcterms:created xsi:type="dcterms:W3CDTF">2015-03-12T02:08:16Z</dcterms:created>
  <dcterms:modified xsi:type="dcterms:W3CDTF">2023-03-18T08:25:21Z</dcterms:modified>
</cp:coreProperties>
</file>