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58" r:id="rId3"/>
    <p:sldId id="257" r:id="rId4"/>
    <p:sldId id="267" r:id="rId5"/>
    <p:sldId id="277" r:id="rId6"/>
    <p:sldId id="282" r:id="rId7"/>
    <p:sldId id="283" r:id="rId8"/>
    <p:sldId id="280" r:id="rId9"/>
    <p:sldId id="284" r:id="rId10"/>
    <p:sldId id="278" r:id="rId11"/>
    <p:sldId id="279" r:id="rId12"/>
    <p:sldId id="281" r:id="rId13"/>
    <p:sldId id="286" r:id="rId14"/>
    <p:sldId id="290" r:id="rId15"/>
    <p:sldId id="289" r:id="rId16"/>
    <p:sldId id="288" r:id="rId17"/>
    <p:sldId id="287" r:id="rId18"/>
    <p:sldId id="268" r:id="rId19"/>
    <p:sldId id="291" r:id="rId20"/>
    <p:sldId id="293" r:id="rId21"/>
    <p:sldId id="292" r:id="rId22"/>
    <p:sldId id="285" r:id="rId23"/>
    <p:sldId id="264" r:id="rId24"/>
    <p:sldId id="265" r:id="rId25"/>
    <p:sldId id="266"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35" autoAdjust="0"/>
  </p:normalViewPr>
  <p:slideViewPr>
    <p:cSldViewPr>
      <p:cViewPr varScale="1">
        <p:scale>
          <a:sx n="68" d="100"/>
          <a:sy n="68" d="100"/>
        </p:scale>
        <p:origin x="144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dirty="0"/>
              <a:t>15</a:t>
            </a:r>
            <a:r>
              <a:rPr lang="en-US" baseline="30000" dirty="0"/>
              <a:t>th </a:t>
            </a:r>
            <a:r>
              <a:rPr lang="en-US" dirty="0"/>
              <a:t>Feb 2013</a:t>
            </a:r>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8A906A-918A-4514-AA98-B66AEF1E4A8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a:t>15</a:t>
            </a:r>
            <a:r>
              <a:rPr lang="en-US" baseline="30000" dirty="0"/>
              <a:t>th</a:t>
            </a:r>
            <a:r>
              <a:rPr lang="en-US" dirty="0"/>
              <a:t> Feb 2013</a:t>
            </a:r>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C63F0CB-3267-4D65-BC50-6BC2EDA4A99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a:t>15</a:t>
            </a:r>
            <a:r>
              <a:rPr lang="en-US" baseline="30000" dirty="0"/>
              <a:t>th</a:t>
            </a:r>
            <a:r>
              <a:rPr lang="en-US" dirty="0"/>
              <a:t> Feb 2013</a:t>
            </a:r>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A3C0C3F-48AC-4500-8B15-D98E46226FC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a:t>15</a:t>
            </a:r>
            <a:r>
              <a:rPr lang="en-US" baseline="30000" dirty="0"/>
              <a:t>th</a:t>
            </a:r>
            <a:r>
              <a:rPr lang="en-US" dirty="0"/>
              <a:t> Feb 2013</a:t>
            </a:r>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2295D23-B61D-41CE-800B-38570B4CE67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dirty="0"/>
              <a:t>15</a:t>
            </a:r>
            <a:r>
              <a:rPr lang="en-US" baseline="30000" dirty="0"/>
              <a:t>th</a:t>
            </a:r>
            <a:r>
              <a:rPr lang="en-US" dirty="0"/>
              <a:t> Feb 2013</a:t>
            </a:r>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954192D-7CEB-4803-A0C5-04C8EDD48BD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dirty="0"/>
              <a:t>15</a:t>
            </a:r>
            <a:r>
              <a:rPr lang="en-US" baseline="30000" dirty="0"/>
              <a:t>th</a:t>
            </a:r>
            <a:r>
              <a:rPr lang="en-US" dirty="0"/>
              <a:t> Feb 2013</a:t>
            </a:r>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BCEB33E-4786-4548-9A99-F7B7B840583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dirty="0"/>
              <a:t>15</a:t>
            </a:r>
            <a:r>
              <a:rPr lang="en-US" baseline="30000" dirty="0"/>
              <a:t>th</a:t>
            </a:r>
            <a:r>
              <a:rPr lang="en-US" dirty="0"/>
              <a:t> Feb 2013</a:t>
            </a:r>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17EEF06-F4E9-4F68-8540-BF868A0E9CF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dirty="0"/>
              <a:t>15</a:t>
            </a:r>
            <a:r>
              <a:rPr lang="en-US" baseline="30000" dirty="0"/>
              <a:t>th</a:t>
            </a:r>
            <a:r>
              <a:rPr lang="en-US" dirty="0"/>
              <a:t> Feb 2013</a:t>
            </a:r>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50A8F129-F008-4B72-80F1-FEC0EDE233D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dirty="0"/>
              <a:t>15</a:t>
            </a:r>
            <a:r>
              <a:rPr lang="en-US" baseline="30000" dirty="0"/>
              <a:t>th</a:t>
            </a:r>
            <a:r>
              <a:rPr lang="en-US" dirty="0"/>
              <a:t> Feb 2013</a:t>
            </a:r>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26C3F2C-C756-4F61-B3C3-A12ABBF8AAF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a:t>15</a:t>
            </a:r>
            <a:r>
              <a:rPr lang="en-US" baseline="30000" dirty="0"/>
              <a:t>th</a:t>
            </a:r>
            <a:r>
              <a:rPr lang="en-US" dirty="0"/>
              <a:t> Feb 2013</a:t>
            </a:r>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F25E093-F2EB-4BDB-B0BD-6443ECF0D7F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a:t>15</a:t>
            </a:r>
            <a:r>
              <a:rPr lang="en-US" baseline="30000" dirty="0"/>
              <a:t>th</a:t>
            </a:r>
            <a:r>
              <a:rPr lang="en-US" dirty="0"/>
              <a:t> Feb 2013</a:t>
            </a:r>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EFDFA80-29A6-4AA4-A470-F30865F8188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a:t>15</a:t>
            </a:r>
            <a:r>
              <a:rPr lang="en-US" baseline="30000" dirty="0"/>
              <a:t>th</a:t>
            </a:r>
            <a:r>
              <a:rPr lang="en-US" dirty="0"/>
              <a:t> Feb 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7AF6E40-14FE-4B6A-9EE7-7D22010EDE5B}" type="slidenum">
              <a:rPr lang="en-US"/>
              <a:pPr>
                <a:defRPr/>
              </a:pPr>
              <a:t>‹#›</a:t>
            </a:fld>
            <a:endParaRPr lang="en-US" dirty="0"/>
          </a:p>
        </p:txBody>
      </p:sp>
      <p:pic>
        <p:nvPicPr>
          <p:cNvPr id="1031" name="Picture 2" descr="http://www.annauniv.edu/ICOAC2012/images/au.png"/>
          <p:cNvPicPr>
            <a:picLocks noChangeAspect="1" noChangeArrowheads="1"/>
          </p:cNvPicPr>
          <p:nvPr userDrawn="1"/>
        </p:nvPicPr>
        <p:blipFill>
          <a:blip r:embed="rId13"/>
          <a:srcRect/>
          <a:stretch>
            <a:fillRect/>
          </a:stretch>
        </p:blipFill>
        <p:spPr bwMode="auto">
          <a:xfrm>
            <a:off x="228600" y="304800"/>
            <a:ext cx="952500" cy="1009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70084"/>
            <a:ext cx="7772400" cy="1187458"/>
          </a:xfrm>
        </p:spPr>
        <p:txBody>
          <a:bodyPr rtlCol="0">
            <a:noAutofit/>
          </a:bodyPr>
          <a:lstStyle/>
          <a:p>
            <a:pPr eaLnBrk="1" fontAlgn="auto" hangingPunct="1">
              <a:spcAft>
                <a:spcPts val="0"/>
              </a:spcAft>
              <a:defRPr/>
            </a:pPr>
            <a:r>
              <a:rPr lang="en-US" sz="2800" b="1" dirty="0" smtClean="0">
                <a:solidFill>
                  <a:schemeClr val="bg2">
                    <a:lumMod val="10000"/>
                  </a:schemeClr>
                </a:solidFill>
                <a:latin typeface="Times New Roman" pitchFamily="18" charset="0"/>
                <a:cs typeface="Times New Roman" pitchFamily="18" charset="0"/>
              </a:rPr>
              <a:t>DRIVER’S DROWSINESS DETECTION SYSTEM BY USING MACHINE LEARNING</a:t>
            </a:r>
            <a:br>
              <a:rPr lang="en-US" sz="2800" b="1" dirty="0" smtClean="0">
                <a:solidFill>
                  <a:schemeClr val="bg2">
                    <a:lumMod val="10000"/>
                  </a:schemeClr>
                </a:solidFill>
                <a:latin typeface="Times New Roman" pitchFamily="18" charset="0"/>
                <a:cs typeface="Times New Roman" pitchFamily="18" charset="0"/>
              </a:rPr>
            </a:br>
            <a:endParaRPr lang="en-US" sz="2800" b="1" dirty="0">
              <a:solidFill>
                <a:schemeClr val="bg2">
                  <a:lumMod val="10000"/>
                </a:schemeClr>
              </a:solidFill>
              <a:latin typeface="Times New Roman" pitchFamily="18" charset="0"/>
              <a:cs typeface="Times New Roman" pitchFamily="18" charset="0"/>
            </a:endParaRPr>
          </a:p>
        </p:txBody>
      </p:sp>
      <p:sp>
        <p:nvSpPr>
          <p:cNvPr id="3076" name="Subtitle 2"/>
          <p:cNvSpPr txBox="1">
            <a:spLocks/>
          </p:cNvSpPr>
          <p:nvPr/>
        </p:nvSpPr>
        <p:spPr bwMode="auto">
          <a:xfrm>
            <a:off x="2354370" y="3298825"/>
            <a:ext cx="4435260" cy="1133492"/>
          </a:xfrm>
          <a:prstGeom prst="rect">
            <a:avLst/>
          </a:prstGeom>
          <a:noFill/>
          <a:ln w="9525">
            <a:noFill/>
            <a:miter lim="800000"/>
            <a:headEnd/>
            <a:tailEnd/>
          </a:ln>
        </p:spPr>
        <p:txBody>
          <a:bodyPr/>
          <a:lstStyle/>
          <a:p>
            <a:pPr algn="ctr">
              <a:spcBef>
                <a:spcPct val="20000"/>
              </a:spcBef>
              <a:buFont typeface="Arial" charset="0"/>
              <a:buNone/>
            </a:pPr>
            <a:r>
              <a:rPr lang="en-US" sz="2000" dirty="0" smtClean="0">
                <a:solidFill>
                  <a:schemeClr val="bg2">
                    <a:lumMod val="10000"/>
                  </a:schemeClr>
                </a:solidFill>
                <a:latin typeface="Times New Roman" pitchFamily="18" charset="0"/>
                <a:cs typeface="Times New Roman" pitchFamily="18" charset="0"/>
              </a:rPr>
              <a:t>Mukesh Kolappan A (312419205065)</a:t>
            </a:r>
          </a:p>
          <a:p>
            <a:pPr algn="ctr">
              <a:spcBef>
                <a:spcPct val="20000"/>
              </a:spcBef>
              <a:buFont typeface="Arial" charset="0"/>
              <a:buNone/>
            </a:pPr>
            <a:r>
              <a:rPr lang="en-US" sz="2000" dirty="0" smtClean="0">
                <a:solidFill>
                  <a:schemeClr val="bg2">
                    <a:lumMod val="10000"/>
                  </a:schemeClr>
                </a:solidFill>
                <a:latin typeface="Times New Roman" pitchFamily="18" charset="0"/>
                <a:cs typeface="Times New Roman" pitchFamily="18" charset="0"/>
              </a:rPr>
              <a:t>Om Prakash K (312419205073) </a:t>
            </a:r>
            <a:endParaRPr lang="en-US" sz="2000" dirty="0">
              <a:solidFill>
                <a:schemeClr val="bg2">
                  <a:lumMod val="10000"/>
                </a:schemeClr>
              </a:solidFill>
              <a:latin typeface="Times New Roman" pitchFamily="18" charset="0"/>
              <a:cs typeface="Times New Roman" pitchFamily="18" charset="0"/>
            </a:endParaRPr>
          </a:p>
        </p:txBody>
      </p:sp>
      <p:sp>
        <p:nvSpPr>
          <p:cNvPr id="5" name="Subtitle 2"/>
          <p:cNvSpPr txBox="1">
            <a:spLocks/>
          </p:cNvSpPr>
          <p:nvPr/>
        </p:nvSpPr>
        <p:spPr bwMode="auto">
          <a:xfrm>
            <a:off x="5508104" y="4714884"/>
            <a:ext cx="3207300" cy="990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defRPr/>
            </a:pPr>
            <a:r>
              <a:rPr lang="en-US" dirty="0" smtClean="0">
                <a:solidFill>
                  <a:schemeClr val="bg2">
                    <a:lumMod val="10000"/>
                  </a:schemeClr>
                </a:solidFill>
                <a:latin typeface="Times New Roman" pitchFamily="18" charset="0"/>
                <a:cs typeface="Times New Roman" pitchFamily="18" charset="0"/>
              </a:rPr>
              <a:t>Guided By</a:t>
            </a:r>
          </a:p>
          <a:p>
            <a:pPr marL="0" marR="0" lvl="0" indent="0" algn="ctr" defTabSz="914400" rtl="0" eaLnBrk="1" fontAlgn="base" latinLnBrk="0" hangingPunct="1">
              <a:lnSpc>
                <a:spcPct val="100000"/>
              </a:lnSpc>
              <a:spcBef>
                <a:spcPct val="20000"/>
              </a:spcBef>
              <a:spcAft>
                <a:spcPct val="0"/>
              </a:spcAft>
              <a:buClrTx/>
              <a:buSzTx/>
              <a:buFont typeface="Arial" charset="0"/>
              <a:buNone/>
              <a:tabLst/>
              <a:defRPr/>
            </a:pPr>
            <a:r>
              <a:rPr kumimoji="0" lang="en-US" sz="1800" b="1" i="0" u="none" strike="noStrike" kern="1200" cap="none" spc="0" normalizeH="0" baseline="0" noProof="0" dirty="0" smtClean="0">
                <a:ln>
                  <a:noFill/>
                </a:ln>
                <a:solidFill>
                  <a:schemeClr val="bg2">
                    <a:lumMod val="10000"/>
                  </a:schemeClr>
                </a:solidFill>
                <a:effectLst/>
                <a:uLnTx/>
                <a:uFillTx/>
                <a:latin typeface="Times New Roman" pitchFamily="18" charset="0"/>
                <a:cs typeface="Times New Roman" pitchFamily="18" charset="0"/>
              </a:rPr>
              <a:t>Mr.M.Karthi</a:t>
            </a:r>
            <a:r>
              <a:rPr kumimoji="0" lang="en-US" sz="1800" b="1" i="0" u="none" strike="noStrike" kern="1200" cap="none" spc="0" normalizeH="0" noProof="0" dirty="0" smtClean="0">
                <a:ln>
                  <a:noFill/>
                </a:ln>
                <a:solidFill>
                  <a:schemeClr val="bg2">
                    <a:lumMod val="10000"/>
                  </a:schemeClr>
                </a:solidFill>
                <a:effectLst/>
                <a:uLnTx/>
                <a:uFillTx/>
                <a:latin typeface="Times New Roman" pitchFamily="18" charset="0"/>
                <a:cs typeface="Times New Roman" pitchFamily="18" charset="0"/>
              </a:rPr>
              <a:t> M.Tech.,(Ph.D).,</a:t>
            </a:r>
          </a:p>
          <a:p>
            <a:pPr marL="0" marR="0" lvl="0" indent="0" algn="ctr" defTabSz="914400" rtl="0" eaLnBrk="1" fontAlgn="base" latinLnBrk="0" hangingPunct="1">
              <a:lnSpc>
                <a:spcPct val="100000"/>
              </a:lnSpc>
              <a:spcBef>
                <a:spcPct val="20000"/>
              </a:spcBef>
              <a:spcAft>
                <a:spcPct val="0"/>
              </a:spcAft>
              <a:buClrTx/>
              <a:buSzTx/>
              <a:buFont typeface="Arial" charset="0"/>
              <a:buNone/>
              <a:tabLst/>
              <a:defRPr/>
            </a:pPr>
            <a:r>
              <a:rPr lang="en-US" baseline="0" dirty="0" smtClean="0">
                <a:solidFill>
                  <a:schemeClr val="bg2">
                    <a:lumMod val="10000"/>
                  </a:schemeClr>
                </a:solidFill>
                <a:latin typeface="Times New Roman" pitchFamily="18" charset="0"/>
                <a:cs typeface="Times New Roman" pitchFamily="18" charset="0"/>
              </a:rPr>
              <a:t>Assistant</a:t>
            </a:r>
            <a:r>
              <a:rPr lang="en-US" dirty="0" smtClean="0">
                <a:solidFill>
                  <a:schemeClr val="bg2">
                    <a:lumMod val="10000"/>
                  </a:schemeClr>
                </a:solidFill>
                <a:latin typeface="Times New Roman" pitchFamily="18" charset="0"/>
                <a:cs typeface="Times New Roman" pitchFamily="18" charset="0"/>
              </a:rPr>
              <a:t> Professor</a:t>
            </a:r>
          </a:p>
          <a:p>
            <a:pPr marL="0" marR="0" lvl="0" indent="0" algn="ctr" defTabSz="914400" rtl="0" eaLnBrk="1" fontAlgn="base" latinLnBrk="0" hangingPunct="1">
              <a:lnSpc>
                <a:spcPct val="100000"/>
              </a:lnSpc>
              <a:spcBef>
                <a:spcPct val="20000"/>
              </a:spcBef>
              <a:spcAft>
                <a:spcPct val="0"/>
              </a:spcAft>
              <a:buClrTx/>
              <a:buSzTx/>
              <a:buFont typeface="Arial" charset="0"/>
              <a:buNone/>
              <a:tabLst/>
              <a:defRPr/>
            </a:pPr>
            <a:endParaRPr kumimoji="0" lang="en-US" sz="1800" b="0" i="0" u="none" strike="noStrike" kern="1200" cap="none" spc="0" normalizeH="0" baseline="0" noProof="0" dirty="0" smtClean="0">
              <a:ln>
                <a:noFill/>
              </a:ln>
              <a:solidFill>
                <a:schemeClr val="bg2">
                  <a:lumMod val="10000"/>
                </a:schemeClr>
              </a:solidFill>
              <a:effectLst/>
              <a:uLnTx/>
              <a:uFillTx/>
              <a:latin typeface="Times New Roman" pitchFamily="18" charset="0"/>
              <a:ea typeface="+mn-ea"/>
              <a:cs typeface="Times New Roman"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7380312" y="188640"/>
            <a:ext cx="1213485" cy="12503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latin typeface="Times New Roman" panose="02020603050405020304" pitchFamily="18" charset="0"/>
                <a:cs typeface="Times New Roman" panose="02020603050405020304" pitchFamily="18" charset="0"/>
              </a:rPr>
              <a:t>EXISTING SYSTEM</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17638"/>
            <a:ext cx="8229600" cy="5173811"/>
          </a:xfrm>
        </p:spPr>
        <p:txBody>
          <a:bodyPr/>
          <a:lstStyle/>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existing system does </a:t>
            </a:r>
            <a:r>
              <a:rPr lang="en-US" sz="2000" b="1" dirty="0">
                <a:latin typeface="Times New Roman" panose="02020603050405020304" pitchFamily="18" charset="0"/>
                <a:cs typeface="Times New Roman" panose="02020603050405020304" pitchFamily="18" charset="0"/>
              </a:rPr>
              <a:t>not detect </a:t>
            </a:r>
            <a:r>
              <a:rPr lang="en-US" sz="2000" dirty="0">
                <a:latin typeface="Times New Roman" panose="02020603050405020304" pitchFamily="18" charset="0"/>
                <a:cs typeface="Times New Roman" panose="02020603050405020304" pitchFamily="18" charset="0"/>
              </a:rPr>
              <a:t>the face of a driver </a:t>
            </a:r>
            <a:r>
              <a:rPr lang="en-US" sz="2000" b="1" dirty="0" smtClean="0">
                <a:latin typeface="Times New Roman" panose="02020603050405020304" pitchFamily="18" charset="0"/>
                <a:cs typeface="Times New Roman" panose="02020603050405020304" pitchFamily="18" charset="0"/>
              </a:rPr>
              <a:t>with a </a:t>
            </a:r>
            <a:r>
              <a:rPr lang="en-US" sz="2000" b="1" dirty="0">
                <a:latin typeface="Times New Roman" panose="02020603050405020304" pitchFamily="18" charset="0"/>
                <a:cs typeface="Times New Roman" panose="02020603050405020304" pitchFamily="18" charset="0"/>
              </a:rPr>
              <a:t>spectacles</a:t>
            </a:r>
            <a:r>
              <a:rPr lang="en-US" sz="2000" dirty="0" smtClean="0">
                <a:latin typeface="Times New Roman" panose="02020603050405020304" pitchFamily="18" charset="0"/>
                <a:cs typeface="Times New Roman" panose="02020603050405020304" pitchFamily="18" charset="0"/>
              </a:rPr>
              <a:t>.</a:t>
            </a:r>
            <a:endParaRPr lang="en-US" sz="2000" dirty="0">
              <a:solidFill>
                <a:srgbClr val="202124"/>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cannot detect the yawn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it cannot predict the </a:t>
            </a:r>
            <a:r>
              <a:rPr lang="en-US" sz="2000" dirty="0" err="1">
                <a:latin typeface="Times New Roman" panose="02020603050405020304" pitchFamily="18" charset="0"/>
                <a:cs typeface="Times New Roman" panose="02020603050405020304" pitchFamily="18" charset="0"/>
              </a:rPr>
              <a:t>sleepness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 advance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current drowsiness detection systems include the usage of the devices that detect the respiration rate, heart rate, blood pressure, etc</a:t>
            </a:r>
            <a:r>
              <a:rPr lang="en-US"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devices can cause the </a:t>
            </a:r>
            <a:r>
              <a:rPr lang="en-US" sz="2000" b="1" dirty="0">
                <a:latin typeface="Times New Roman" panose="02020603050405020304" pitchFamily="18" charset="0"/>
                <a:cs typeface="Times New Roman" panose="02020603050405020304" pitchFamily="18" charset="0"/>
              </a:rPr>
              <a:t>driver to be uncomfortable for driving</a:t>
            </a:r>
            <a:r>
              <a:rPr lang="en-US" sz="2000" dirty="0">
                <a:latin typeface="Times New Roman" panose="02020603050405020304" pitchFamily="18" charset="0"/>
                <a:cs typeface="Times New Roman" panose="02020603050405020304" pitchFamily="18" charset="0"/>
              </a:rPr>
              <a:t>. Cannot be assured that the drivers wear these devices all the time while driving. </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existing system does not produce good results in </a:t>
            </a:r>
            <a:r>
              <a:rPr lang="en-US" sz="2000" b="1" dirty="0">
                <a:latin typeface="Times New Roman" panose="02020603050405020304" pitchFamily="18" charset="0"/>
                <a:cs typeface="Times New Roman" panose="02020603050405020304" pitchFamily="18" charset="0"/>
              </a:rPr>
              <a:t>low light conditions</a:t>
            </a:r>
            <a:r>
              <a:rPr lang="en-US" sz="2000" dirty="0">
                <a:latin typeface="Times New Roman" panose="02020603050405020304" pitchFamily="18" charset="0"/>
                <a:cs typeface="Times New Roman" panose="02020603050405020304" pitchFamily="18" charset="0"/>
              </a:rPr>
              <a:t>. If the light conditions are dark or too low it is unable to detect the face and eyes of the driver which results in lower accuracy.</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solidFill>
                <a:srgbClr val="202124"/>
              </a:solidFill>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345312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latin typeface="Times New Roman" panose="02020603050405020304" pitchFamily="18" charset="0"/>
                <a:cs typeface="Times New Roman" panose="02020603050405020304" pitchFamily="18" charset="0"/>
              </a:rPr>
              <a:t>PROPOSED SYSTEM</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drowsiness detection based on eye state has been done accurately based on the varying features and factors, and also with the help of expert’s knowledge. </a:t>
            </a:r>
            <a:r>
              <a:rPr lang="en-US" sz="2000" b="1" dirty="0">
                <a:latin typeface="Times New Roman" panose="02020603050405020304" pitchFamily="18" charset="0"/>
                <a:cs typeface="Times New Roman" panose="02020603050405020304" pitchFamily="18" charset="0"/>
              </a:rPr>
              <a:t>Predicting the facial landmarks and detecting the eye-state </a:t>
            </a:r>
            <a:r>
              <a:rPr lang="en-US" sz="2000" dirty="0">
                <a:latin typeface="Times New Roman" panose="02020603050405020304" pitchFamily="18" charset="0"/>
                <a:cs typeface="Times New Roman" panose="02020603050405020304" pitchFamily="18" charset="0"/>
              </a:rPr>
              <a:t>and displaying the driver status on the </a:t>
            </a:r>
            <a:r>
              <a:rPr lang="en-US" sz="2000" dirty="0" smtClean="0">
                <a:latin typeface="Times New Roman" panose="02020603050405020304" pitchFamily="18" charset="0"/>
                <a:cs typeface="Times New Roman" panose="02020603050405020304" pitchFamily="18" charset="0"/>
              </a:rPr>
              <a:t>screen </a:t>
            </a:r>
            <a:r>
              <a:rPr lang="en-US" sz="2000" dirty="0">
                <a:latin typeface="Times New Roman" panose="02020603050405020304" pitchFamily="18" charset="0"/>
                <a:cs typeface="Times New Roman" panose="02020603050405020304" pitchFamily="18" charset="0"/>
              </a:rPr>
              <a:t>is the most necessity ingredient for drowsiness detection.</a:t>
            </a:r>
            <a:endParaRPr lang="en-IN"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Generally, the driving person feels drowsy due to continues driving for long hours or Physical illness or might be drunken and this leads to major road accidents. Our aim is to detect the drowsiness, make them alert to prevent accidents and </a:t>
            </a:r>
            <a:r>
              <a:rPr lang="en-US" sz="2000" b="1" dirty="0" smtClean="0">
                <a:latin typeface="Times New Roman" panose="02020603050405020304" pitchFamily="18" charset="0"/>
                <a:cs typeface="Times New Roman" panose="02020603050405020304" pitchFamily="18" charset="0"/>
              </a:rPr>
              <a:t>generate </a:t>
            </a:r>
            <a:r>
              <a:rPr lang="en-US" sz="2000" b="1" dirty="0">
                <a:latin typeface="Times New Roman" panose="02020603050405020304" pitchFamily="18" charset="0"/>
                <a:cs typeface="Times New Roman" panose="02020603050405020304" pitchFamily="18" charset="0"/>
              </a:rPr>
              <a:t>an alarm sound</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98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latin typeface="Times New Roman" panose="02020603050405020304" pitchFamily="18" charset="0"/>
                <a:cs typeface="Times New Roman" panose="02020603050405020304" pitchFamily="18" charset="0"/>
              </a:rPr>
              <a:t>SYSTEM ARCHITECTURE</a:t>
            </a:r>
            <a:endParaRPr lang="en-IN" sz="2800" b="1" u="sng" dirty="0">
              <a:latin typeface="Times New Roman" panose="02020603050405020304" pitchFamily="18" charset="0"/>
              <a:cs typeface="Times New Roman" panose="02020603050405020304" pitchFamily="18" charset="0"/>
            </a:endParaRPr>
          </a:p>
        </p:txBody>
      </p:sp>
      <p:pic>
        <p:nvPicPr>
          <p:cNvPr id="5" name="image5.jpeg"/>
          <p:cNvPicPr/>
          <p:nvPr/>
        </p:nvPicPr>
        <p:blipFill>
          <a:blip r:embed="rId2" cstate="print"/>
          <a:stretch>
            <a:fillRect/>
          </a:stretch>
        </p:blipFill>
        <p:spPr>
          <a:xfrm>
            <a:off x="251520" y="1417638"/>
            <a:ext cx="8640960" cy="4963690"/>
          </a:xfrm>
          <a:prstGeom prst="rect">
            <a:avLst/>
          </a:prstGeom>
        </p:spPr>
      </p:pic>
    </p:spTree>
    <p:extLst>
      <p:ext uri="{BB962C8B-B14F-4D97-AF65-F5344CB8AC3E}">
        <p14:creationId xmlns:p14="http://schemas.microsoft.com/office/powerpoint/2010/main" val="32359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smtClean="0">
                <a:latin typeface="Times New Roman" panose="02020603050405020304" pitchFamily="18" charset="0"/>
                <a:cs typeface="Times New Roman" panose="02020603050405020304" pitchFamily="18" charset="0"/>
              </a:rPr>
              <a:t>COMPONENTS OF ARCHITECTURE</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Detection Stage.</a:t>
            </a:r>
          </a:p>
          <a:p>
            <a:pPr>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Tracking Stage.</a:t>
            </a:r>
          </a:p>
          <a:p>
            <a:pPr>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Warning Stage.</a:t>
            </a:r>
          </a:p>
          <a:p>
            <a:pPr>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Alerting Stage.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451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Times New Roman" panose="02020603050405020304" pitchFamily="18" charset="0"/>
                <a:cs typeface="Times New Roman" panose="02020603050405020304" pitchFamily="18" charset="0"/>
              </a:rPr>
              <a:t>Detection Stage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227965" marR="307975" indent="0" algn="just">
              <a:lnSpc>
                <a:spcPct val="150000"/>
              </a:lnSpc>
              <a:spcBef>
                <a:spcPts val="5"/>
              </a:spcBef>
              <a:spcAft>
                <a:spcPts val="0"/>
              </a:spcAft>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This is the initialization stage of the system. steps</a:t>
            </a:r>
            <a:r>
              <a:rPr lang="en-US" sz="2400" spc="1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include:</a:t>
            </a:r>
          </a:p>
          <a:p>
            <a:pPr marL="429133" marR="307975" indent="-457200" algn="just">
              <a:lnSpc>
                <a:spcPct val="150000"/>
              </a:lnSpc>
              <a:spcBef>
                <a:spcPts val="15"/>
              </a:spcBef>
              <a:spcAft>
                <a:spcPts val="0"/>
              </a:spcAft>
              <a:buFont typeface="Wingdings" panose="05000000000000000000" pitchFamily="2" charset="2"/>
              <a:buChar char="v"/>
            </a:pPr>
            <a:r>
              <a:rPr 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extracting</a:t>
            </a:r>
            <a:r>
              <a:rPr lang="en-US" sz="2400" b="1" spc="-6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driver’s</a:t>
            </a:r>
            <a:r>
              <a:rPr lang="en-US" sz="2400" b="1"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skin</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color</a:t>
            </a:r>
            <a:r>
              <a:rPr lang="en-US" sz="24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using</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24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information</a:t>
            </a:r>
            <a:r>
              <a:rPr lang="en-US" sz="24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create</a:t>
            </a:r>
            <a:r>
              <a:rPr lang="en-US" sz="24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custom</a:t>
            </a:r>
            <a:r>
              <a:rPr lang="en-US" sz="24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skin</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color</a:t>
            </a:r>
            <a:r>
              <a:rPr lang="en-US" sz="2400" spc="-3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model</a:t>
            </a:r>
            <a:r>
              <a:rPr lang="en-US" sz="2400" spc="-65" dirty="0">
                <a:latin typeface="Times New Roman" panose="02020603050405020304" pitchFamily="18" charset="0"/>
                <a:ea typeface="Times New Roman" panose="02020603050405020304" pitchFamily="18" charset="0"/>
                <a:cs typeface="Times New Roman" panose="02020603050405020304" pitchFamily="18" charset="0"/>
              </a:rPr>
              <a:t> </a:t>
            </a:r>
          </a:p>
          <a:p>
            <a:pPr marL="429133" marR="307975" indent="-457200" algn="just">
              <a:lnSpc>
                <a:spcPct val="150000"/>
              </a:lnSpc>
              <a:spcBef>
                <a:spcPts val="15"/>
              </a:spcBef>
              <a:spcAft>
                <a:spcPts val="0"/>
              </a:spcAft>
              <a:buFont typeface="Wingdings" panose="05000000000000000000" pitchFamily="2" charset="2"/>
              <a:buChar char="v"/>
            </a:pPr>
            <a:r>
              <a:rPr 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collecting</a:t>
            </a:r>
            <a:r>
              <a:rPr lang="en-US" sz="2400" b="1" spc="-6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a:t>
            </a:r>
            <a:r>
              <a:rPr lang="en-US" sz="2400" b="1"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set</a:t>
            </a:r>
            <a:r>
              <a:rPr lang="en-US" sz="2400" b="1" spc="-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of</a:t>
            </a:r>
            <a:r>
              <a:rPr lang="en-US" sz="2400" b="1" spc="-7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open/closed</a:t>
            </a:r>
            <a:r>
              <a:rPr lang="en-US" sz="2400" b="1"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eyes</a:t>
            </a:r>
            <a:r>
              <a:rPr lang="en-US" sz="2400" b="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samples,</a:t>
            </a:r>
            <a:r>
              <a:rPr lang="en-US" sz="24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along</a:t>
            </a:r>
            <a:r>
              <a:rPr lang="en-US" sz="2400"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with driver’s</a:t>
            </a:r>
            <a:r>
              <a:rPr lang="en-US" sz="2400" spc="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normal </a:t>
            </a:r>
            <a:r>
              <a:rPr lang="en-US" sz="2400" spc="-33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head</a:t>
            </a:r>
            <a:r>
              <a:rPr lang="en-US" sz="2400" b="1" spc="1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position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100165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Times New Roman" panose="02020603050405020304" pitchFamily="18" charset="0"/>
                <a:cs typeface="Times New Roman" panose="02020603050405020304" pitchFamily="18" charset="0"/>
              </a:rPr>
              <a:t>Tracking Stage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29133" marR="307975" indent="-457200" algn="just">
              <a:lnSpc>
                <a:spcPct val="150000"/>
              </a:lnSpc>
              <a:spcBef>
                <a:spcPts val="15"/>
              </a:spcBef>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2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system</a:t>
            </a:r>
            <a:r>
              <a:rPr lang="en-US" sz="2400" spc="2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enters</a:t>
            </a:r>
            <a:r>
              <a:rPr lang="en-US" sz="2400" spc="2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2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regular</a:t>
            </a:r>
            <a:r>
              <a:rPr lang="en-US" sz="2400" spc="2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tracking</a:t>
            </a:r>
            <a:r>
              <a:rPr lang="en-US" sz="2400" spc="2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(monitoring)</a:t>
            </a:r>
            <a:r>
              <a:rPr lang="en-US" sz="2400" spc="2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stage. </a:t>
            </a:r>
          </a:p>
          <a:p>
            <a:pPr marL="429133" marR="307975" indent="-457200" algn="just">
              <a:lnSpc>
                <a:spcPct val="150000"/>
              </a:lnSpc>
              <a:spcBef>
                <a:spcPts val="15"/>
              </a:spcBef>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A key  </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step</a:t>
            </a:r>
            <a:r>
              <a:rPr lang="en-US" sz="2400"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2400" spc="-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stage</a:t>
            </a:r>
            <a:r>
              <a:rPr lang="en-US" sz="24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is</a:t>
            </a:r>
            <a:r>
              <a:rPr lang="en-US" sz="2400" spc="-5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continuous</a:t>
            </a:r>
            <a:r>
              <a:rPr lang="en-US" sz="24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monitoring</a:t>
            </a:r>
            <a:r>
              <a:rPr lang="en-US" sz="2400" b="1" spc="-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of</a:t>
            </a:r>
            <a:r>
              <a:rPr lang="en-US" sz="2400" b="1" spc="-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b="1"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driver’s</a:t>
            </a:r>
            <a:r>
              <a:rPr lang="en-US" sz="2400" b="1" spc="-5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eyes</a:t>
            </a:r>
            <a:r>
              <a:rPr lang="en-US" sz="2400" spc="-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within</a:t>
            </a:r>
            <a:r>
              <a:rPr lang="en-US" sz="2400" spc="-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24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dynamically</a:t>
            </a:r>
            <a:r>
              <a:rPr lang="en-US" sz="2400" spc="-3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allocated tracking area. </a:t>
            </a:r>
          </a:p>
          <a:p>
            <a:pPr marL="429133" marR="307975" indent="-457200" algn="just">
              <a:lnSpc>
                <a:spcPct val="150000"/>
              </a:lnSpc>
              <a:spcBef>
                <a:spcPts val="15"/>
              </a:spcBef>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system</a:t>
            </a:r>
            <a:r>
              <a:rPr lang="en-US" sz="2400" spc="-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determine</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size</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tracking</a:t>
            </a:r>
            <a:r>
              <a:rPr lang="en-US" sz="2400"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area</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based</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2400"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previous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history</a:t>
            </a:r>
            <a:r>
              <a:rPr lang="en-US" sz="2400" b="1" spc="-5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of</a:t>
            </a:r>
            <a:r>
              <a:rPr lang="en-US" sz="2400" b="1" spc="-7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eye </a:t>
            </a:r>
            <a:r>
              <a:rPr lang="en-US" sz="2400" b="1" spc="-3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movements</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p>
          <a:p>
            <a:pPr marL="429133" marR="307975" indent="-457200" algn="just">
              <a:lnSpc>
                <a:spcPct val="150000"/>
              </a:lnSpc>
              <a:spcBef>
                <a:spcPts val="15"/>
              </a:spcBef>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During this stage, the system must also</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determine the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state of the eyes</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82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Times New Roman" panose="02020603050405020304" pitchFamily="18" charset="0"/>
                <a:cs typeface="Times New Roman" panose="02020603050405020304" pitchFamily="18" charset="0"/>
              </a:rPr>
              <a:t>Warning Stage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29133" marR="307975" indent="-457200" algn="just">
              <a:lnSpc>
                <a:spcPct val="150000"/>
              </a:lnSpc>
              <a:spcBef>
                <a:spcPts val="15"/>
              </a:spcBef>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the driver keeps his eyes closed for prolonged period of time or starts to nod,</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alertness</a:t>
            </a:r>
            <a:r>
              <a:rPr lang="en-US" sz="24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has to</a:t>
            </a:r>
            <a:r>
              <a:rPr lang="en-US" sz="2400"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24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raised.</a:t>
            </a:r>
            <a:r>
              <a:rPr lang="en-US" sz="2400" spc="-20" dirty="0">
                <a:latin typeface="Times New Roman" panose="02020603050405020304" pitchFamily="18" charset="0"/>
                <a:ea typeface="Times New Roman" panose="02020603050405020304" pitchFamily="18" charset="0"/>
                <a:cs typeface="Times New Roman" panose="02020603050405020304" pitchFamily="18" charset="0"/>
              </a:rPr>
              <a:t> </a:t>
            </a:r>
          </a:p>
          <a:p>
            <a:pPr marL="429133" marR="307975" indent="-457200" algn="just">
              <a:lnSpc>
                <a:spcPct val="150000"/>
              </a:lnSpc>
              <a:spcBef>
                <a:spcPts val="15"/>
              </a:spcBef>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key</a:t>
            </a:r>
            <a:r>
              <a:rPr lang="en-US" sz="2400" spc="-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step</a:t>
            </a:r>
            <a:r>
              <a:rPr lang="en-US" sz="2400" spc="-5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within</a:t>
            </a:r>
            <a:r>
              <a:rPr lang="en-US" sz="2400" spc="-7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24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stage</a:t>
            </a:r>
            <a:r>
              <a:rPr lang="en-US" sz="24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24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close</a:t>
            </a:r>
            <a:r>
              <a:rPr lang="en-US" sz="2400" b="1"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monitoring</a:t>
            </a:r>
            <a:r>
              <a:rPr lang="en-US" sz="2400" b="1" spc="-7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drivers</a:t>
            </a:r>
            <a:r>
              <a:rPr lang="en-US" sz="2400" spc="-3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eyes. </a:t>
            </a:r>
          </a:p>
          <a:p>
            <a:pPr marL="429133" marR="307975" indent="-457200" algn="just">
              <a:lnSpc>
                <a:spcPct val="150000"/>
              </a:lnSpc>
              <a:spcBef>
                <a:spcPts val="15"/>
              </a:spcBef>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system must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determine whether the eyes are still closed, and what is the</a:t>
            </a:r>
            <a:r>
              <a:rPr lang="en-US" sz="24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eyes’ position relative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to previously established thresholds.</a:t>
            </a:r>
          </a:p>
          <a:p>
            <a:pPr marL="0" indent="0">
              <a:buNone/>
            </a:pPr>
            <a:endParaRPr lang="en-IN" dirty="0"/>
          </a:p>
        </p:txBody>
      </p:sp>
    </p:spTree>
    <p:extLst>
      <p:ext uri="{BB962C8B-B14F-4D97-AF65-F5344CB8AC3E}">
        <p14:creationId xmlns:p14="http://schemas.microsoft.com/office/powerpoint/2010/main" val="1983435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Times New Roman" panose="02020603050405020304" pitchFamily="18" charset="0"/>
                <a:cs typeface="Times New Roman" panose="02020603050405020304" pitchFamily="18" charset="0"/>
              </a:rPr>
              <a:t>Alerting Stage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29133" marR="307975" indent="-457200" algn="just">
              <a:lnSpc>
                <a:spcPct val="150000"/>
              </a:lnSpc>
              <a:spcBef>
                <a:spcPts val="15"/>
              </a:spcBef>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Once</a:t>
            </a:r>
            <a:r>
              <a:rPr lang="en-US" sz="2400" spc="1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2400" spc="1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has</a:t>
            </a:r>
            <a:r>
              <a:rPr lang="en-US" sz="2400" spc="1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been</a:t>
            </a:r>
            <a:r>
              <a:rPr lang="en-US" sz="24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determined</a:t>
            </a:r>
            <a:r>
              <a:rPr lang="en-US" sz="2400" spc="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2400" spc="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driver</a:t>
            </a:r>
            <a:r>
              <a:rPr lang="en-US" sz="2400" spc="1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appears</a:t>
            </a:r>
            <a:r>
              <a:rPr lang="en-US" sz="2400" spc="17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1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2400" spc="1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2400" spc="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abnormal</a:t>
            </a:r>
            <a:r>
              <a:rPr lang="en-US" sz="2400" spc="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driving</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state,</a:t>
            </a:r>
            <a:r>
              <a:rPr lang="en-US" sz="24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system</a:t>
            </a:r>
            <a:r>
              <a:rPr lang="en-US" sz="24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has</a:t>
            </a:r>
            <a:r>
              <a:rPr lang="en-US" sz="24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24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proactive</a:t>
            </a:r>
            <a:r>
              <a:rPr lang="en-US" sz="24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alert</a:t>
            </a:r>
            <a:r>
              <a:rPr lang="en-US" sz="2400" b="1"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b="1"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driver</a:t>
            </a:r>
            <a:r>
              <a:rPr lang="en-US" sz="2400" b="1"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potential</a:t>
            </a:r>
            <a:r>
              <a:rPr lang="en-US" sz="24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dangers</a:t>
            </a:r>
            <a:r>
              <a:rPr lang="en-US" sz="24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24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can</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arise. </a:t>
            </a:r>
          </a:p>
          <a:p>
            <a:pPr marL="429133" marR="307975" indent="-457200" algn="just">
              <a:lnSpc>
                <a:spcPct val="150000"/>
              </a:lnSpc>
              <a:spcBef>
                <a:spcPts val="15"/>
              </a:spcBef>
              <a:buFont typeface="Wingdings" panose="05000000000000000000" pitchFamily="2" charset="2"/>
              <a:buChar char="v"/>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Combination of audio/visual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alerts are used to attract the driver’s attention and</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arise their alertness</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level.</a:t>
            </a:r>
          </a:p>
          <a:p>
            <a:pPr marL="429133" marR="307975" indent="-457200" algn="just">
              <a:lnSpc>
                <a:spcPct val="150000"/>
              </a:lnSpc>
              <a:spcBef>
                <a:spcPts val="15"/>
              </a:spcBef>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Alerting has</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to be implemented</a:t>
            </a:r>
            <a:r>
              <a:rPr lang="en-US" sz="2400" spc="3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in such a</a:t>
            </a:r>
            <a:r>
              <a:rPr lang="en-US" sz="2400" spc="3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way as not to cause</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b="1"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opposite</a:t>
            </a:r>
            <a:r>
              <a:rPr lang="en-US" sz="2400" b="1"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effect</a:t>
            </a:r>
            <a:r>
              <a:rPr lang="en-US" sz="2400" b="1"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of</a:t>
            </a:r>
            <a:r>
              <a:rPr lang="en-US" sz="2400" b="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intended</a:t>
            </a:r>
            <a:r>
              <a:rPr lang="en-US" sz="2400"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startle</a:t>
            </a:r>
            <a:r>
              <a:rPr lang="en-US" sz="2400"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driver</a:t>
            </a:r>
            <a:r>
              <a:rPr lang="en-US" sz="2400" spc="5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into</a:t>
            </a:r>
            <a:r>
              <a:rPr lang="en-US" sz="2400"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causing an</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accident.</a:t>
            </a:r>
            <a:endParaRPr lang="en-US" sz="2400" b="1" kern="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12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z="2800" b="1" u="sng" dirty="0" smtClean="0">
                <a:solidFill>
                  <a:schemeClr val="bg2">
                    <a:lumMod val="10000"/>
                  </a:schemeClr>
                </a:solidFill>
                <a:latin typeface="Times New Roman" pitchFamily="18" charset="0"/>
                <a:cs typeface="Times New Roman" pitchFamily="18" charset="0"/>
              </a:rPr>
              <a:t>METHODOLOGY  </a:t>
            </a:r>
          </a:p>
        </p:txBody>
      </p:sp>
      <p:sp>
        <p:nvSpPr>
          <p:cNvPr id="3" name="Content Placeholder 2"/>
          <p:cNvSpPr>
            <a:spLocks noGrp="1"/>
          </p:cNvSpPr>
          <p:nvPr>
            <p:ph idx="1"/>
          </p:nvPr>
        </p:nvSpPr>
        <p:spPr>
          <a:xfrm>
            <a:off x="457200" y="1600200"/>
            <a:ext cx="8229600" cy="4925144"/>
          </a:xfrm>
        </p:spPr>
        <p:txBody>
          <a:bodyPr rtlCol="0">
            <a:normAutofit fontScale="25000" lnSpcReduction="20000"/>
          </a:bodyPr>
          <a:lstStyle/>
          <a:p>
            <a:pPr marL="400050" lvl="1" indent="0" eaLnBrk="1" fontAlgn="auto" hangingPunct="1">
              <a:spcAft>
                <a:spcPts val="0"/>
              </a:spcAft>
              <a:buNone/>
              <a:defRPr/>
            </a:pPr>
            <a:endParaRPr lang="en-US" sz="3600" dirty="0" smtClean="0">
              <a:solidFill>
                <a:schemeClr val="bg2">
                  <a:lumMod val="10000"/>
                </a:schemeClr>
              </a:solidFill>
              <a:latin typeface="Times New Roman" panose="02020603050405020304" pitchFamily="18" charset="0"/>
              <a:cs typeface="Times New Roman" pitchFamily="18" charset="0"/>
            </a:endParaRPr>
          </a:p>
          <a:p>
            <a:pPr marL="0" indent="0">
              <a:buNone/>
            </a:pPr>
            <a:r>
              <a:rPr lang="en-US" sz="9600" dirty="0">
                <a:latin typeface="Times New Roman" panose="02020603050405020304" pitchFamily="18" charset="0"/>
                <a:cs typeface="Times New Roman" panose="02020603050405020304" pitchFamily="18" charset="0"/>
              </a:rPr>
              <a:t>In this Python project, we will be using OpenCV for gathering the images from webcam and feed them into a Deep </a:t>
            </a:r>
            <a:r>
              <a:rPr lang="en-US" sz="9600" dirty="0" smtClean="0">
                <a:latin typeface="Times New Roman" panose="02020603050405020304" pitchFamily="18" charset="0"/>
                <a:cs typeface="Times New Roman" panose="02020603050405020304" pitchFamily="18" charset="0"/>
              </a:rPr>
              <a:t>Learning</a:t>
            </a:r>
            <a:r>
              <a:rPr lang="en-US" sz="9600" dirty="0">
                <a:latin typeface="Times New Roman" panose="02020603050405020304" pitchFamily="18" charset="0"/>
                <a:cs typeface="Times New Roman" panose="02020603050405020304" pitchFamily="18" charset="0"/>
              </a:rPr>
              <a:t> model which will classify whether the person’s eyes are ‘Open’ or ‘Closed’. The approach we will be using for this Python project is as follows </a:t>
            </a:r>
            <a:r>
              <a:rPr lang="en-US" sz="9600" dirty="0" smtClean="0">
                <a:latin typeface="Times New Roman" panose="02020603050405020304" pitchFamily="18" charset="0"/>
                <a:cs typeface="Times New Roman" panose="02020603050405020304" pitchFamily="18" charset="0"/>
              </a:rPr>
              <a:t>:</a:t>
            </a:r>
          </a:p>
          <a:p>
            <a:pPr marL="0" indent="0">
              <a:buNone/>
            </a:pPr>
            <a:endParaRPr lang="en-US" sz="9600" dirty="0">
              <a:latin typeface="Times New Roman" panose="02020603050405020304" pitchFamily="18" charset="0"/>
              <a:cs typeface="Times New Roman" panose="02020603050405020304" pitchFamily="18" charset="0"/>
            </a:endParaRPr>
          </a:p>
          <a:p>
            <a:r>
              <a:rPr lang="en-US" sz="9600" b="1" dirty="0">
                <a:latin typeface="Times New Roman" panose="02020603050405020304" pitchFamily="18" charset="0"/>
                <a:cs typeface="Times New Roman" panose="02020603050405020304" pitchFamily="18" charset="0"/>
              </a:rPr>
              <a:t>Step 1 –</a:t>
            </a:r>
            <a:r>
              <a:rPr lang="en-US" sz="9600" dirty="0">
                <a:latin typeface="Times New Roman" panose="02020603050405020304" pitchFamily="18" charset="0"/>
                <a:cs typeface="Times New Roman" panose="02020603050405020304" pitchFamily="18" charset="0"/>
              </a:rPr>
              <a:t> Take image as input from a camera.</a:t>
            </a:r>
          </a:p>
          <a:p>
            <a:r>
              <a:rPr lang="en-US" sz="9600" b="1" dirty="0">
                <a:latin typeface="Times New Roman" panose="02020603050405020304" pitchFamily="18" charset="0"/>
                <a:cs typeface="Times New Roman" panose="02020603050405020304" pitchFamily="18" charset="0"/>
              </a:rPr>
              <a:t>Step 2 –</a:t>
            </a:r>
            <a:r>
              <a:rPr lang="en-US" sz="9600" dirty="0">
                <a:latin typeface="Times New Roman" panose="02020603050405020304" pitchFamily="18" charset="0"/>
                <a:cs typeface="Times New Roman" panose="02020603050405020304" pitchFamily="18" charset="0"/>
              </a:rPr>
              <a:t> Detect the face in the image and create a Region of Interest (ROI).</a:t>
            </a:r>
          </a:p>
          <a:p>
            <a:r>
              <a:rPr lang="en-US" sz="9600" b="1" dirty="0">
                <a:latin typeface="Times New Roman" panose="02020603050405020304" pitchFamily="18" charset="0"/>
                <a:cs typeface="Times New Roman" panose="02020603050405020304" pitchFamily="18" charset="0"/>
              </a:rPr>
              <a:t>Step 3 –</a:t>
            </a:r>
            <a:r>
              <a:rPr lang="en-US" sz="9600" dirty="0">
                <a:latin typeface="Times New Roman" panose="02020603050405020304" pitchFamily="18" charset="0"/>
                <a:cs typeface="Times New Roman" panose="02020603050405020304" pitchFamily="18" charset="0"/>
              </a:rPr>
              <a:t> Detect the eyes from ROI and feed it to the classifier.</a:t>
            </a:r>
          </a:p>
          <a:p>
            <a:r>
              <a:rPr lang="en-US" sz="9600" b="1" dirty="0">
                <a:latin typeface="Times New Roman" panose="02020603050405020304" pitchFamily="18" charset="0"/>
                <a:cs typeface="Times New Roman" panose="02020603050405020304" pitchFamily="18" charset="0"/>
              </a:rPr>
              <a:t>Step 4 –</a:t>
            </a:r>
            <a:r>
              <a:rPr lang="en-US" sz="9600" dirty="0">
                <a:latin typeface="Times New Roman" panose="02020603050405020304" pitchFamily="18" charset="0"/>
                <a:cs typeface="Times New Roman" panose="02020603050405020304" pitchFamily="18" charset="0"/>
              </a:rPr>
              <a:t> Classifier will categorize whether eyes are open or closed.</a:t>
            </a:r>
          </a:p>
          <a:p>
            <a:r>
              <a:rPr lang="en-US" sz="9600" b="1" dirty="0">
                <a:latin typeface="Times New Roman" panose="02020603050405020304" pitchFamily="18" charset="0"/>
                <a:cs typeface="Times New Roman" panose="02020603050405020304" pitchFamily="18" charset="0"/>
              </a:rPr>
              <a:t>Step 5 –</a:t>
            </a:r>
            <a:r>
              <a:rPr lang="en-US" sz="9600" dirty="0">
                <a:latin typeface="Times New Roman" panose="02020603050405020304" pitchFamily="18" charset="0"/>
                <a:cs typeface="Times New Roman" panose="02020603050405020304" pitchFamily="18" charset="0"/>
              </a:rPr>
              <a:t> Calculate score to check whether the person is drowsy.</a:t>
            </a:r>
          </a:p>
          <a:p>
            <a:pPr marL="400050" lvl="1" indent="0" eaLnBrk="1" fontAlgn="auto" hangingPunct="1">
              <a:spcAft>
                <a:spcPts val="0"/>
              </a:spcAft>
              <a:buNone/>
              <a:defRPr/>
            </a:pPr>
            <a:endParaRPr lang="en-US" sz="9600" dirty="0" smtClean="0">
              <a:solidFill>
                <a:schemeClr val="bg2">
                  <a:lumMod val="1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smtClean="0">
                <a:latin typeface="Times New Roman" panose="02020603050405020304" pitchFamily="18" charset="0"/>
                <a:cs typeface="Times New Roman" panose="02020603050405020304" pitchFamily="18" charset="0"/>
              </a:rPr>
              <a:t>LIST OF MODULES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v"/>
            </a:pPr>
            <a:r>
              <a:rPr lang="en-US" sz="2400" dirty="0">
                <a:latin typeface="Calibri" pitchFamily="34" charset="0"/>
                <a:cs typeface="Calibri" pitchFamily="34" charset="0"/>
              </a:rPr>
              <a:t>Import packages.</a:t>
            </a:r>
          </a:p>
          <a:p>
            <a:pPr>
              <a:lnSpc>
                <a:spcPct val="150000"/>
              </a:lnSpc>
              <a:buFont typeface="Wingdings" panose="05000000000000000000" pitchFamily="2" charset="2"/>
              <a:buChar char="v"/>
            </a:pPr>
            <a:r>
              <a:rPr lang="en-US" sz="2400" dirty="0">
                <a:latin typeface="Calibri" pitchFamily="34" charset="0"/>
                <a:cs typeface="Calibri" pitchFamily="34" charset="0"/>
              </a:rPr>
              <a:t>Import dataset.</a:t>
            </a:r>
          </a:p>
          <a:p>
            <a:pPr>
              <a:lnSpc>
                <a:spcPct val="150000"/>
              </a:lnSpc>
              <a:buFont typeface="Wingdings" panose="05000000000000000000" pitchFamily="2" charset="2"/>
              <a:buChar char="v"/>
            </a:pPr>
            <a:r>
              <a:rPr lang="en-US" sz="2400" dirty="0">
                <a:latin typeface="Calibri" pitchFamily="34" charset="0"/>
                <a:cs typeface="Calibri" pitchFamily="34" charset="0"/>
              </a:rPr>
              <a:t>Applying face </a:t>
            </a:r>
            <a:r>
              <a:rPr lang="en-US" sz="2400" dirty="0" smtClean="0">
                <a:latin typeface="Calibri" pitchFamily="34" charset="0"/>
                <a:cs typeface="Calibri" pitchFamily="34" charset="0"/>
              </a:rPr>
              <a:t>detection.</a:t>
            </a:r>
            <a:endParaRPr lang="en-US" sz="2400" dirty="0">
              <a:latin typeface="Calibri" pitchFamily="34" charset="0"/>
              <a:cs typeface="Calibri" pitchFamily="34" charset="0"/>
            </a:endParaRPr>
          </a:p>
          <a:p>
            <a:pPr>
              <a:lnSpc>
                <a:spcPct val="150000"/>
              </a:lnSpc>
              <a:buFont typeface="Wingdings" panose="05000000000000000000" pitchFamily="2" charset="2"/>
              <a:buChar char="v"/>
            </a:pPr>
            <a:r>
              <a:rPr lang="en-US" sz="2400" dirty="0">
                <a:latin typeface="Calibri" pitchFamily="34" charset="0"/>
                <a:cs typeface="Calibri" pitchFamily="34" charset="0"/>
              </a:rPr>
              <a:t>Code for face detection.</a:t>
            </a:r>
          </a:p>
          <a:p>
            <a:pPr>
              <a:lnSpc>
                <a:spcPct val="150000"/>
              </a:lnSpc>
              <a:buFont typeface="Wingdings" panose="05000000000000000000" pitchFamily="2" charset="2"/>
              <a:buChar char="v"/>
            </a:pPr>
            <a:r>
              <a:rPr lang="en-US" sz="2400" dirty="0">
                <a:latin typeface="Calibri" pitchFamily="34" charset="0"/>
                <a:cs typeface="Calibri" pitchFamily="34" charset="0"/>
              </a:rPr>
              <a:t>Calculate ROI (Region of Interest).</a:t>
            </a:r>
          </a:p>
          <a:p>
            <a:pPr>
              <a:lnSpc>
                <a:spcPct val="150000"/>
              </a:lnSpc>
              <a:buFont typeface="Wingdings" panose="05000000000000000000" pitchFamily="2" charset="2"/>
              <a:buChar char="v"/>
            </a:pPr>
            <a:r>
              <a:rPr lang="en-US" sz="2400" dirty="0">
                <a:latin typeface="Calibri" pitchFamily="34" charset="0"/>
                <a:cs typeface="Calibri" pitchFamily="34" charset="0"/>
              </a:rPr>
              <a:t>Classify the eye tracking using ROI.</a:t>
            </a:r>
          </a:p>
          <a:p>
            <a:pPr>
              <a:lnSpc>
                <a:spcPct val="150000"/>
              </a:lnSpc>
              <a:buFont typeface="Wingdings" panose="05000000000000000000" pitchFamily="2" charset="2"/>
              <a:buChar char="v"/>
            </a:pPr>
            <a:r>
              <a:rPr lang="en-US" sz="2400" dirty="0">
                <a:latin typeface="Calibri" pitchFamily="34" charset="0"/>
                <a:cs typeface="Calibri" pitchFamily="34" charset="0"/>
              </a:rPr>
              <a:t>Obtaining the score .</a:t>
            </a:r>
          </a:p>
          <a:p>
            <a:pPr marL="0" indent="0">
              <a:buNone/>
            </a:pPr>
            <a:endParaRPr lang="en-IN" dirty="0"/>
          </a:p>
        </p:txBody>
      </p:sp>
    </p:spTree>
    <p:extLst>
      <p:ext uri="{BB962C8B-B14F-4D97-AF65-F5344CB8AC3E}">
        <p14:creationId xmlns:p14="http://schemas.microsoft.com/office/powerpoint/2010/main" val="58861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2800" b="1" u="sng" dirty="0" smtClean="0">
                <a:solidFill>
                  <a:schemeClr val="bg2">
                    <a:lumMod val="10000"/>
                  </a:schemeClr>
                </a:solidFill>
                <a:latin typeface="Times New Roman" pitchFamily="18" charset="0"/>
                <a:cs typeface="Times New Roman" pitchFamily="18" charset="0"/>
              </a:rPr>
              <a:t>INTRODUCTION</a:t>
            </a:r>
          </a:p>
        </p:txBody>
      </p:sp>
      <p:sp>
        <p:nvSpPr>
          <p:cNvPr id="5123" name="Content Placeholder 2"/>
          <p:cNvSpPr>
            <a:spLocks noGrp="1"/>
          </p:cNvSpPr>
          <p:nvPr>
            <p:ph idx="1"/>
          </p:nvPr>
        </p:nvSpPr>
        <p:spPr>
          <a:xfrm>
            <a:off x="457200" y="1417638"/>
            <a:ext cx="8229600" cy="4891682"/>
          </a:xfrm>
        </p:spPr>
        <p:txBody>
          <a:bodyPr/>
          <a:lstStyle/>
          <a:p>
            <a:pPr eaLnBrk="1" fontAlgn="auto" hangingPunct="1">
              <a:spcAft>
                <a:spcPts val="0"/>
              </a:spcAft>
              <a:buFont typeface="Wingdings" panose="05000000000000000000" pitchFamily="2" charset="2"/>
              <a:buChar char="v"/>
              <a:defRPr/>
            </a:pPr>
            <a:endParaRPr lang="en-US" sz="2000" dirty="0" smtClean="0">
              <a:latin typeface="Times New Roman" panose="02020603050405020304" pitchFamily="18" charset="0"/>
              <a:cs typeface="Times New Roman" panose="02020603050405020304" pitchFamily="18" charset="0"/>
            </a:endParaRPr>
          </a:p>
          <a:p>
            <a:pPr eaLnBrk="1" fontAlgn="auto" hangingPunct="1">
              <a:lnSpc>
                <a:spcPct val="150000"/>
              </a:lnSpc>
              <a:spcAft>
                <a:spcPts val="0"/>
              </a:spcAft>
              <a:buFont typeface="Wingdings" panose="05000000000000000000" pitchFamily="2" charset="2"/>
              <a:buChar char="v"/>
              <a:defRPr/>
            </a:pPr>
            <a:r>
              <a:rPr lang="en-US" sz="2000" dirty="0" smtClean="0">
                <a:latin typeface="Times New Roman" panose="02020603050405020304" pitchFamily="18" charset="0"/>
                <a:cs typeface="Times New Roman" panose="02020603050405020304" pitchFamily="18" charset="0"/>
              </a:rPr>
              <a:t>Drowsiness </a:t>
            </a:r>
            <a:r>
              <a:rPr lang="en-US" sz="2000" dirty="0">
                <a:latin typeface="Times New Roman" panose="02020603050405020304" pitchFamily="18" charset="0"/>
                <a:cs typeface="Times New Roman" panose="02020603050405020304" pitchFamily="18" charset="0"/>
              </a:rPr>
              <a:t>of the drivers is one of the key issues for majority of road accidents. Drowsiness </a:t>
            </a:r>
            <a:r>
              <a:rPr lang="en-US" sz="2000" b="1" dirty="0">
                <a:latin typeface="Times New Roman" panose="02020603050405020304" pitchFamily="18" charset="0"/>
                <a:cs typeface="Times New Roman" panose="02020603050405020304" pitchFamily="18" charset="0"/>
              </a:rPr>
              <a:t>threatens the road safety</a:t>
            </a:r>
            <a:r>
              <a:rPr lang="en-US" sz="2000" dirty="0">
                <a:latin typeface="Times New Roman" panose="02020603050405020304" pitchFamily="18" charset="0"/>
                <a:cs typeface="Times New Roman" panose="02020603050405020304" pitchFamily="18" charset="0"/>
              </a:rPr>
              <a:t> and causes severe injuries sometimes, resulting in fatality of the victim and economical losses. </a:t>
            </a:r>
          </a:p>
          <a:p>
            <a:pPr eaLnBrk="1" fontAlgn="auto" hangingPunct="1">
              <a:lnSpc>
                <a:spcPct val="150000"/>
              </a:lnSpc>
              <a:spcAft>
                <a:spcPts val="0"/>
              </a:spcAft>
              <a:buFont typeface="Wingdings" panose="05000000000000000000" pitchFamily="2" charset="2"/>
              <a:buChar char="v"/>
              <a:defRPr/>
            </a:pPr>
            <a:r>
              <a:rPr lang="en-US" sz="2000" dirty="0">
                <a:latin typeface="Times New Roman" panose="02020603050405020304" pitchFamily="18" charset="0"/>
                <a:cs typeface="Times New Roman" panose="02020603050405020304" pitchFamily="18" charset="0"/>
              </a:rPr>
              <a:t>Drowsiness implies feeling lethargic, </a:t>
            </a:r>
            <a:r>
              <a:rPr lang="en-US" sz="2000" b="1" dirty="0">
                <a:latin typeface="Times New Roman" panose="02020603050405020304" pitchFamily="18" charset="0"/>
                <a:cs typeface="Times New Roman" panose="02020603050405020304" pitchFamily="18" charset="0"/>
              </a:rPr>
              <a:t>lack of concentration</a:t>
            </a:r>
            <a:r>
              <a:rPr lang="en-US" sz="2000" dirty="0">
                <a:latin typeface="Times New Roman" panose="02020603050405020304" pitchFamily="18" charset="0"/>
                <a:cs typeface="Times New Roman" panose="02020603050405020304" pitchFamily="18" charset="0"/>
              </a:rPr>
              <a:t>, tired eyes of the drivers while driving vehicles. </a:t>
            </a:r>
          </a:p>
          <a:p>
            <a:pPr eaLnBrk="1" fontAlgn="auto" hangingPunct="1">
              <a:lnSpc>
                <a:spcPct val="150000"/>
              </a:lnSpc>
              <a:spcAft>
                <a:spcPts val="0"/>
              </a:spcAft>
              <a:buFont typeface="Wingdings" panose="05000000000000000000" pitchFamily="2" charset="2"/>
              <a:buChar char="v"/>
              <a:defRPr/>
            </a:pPr>
            <a:r>
              <a:rPr lang="en-US" sz="2000" b="1" dirty="0" smtClean="0">
                <a:latin typeface="Times New Roman" panose="02020603050405020304" pitchFamily="18" charset="0"/>
                <a:cs typeface="Times New Roman" panose="02020603050405020304" pitchFamily="18" charset="0"/>
              </a:rPr>
              <a:t> Performance of the driver </a:t>
            </a:r>
            <a:r>
              <a:rPr lang="en-US" sz="2000" dirty="0" smtClean="0">
                <a:latin typeface="Times New Roman" panose="02020603050405020304" pitchFamily="18" charset="0"/>
                <a:cs typeface="Times New Roman" panose="02020603050405020304" pitchFamily="18" charset="0"/>
              </a:rPr>
              <a:t>gradually </a:t>
            </a:r>
            <a:r>
              <a:rPr lang="en-US" sz="2000" b="1" dirty="0" smtClean="0">
                <a:latin typeface="Times New Roman" panose="02020603050405020304" pitchFamily="18" charset="0"/>
                <a:cs typeface="Times New Roman" panose="02020603050405020304" pitchFamily="18" charset="0"/>
              </a:rPr>
              <a:t>deteriorates</a:t>
            </a:r>
            <a:r>
              <a:rPr lang="en-US" sz="2000" dirty="0" smtClean="0">
                <a:latin typeface="Times New Roman" panose="02020603050405020304" pitchFamily="18" charset="0"/>
                <a:cs typeface="Times New Roman" panose="02020603050405020304" pitchFamily="18" charset="0"/>
              </a:rPr>
              <a:t> owing to drowsiness.</a:t>
            </a:r>
          </a:p>
          <a:p>
            <a:pPr eaLnBrk="1" fontAlgn="auto" hangingPunct="1">
              <a:lnSpc>
                <a:spcPct val="150000"/>
              </a:lnSpc>
              <a:spcAft>
                <a:spcPts val="0"/>
              </a:spcAft>
              <a:buFont typeface="Wingdings" panose="05000000000000000000" pitchFamily="2" charset="2"/>
              <a:buChar char="v"/>
              <a:defRPr/>
            </a:pPr>
            <a:r>
              <a:rPr lang="en-US" sz="2000" dirty="0" smtClean="0">
                <a:latin typeface="Times New Roman" panose="02020603050405020304" pitchFamily="18" charset="0"/>
                <a:cs typeface="Times New Roman" panose="02020603050405020304" pitchFamily="18" charset="0"/>
              </a:rPr>
              <a:t> To avoid this anomaly, we will build a system using Python, </a:t>
            </a:r>
            <a:r>
              <a:rPr lang="en-US" sz="2000" dirty="0" err="1" smtClean="0">
                <a:latin typeface="Times New Roman" panose="02020603050405020304" pitchFamily="18" charset="0"/>
                <a:cs typeface="Times New Roman" panose="02020603050405020304" pitchFamily="18" charset="0"/>
              </a:rPr>
              <a:t>Tensorflow</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OpenCV</a:t>
            </a:r>
            <a:r>
              <a:rPr lang="en-US" sz="2000" dirty="0" smtClean="0">
                <a:latin typeface="Times New Roman" panose="02020603050405020304" pitchFamily="18" charset="0"/>
                <a:cs typeface="Times New Roman" panose="02020603050405020304" pitchFamily="18" charset="0"/>
              </a:rPr>
              <a:t>, and </a:t>
            </a:r>
            <a:r>
              <a:rPr lang="en-US" sz="2000" dirty="0" err="1" smtClean="0">
                <a:latin typeface="Times New Roman" panose="02020603050405020304" pitchFamily="18" charset="0"/>
                <a:cs typeface="Times New Roman" panose="02020603050405020304" pitchFamily="18" charset="0"/>
              </a:rPr>
              <a:t>Keras</a:t>
            </a:r>
            <a:r>
              <a:rPr lang="en-US" sz="2000" dirty="0" smtClean="0">
                <a:latin typeface="Times New Roman" panose="02020603050405020304" pitchFamily="18" charset="0"/>
                <a:cs typeface="Times New Roman" panose="02020603050405020304" pitchFamily="18" charset="0"/>
              </a:rPr>
              <a:t> which </a:t>
            </a:r>
            <a:r>
              <a:rPr lang="en-US" sz="2000" dirty="0">
                <a:latin typeface="Times New Roman" panose="02020603050405020304" pitchFamily="18" charset="0"/>
                <a:cs typeface="Times New Roman" panose="02020603050405020304" pitchFamily="18" charset="0"/>
              </a:rPr>
              <a:t>detect the drowsiness nature of the driver and alert him </a:t>
            </a:r>
            <a:r>
              <a:rPr lang="en-US" sz="2000" dirty="0" smtClean="0">
                <a:latin typeface="Times New Roman" panose="02020603050405020304" pitchFamily="18" charset="0"/>
                <a:cs typeface="Times New Roman" panose="02020603050405020304" pitchFamily="18" charset="0"/>
              </a:rPr>
              <a:t>immediately. when he feels sleepy.</a:t>
            </a:r>
            <a:endParaRPr lang="en-US" sz="2000" dirty="0" smtClean="0">
              <a:solidFill>
                <a:schemeClr val="bg2">
                  <a:lumMod val="1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smtClean="0">
                <a:latin typeface="Times New Roman" panose="02020603050405020304" pitchFamily="18" charset="0"/>
                <a:cs typeface="Times New Roman" panose="02020603050405020304" pitchFamily="18" charset="0"/>
              </a:rPr>
              <a:t>Dataset</a:t>
            </a:r>
            <a:endParaRPr lang="en-IN" sz="2800"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2377" t="20487" r="39779" b="52723"/>
          <a:stretch/>
        </p:blipFill>
        <p:spPr>
          <a:xfrm>
            <a:off x="1043608" y="1417638"/>
            <a:ext cx="6912769" cy="208337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2755" t="20218" r="42388" b="66027"/>
          <a:stretch/>
        </p:blipFill>
        <p:spPr>
          <a:xfrm>
            <a:off x="1043608" y="3602503"/>
            <a:ext cx="6912769" cy="1914729"/>
          </a:xfrm>
          <a:prstGeom prst="rect">
            <a:avLst/>
          </a:prstGeom>
        </p:spPr>
      </p:pic>
      <p:sp>
        <p:nvSpPr>
          <p:cNvPr id="6" name="TextBox 5"/>
          <p:cNvSpPr txBox="1"/>
          <p:nvPr/>
        </p:nvSpPr>
        <p:spPr>
          <a:xfrm>
            <a:off x="1043607" y="5805264"/>
            <a:ext cx="6912769" cy="646331"/>
          </a:xfrm>
          <a:prstGeom prst="rect">
            <a:avLst/>
          </a:prstGeom>
          <a:noFill/>
        </p:spPr>
        <p:txBody>
          <a:bodyPr wrap="square" rtlCol="0">
            <a:spAutoFit/>
          </a:bodyPr>
          <a:lstStyle/>
          <a:p>
            <a:r>
              <a:rPr lang="en-IN" sz="1600" b="1" dirty="0" smtClean="0">
                <a:latin typeface="Times New Roman" panose="02020603050405020304" pitchFamily="18" charset="0"/>
                <a:cs typeface="Times New Roman" panose="02020603050405020304" pitchFamily="18" charset="0"/>
              </a:rPr>
              <a:t>Dataset Reference </a:t>
            </a:r>
            <a:r>
              <a:rPr lang="en-IN" dirty="0" smtClean="0"/>
              <a:t>: </a:t>
            </a:r>
            <a:r>
              <a:rPr lang="en-IN" dirty="0" err="1" smtClean="0"/>
              <a:t>Dataflair</a:t>
            </a:r>
            <a:r>
              <a:rPr lang="en-IN" dirty="0"/>
              <a:t> (https://www.kaggle.com/serenaraju/yawn-eye-dataset-new)</a:t>
            </a:r>
          </a:p>
        </p:txBody>
      </p:sp>
    </p:spTree>
    <p:extLst>
      <p:ext uri="{BB962C8B-B14F-4D97-AF65-F5344CB8AC3E}">
        <p14:creationId xmlns:p14="http://schemas.microsoft.com/office/powerpoint/2010/main" val="3641774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smtClean="0">
                <a:latin typeface="Times New Roman" panose="02020603050405020304" pitchFamily="18" charset="0"/>
                <a:cs typeface="Times New Roman" panose="02020603050405020304" pitchFamily="18" charset="0"/>
              </a:rPr>
              <a:t>OUTPUT</a:t>
            </a:r>
            <a:endParaRPr lang="en-IN" sz="2800" b="1" u="sng" dirty="0">
              <a:latin typeface="Times New Roman" panose="02020603050405020304" pitchFamily="18" charset="0"/>
              <a:cs typeface="Times New Roman" panose="02020603050405020304" pitchFamily="18" charset="0"/>
            </a:endParaRPr>
          </a:p>
        </p:txBody>
      </p:sp>
      <p:pic>
        <p:nvPicPr>
          <p:cNvPr id="4"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26646" t="18027" r="26290" b="16319"/>
          <a:stretch/>
        </p:blipFill>
        <p:spPr>
          <a:xfrm>
            <a:off x="434769" y="2060848"/>
            <a:ext cx="3777191" cy="3388786"/>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6769" t="17831" r="26500" b="16088"/>
          <a:stretch/>
        </p:blipFill>
        <p:spPr>
          <a:xfrm>
            <a:off x="4568916" y="2027626"/>
            <a:ext cx="4043306" cy="3418422"/>
          </a:xfrm>
          <a:prstGeom prst="rect">
            <a:avLst/>
          </a:prstGeom>
        </p:spPr>
      </p:pic>
    </p:spTree>
    <p:extLst>
      <p:ext uri="{BB962C8B-B14F-4D97-AF65-F5344CB8AC3E}">
        <p14:creationId xmlns:p14="http://schemas.microsoft.com/office/powerpoint/2010/main" val="1568270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smtClean="0">
                <a:latin typeface="Times New Roman" panose="02020603050405020304" pitchFamily="18" charset="0"/>
                <a:cs typeface="Times New Roman" panose="02020603050405020304" pitchFamily="18" charset="0"/>
              </a:rPr>
              <a:t>FUTURE ENHANCEMENT</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model can be improved incrementally by using </a:t>
            </a:r>
            <a:r>
              <a:rPr lang="en-US" sz="2000" b="1" dirty="0">
                <a:latin typeface="Times New Roman" panose="02020603050405020304" pitchFamily="18" charset="0"/>
                <a:cs typeface="Times New Roman" panose="02020603050405020304" pitchFamily="18" charset="0"/>
              </a:rPr>
              <a:t>other parameters </a:t>
            </a:r>
            <a:r>
              <a:rPr lang="en-US" sz="2000" dirty="0">
                <a:latin typeface="Times New Roman" panose="02020603050405020304" pitchFamily="18" charset="0"/>
                <a:cs typeface="Times New Roman" panose="02020603050405020304" pitchFamily="18" charset="0"/>
              </a:rPr>
              <a:t>like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state of the car, etc. If all these parameters are used it can improve the accuracy by a lot.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plan to further work on the project by </a:t>
            </a:r>
            <a:r>
              <a:rPr lang="en-US" sz="2000" b="1" dirty="0">
                <a:latin typeface="Times New Roman" panose="02020603050405020304" pitchFamily="18" charset="0"/>
                <a:cs typeface="Times New Roman" panose="02020603050405020304" pitchFamily="18" charset="0"/>
              </a:rPr>
              <a:t>adding a sensor</a:t>
            </a:r>
            <a:r>
              <a:rPr lang="en-US" sz="2000" dirty="0">
                <a:latin typeface="Times New Roman" panose="02020603050405020304" pitchFamily="18" charset="0"/>
                <a:cs typeface="Times New Roman" panose="02020603050405020304" pitchFamily="18" charset="0"/>
              </a:rPr>
              <a:t> to track the heart rate in order to prevent accidents caused due to sudden heart attacks to drivers.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Same </a:t>
            </a:r>
            <a:r>
              <a:rPr lang="en-US" sz="2000" dirty="0">
                <a:latin typeface="Times New Roman" panose="02020603050405020304" pitchFamily="18" charset="0"/>
                <a:cs typeface="Times New Roman" panose="02020603050405020304" pitchFamily="18" charset="0"/>
              </a:rPr>
              <a:t>model and techniques can be used for various other uses like Netflix and other </a:t>
            </a:r>
            <a:r>
              <a:rPr lang="en-US" sz="2000" b="1" dirty="0">
                <a:latin typeface="Times New Roman" panose="02020603050405020304" pitchFamily="18" charset="0"/>
                <a:cs typeface="Times New Roman" panose="02020603050405020304" pitchFamily="18" charset="0"/>
              </a:rPr>
              <a:t>streaming services can detect when the user is asleep</a:t>
            </a:r>
            <a:r>
              <a:rPr lang="en-US" sz="2000" dirty="0">
                <a:latin typeface="Times New Roman" panose="02020603050405020304" pitchFamily="18" charset="0"/>
                <a:cs typeface="Times New Roman" panose="02020603050405020304" pitchFamily="18" charset="0"/>
              </a:rPr>
              <a:t> and stop the video accordingly. It can also be used in application that prevents the user from sleeping</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Due the Development of technology now a days, there is a chance of merging the </a:t>
            </a:r>
            <a:r>
              <a:rPr lang="en-US" sz="2000" b="1" dirty="0" smtClean="0">
                <a:latin typeface="Times New Roman" panose="02020603050405020304" pitchFamily="18" charset="0"/>
                <a:cs typeface="Times New Roman" panose="02020603050405020304" pitchFamily="18" charset="0"/>
              </a:rPr>
              <a:t>Auto Driving mode to park the </a:t>
            </a:r>
            <a:r>
              <a:rPr lang="en-US" sz="2000" b="1" dirty="0" err="1" smtClean="0">
                <a:latin typeface="Times New Roman" panose="02020603050405020304" pitchFamily="18" charset="0"/>
                <a:cs typeface="Times New Roman" panose="02020603050405020304" pitchFamily="18" charset="0"/>
              </a:rPr>
              <a:t>vechile</a:t>
            </a:r>
            <a:r>
              <a:rPr lang="en-US" sz="2000" b="1" dirty="0" smtClean="0">
                <a:latin typeface="Times New Roman" panose="02020603050405020304" pitchFamily="18" charset="0"/>
                <a:cs typeface="Times New Roman" panose="02020603050405020304" pitchFamily="18" charset="0"/>
              </a:rPr>
              <a:t> safely </a:t>
            </a:r>
            <a:r>
              <a:rPr lang="en-US" sz="2000" dirty="0" smtClean="0">
                <a:latin typeface="Times New Roman" panose="02020603050405020304" pitchFamily="18" charset="0"/>
                <a:cs typeface="Times New Roman" panose="02020603050405020304" pitchFamily="18" charset="0"/>
              </a:rPr>
              <a:t>when the driver fell a sleep.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772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2800" b="1" u="sng" dirty="0" smtClean="0">
                <a:solidFill>
                  <a:schemeClr val="bg2">
                    <a:lumMod val="10000"/>
                  </a:schemeClr>
                </a:solidFill>
                <a:latin typeface="Times New Roman" panose="02020603050405020304" pitchFamily="18" charset="0"/>
                <a:cs typeface="Times New Roman" panose="02020603050405020304" pitchFamily="18" charset="0"/>
              </a:rPr>
              <a:t>CONCLUSION </a:t>
            </a:r>
            <a:endParaRPr lang="en-US" sz="2800" b="1" u="sng" dirty="0" smtClean="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56184"/>
            <a:ext cx="8229600" cy="4925144"/>
          </a:xfrm>
        </p:spPr>
        <p:txBody>
          <a:bodyPr rtlCol="0">
            <a:normAutofit lnSpcReduction="10000"/>
          </a:bodyPr>
          <a:lstStyle/>
          <a:p>
            <a:pPr lvl="1" algn="just">
              <a:lnSpc>
                <a:spcPct val="150000"/>
              </a:lnSpc>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system will detect the early symptoms of</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drowsiness before the driver has fully lost all attentiveness and warn the driver that</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they are no longer capable of operating the vehicle safely.</a:t>
            </a:r>
          </a:p>
          <a:p>
            <a:pPr lvl="1" algn="just">
              <a:lnSpc>
                <a:spcPct val="150000"/>
              </a:lnSpc>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driver drowsiness</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detection</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based</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algorithm,</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which</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begins</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recording</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driver's</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steering</a:t>
            </a:r>
            <a:r>
              <a:rPr lang="en-US" sz="2400" spc="-3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behavior</a:t>
            </a:r>
            <a:r>
              <a:rPr lang="en-US" sz="2400"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the moment</a:t>
            </a:r>
            <a:r>
              <a:rPr lang="en-US" sz="2400"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trip</a:t>
            </a:r>
            <a:r>
              <a:rPr lang="en-US" sz="2400"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begins.</a:t>
            </a:r>
          </a:p>
          <a:p>
            <a:pPr lvl="1" algn="just">
              <a:lnSpc>
                <a:spcPct val="150000"/>
              </a:lnSpc>
              <a:buFont typeface="Wingdings" panose="05000000000000000000" pitchFamily="2" charset="2"/>
              <a:buChar char="v"/>
            </a:pPr>
            <a:r>
              <a:rPr lang="en-US" sz="24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It</a:t>
            </a:r>
            <a:r>
              <a:rPr lang="en-US" sz="2400"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then</a:t>
            </a:r>
            <a:r>
              <a:rPr lang="en-US" sz="2400" spc="-8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recognizes</a:t>
            </a:r>
            <a:r>
              <a:rPr lang="en-US" sz="24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changes</a:t>
            </a:r>
            <a:r>
              <a:rPr lang="en-US" sz="24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over</a:t>
            </a:r>
            <a:r>
              <a:rPr lang="en-US" sz="2400" spc="-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5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course</a:t>
            </a:r>
            <a:r>
              <a:rPr lang="en-US" sz="2400" spc="-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long</a:t>
            </a:r>
            <a:r>
              <a:rPr lang="en-US" sz="2400" spc="-3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trips,</a:t>
            </a:r>
            <a:r>
              <a:rPr lang="en-US" sz="24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and thus</a:t>
            </a:r>
            <a:r>
              <a:rPr lang="en-US" sz="24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also</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driver's</a:t>
            </a:r>
            <a:r>
              <a:rPr lang="en-US" sz="2400" spc="7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level</a:t>
            </a:r>
            <a:r>
              <a:rPr lang="en-US" sz="2400" spc="-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fatigue.</a:t>
            </a:r>
          </a:p>
          <a:p>
            <a:pPr marL="400050" lvl="1" indent="0" eaLnBrk="1" fontAlgn="auto" hangingPunct="1">
              <a:spcAft>
                <a:spcPts val="0"/>
              </a:spcAft>
              <a:buNone/>
              <a:defRPr/>
            </a:pPr>
            <a:endParaRPr lang="en-US" sz="2400" dirty="0" smtClean="0">
              <a:solidFill>
                <a:schemeClr val="bg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2800" b="1" u="sng" dirty="0" smtClean="0">
                <a:solidFill>
                  <a:schemeClr val="bg2">
                    <a:lumMod val="10000"/>
                  </a:schemeClr>
                </a:solidFill>
                <a:latin typeface="Times New Roman" panose="02020603050405020304" pitchFamily="18" charset="0"/>
                <a:cs typeface="Times New Roman" panose="02020603050405020304" pitchFamily="18" charset="0"/>
              </a:rPr>
              <a:t>REFERENCES</a:t>
            </a:r>
          </a:p>
        </p:txBody>
      </p:sp>
      <p:sp>
        <p:nvSpPr>
          <p:cNvPr id="2" name="Content Placeholder 1"/>
          <p:cNvSpPr>
            <a:spLocks noGrp="1"/>
          </p:cNvSpPr>
          <p:nvPr>
            <p:ph idx="1"/>
          </p:nvPr>
        </p:nvSpPr>
        <p:spPr/>
        <p:txBody>
          <a:bodyPr/>
          <a:lstStyle/>
          <a:p>
            <a:pPr algn="just">
              <a:lnSpc>
                <a:spcPct val="148000"/>
              </a:lnSpc>
              <a:spcBef>
                <a:spcPts val="0"/>
              </a:spcBef>
              <a:spcAft>
                <a:spcPts val="0"/>
              </a:spcAft>
              <a:buFont typeface="Wingdings" panose="05000000000000000000" pitchFamily="2" charset="2"/>
              <a:buChar char="v"/>
            </a:pPr>
            <a:r>
              <a:rPr lang="en-US" sz="2000" dirty="0" err="1">
                <a:latin typeface="Calibri" panose="020F0502020204030204" pitchFamily="34" charset="0"/>
                <a:ea typeface="Times New Roman" panose="02020603050405020304" pitchFamily="18" charset="0"/>
                <a:cs typeface="Calibri" panose="020F0502020204030204" pitchFamily="34" charset="0"/>
              </a:rPr>
              <a:t>K.sathish</a:t>
            </a:r>
            <a:r>
              <a:rPr lang="en-US" sz="2000" spc="285" dirty="0">
                <a:latin typeface="Calibri" panose="020F0502020204030204" pitchFamily="34" charset="0"/>
                <a:ea typeface="Times New Roman" panose="02020603050405020304" pitchFamily="18" charset="0"/>
                <a:cs typeface="Calibri" panose="020F0502020204030204" pitchFamily="34" charset="0"/>
              </a:rPr>
              <a:t> </a:t>
            </a:r>
            <a:r>
              <a:rPr lang="en-US" sz="2000" dirty="0">
                <a:latin typeface="Calibri" panose="020F0502020204030204" pitchFamily="34" charset="0"/>
                <a:ea typeface="Times New Roman" panose="02020603050405020304" pitchFamily="18" charset="0"/>
                <a:cs typeface="Calibri" panose="020F0502020204030204" pitchFamily="34" charset="0"/>
              </a:rPr>
              <a:t>and</a:t>
            </a:r>
            <a:r>
              <a:rPr lang="en-US" sz="2000" spc="3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A.lalitesh</a:t>
            </a:r>
            <a:r>
              <a:rPr lang="en-US" sz="2000" spc="280" dirty="0">
                <a:latin typeface="Calibri" panose="020F0502020204030204" pitchFamily="34" charset="0"/>
                <a:ea typeface="Times New Roman" panose="02020603050405020304" pitchFamily="18" charset="0"/>
                <a:cs typeface="Calibri" panose="020F0502020204030204" pitchFamily="34" charset="0"/>
              </a:rPr>
              <a:t> </a:t>
            </a:r>
            <a:r>
              <a:rPr lang="en-US" sz="2000" dirty="0">
                <a:latin typeface="Calibri" panose="020F0502020204030204" pitchFamily="34" charset="0"/>
                <a:ea typeface="Times New Roman" panose="02020603050405020304" pitchFamily="18" charset="0"/>
                <a:cs typeface="Calibri" panose="020F0502020204030204" pitchFamily="34" charset="0"/>
              </a:rPr>
              <a:t>“Driver</a:t>
            </a:r>
            <a:r>
              <a:rPr lang="en-US" sz="2000" spc="320" dirty="0">
                <a:latin typeface="Calibri" panose="020F0502020204030204" pitchFamily="34" charset="0"/>
                <a:ea typeface="Times New Roman" panose="02020603050405020304" pitchFamily="18" charset="0"/>
                <a:cs typeface="Calibri" panose="020F0502020204030204" pitchFamily="34" charset="0"/>
              </a:rPr>
              <a:t> </a:t>
            </a:r>
            <a:r>
              <a:rPr lang="en-US" sz="2000" dirty="0">
                <a:latin typeface="Calibri" panose="020F0502020204030204" pitchFamily="34" charset="0"/>
                <a:ea typeface="Times New Roman" panose="02020603050405020304" pitchFamily="18" charset="0"/>
                <a:cs typeface="Calibri" panose="020F0502020204030204" pitchFamily="34" charset="0"/>
              </a:rPr>
              <a:t>Drowsiness</a:t>
            </a:r>
            <a:r>
              <a:rPr lang="en-US" sz="2000" spc="340" dirty="0">
                <a:latin typeface="Calibri" panose="020F0502020204030204" pitchFamily="34" charset="0"/>
                <a:ea typeface="Times New Roman" panose="02020603050405020304" pitchFamily="18" charset="0"/>
                <a:cs typeface="Calibri" panose="020F0502020204030204" pitchFamily="34" charset="0"/>
              </a:rPr>
              <a:t> </a:t>
            </a:r>
            <a:r>
              <a:rPr lang="en-US" sz="2000" dirty="0">
                <a:latin typeface="Calibri" panose="020F0502020204030204" pitchFamily="34" charset="0"/>
                <a:ea typeface="Times New Roman" panose="02020603050405020304" pitchFamily="18" charset="0"/>
                <a:cs typeface="Calibri" panose="020F0502020204030204" pitchFamily="34" charset="0"/>
              </a:rPr>
              <a:t>Detection</a:t>
            </a:r>
            <a:r>
              <a:rPr lang="en-US" sz="2000" spc="285" dirty="0">
                <a:latin typeface="Calibri" panose="020F0502020204030204" pitchFamily="34" charset="0"/>
                <a:ea typeface="Times New Roman" panose="02020603050405020304" pitchFamily="18" charset="0"/>
                <a:cs typeface="Calibri" panose="020F0502020204030204" pitchFamily="34" charset="0"/>
              </a:rPr>
              <a:t> </a:t>
            </a:r>
            <a:r>
              <a:rPr lang="en-US" sz="2000" dirty="0">
                <a:latin typeface="Calibri" panose="020F0502020204030204" pitchFamily="34" charset="0"/>
                <a:ea typeface="Times New Roman" panose="02020603050405020304" pitchFamily="18" charset="0"/>
                <a:cs typeface="Calibri" panose="020F0502020204030204" pitchFamily="34" charset="0"/>
              </a:rPr>
              <a:t>which</a:t>
            </a:r>
            <a:r>
              <a:rPr lang="en-US" sz="2000" spc="330" dirty="0">
                <a:latin typeface="Calibri" panose="020F0502020204030204" pitchFamily="34" charset="0"/>
                <a:ea typeface="Times New Roman" panose="02020603050405020304" pitchFamily="18" charset="0"/>
                <a:cs typeface="Calibri" panose="020F0502020204030204" pitchFamily="34" charset="0"/>
              </a:rPr>
              <a:t> </a:t>
            </a:r>
            <a:r>
              <a:rPr lang="en-US" sz="2000" dirty="0">
                <a:latin typeface="Calibri" panose="020F0502020204030204" pitchFamily="34" charset="0"/>
                <a:ea typeface="Times New Roman" panose="02020603050405020304" pitchFamily="18" charset="0"/>
                <a:cs typeface="Calibri" panose="020F0502020204030204" pitchFamily="34" charset="0"/>
              </a:rPr>
              <a:t>is</a:t>
            </a:r>
            <a:r>
              <a:rPr lang="en-US" sz="2000" spc="10" dirty="0">
                <a:latin typeface="Calibri" panose="020F0502020204030204" pitchFamily="34" charset="0"/>
                <a:ea typeface="Times New Roman" panose="02020603050405020304" pitchFamily="18" charset="0"/>
                <a:cs typeface="Calibri" panose="020F0502020204030204" pitchFamily="34" charset="0"/>
              </a:rPr>
              <a:t> </a:t>
            </a:r>
            <a:r>
              <a:rPr lang="en-US" sz="2000" dirty="0">
                <a:latin typeface="Calibri" panose="020F0502020204030204" pitchFamily="34" charset="0"/>
                <a:ea typeface="Times New Roman" panose="02020603050405020304" pitchFamily="18" charset="0"/>
                <a:cs typeface="Calibri" panose="020F0502020204030204" pitchFamily="34" charset="0"/>
              </a:rPr>
              <a:t>the</a:t>
            </a:r>
            <a:r>
              <a:rPr lang="en-US" sz="2000" spc="335" dirty="0">
                <a:latin typeface="Calibri" panose="020F0502020204030204" pitchFamily="34" charset="0"/>
                <a:ea typeface="Times New Roman" panose="02020603050405020304" pitchFamily="18" charset="0"/>
                <a:cs typeface="Calibri" panose="020F0502020204030204" pitchFamily="34" charset="0"/>
              </a:rPr>
              <a:t> </a:t>
            </a:r>
            <a:r>
              <a:rPr lang="en-US" sz="2000" dirty="0">
                <a:latin typeface="Calibri" panose="020F0502020204030204" pitchFamily="34" charset="0"/>
                <a:ea typeface="Times New Roman" panose="02020603050405020304" pitchFamily="18" charset="0"/>
                <a:cs typeface="Calibri" panose="020F0502020204030204" pitchFamily="34" charset="0"/>
              </a:rPr>
              <a:t>best</a:t>
            </a:r>
            <a:r>
              <a:rPr lang="en-US" sz="2000" spc="325" dirty="0">
                <a:latin typeface="Calibri" panose="020F0502020204030204" pitchFamily="34" charset="0"/>
                <a:ea typeface="Times New Roman" panose="02020603050405020304" pitchFamily="18" charset="0"/>
                <a:cs typeface="Calibri" panose="020F0502020204030204" pitchFamily="34" charset="0"/>
              </a:rPr>
              <a:t> </a:t>
            </a:r>
            <a:r>
              <a:rPr lang="en-US" sz="2000" dirty="0">
                <a:latin typeface="Calibri" panose="020F0502020204030204" pitchFamily="34" charset="0"/>
                <a:ea typeface="Times New Roman" panose="02020603050405020304" pitchFamily="18" charset="0"/>
                <a:cs typeface="Calibri" panose="020F0502020204030204" pitchFamily="34" charset="0"/>
              </a:rPr>
              <a:t>till</a:t>
            </a:r>
            <a:r>
              <a:rPr lang="en-US" sz="2000" spc="-335" dirty="0">
                <a:latin typeface="Calibri" panose="020F0502020204030204" pitchFamily="34" charset="0"/>
                <a:ea typeface="Times New Roman" panose="02020603050405020304" pitchFamily="18" charset="0"/>
                <a:cs typeface="Calibri" panose="020F0502020204030204" pitchFamily="34" charset="0"/>
              </a:rPr>
              <a:t> </a:t>
            </a:r>
            <a:r>
              <a:rPr lang="en-US" sz="2000" dirty="0">
                <a:latin typeface="Calibri" panose="020F0502020204030204" pitchFamily="34" charset="0"/>
                <a:ea typeface="Times New Roman" panose="02020603050405020304" pitchFamily="18" charset="0"/>
                <a:cs typeface="Calibri" panose="020F0502020204030204" pitchFamily="34" charset="0"/>
              </a:rPr>
              <a:t>now”2020.</a:t>
            </a:r>
          </a:p>
          <a:p>
            <a:pPr marR="318770" lvl="0" algn="just">
              <a:lnSpc>
                <a:spcPct val="150000"/>
              </a:lnSpc>
              <a:spcBef>
                <a:spcPts val="795"/>
              </a:spcBef>
              <a:spcAft>
                <a:spcPts val="0"/>
              </a:spcAft>
              <a:buSzPts val="1300"/>
              <a:buFont typeface="Wingdings" panose="05000000000000000000" pitchFamily="2" charset="2"/>
              <a:buChar char="v"/>
              <a:tabLst>
                <a:tab pos="271145" algn="l"/>
              </a:tabLst>
            </a:pPr>
            <a:r>
              <a:rPr lang="en-US" sz="2000" spc="-5" dirty="0" err="1">
                <a:latin typeface="Calibri" panose="020F0502020204030204" pitchFamily="34" charset="0"/>
                <a:ea typeface="Times New Roman" panose="02020603050405020304" pitchFamily="18" charset="0"/>
                <a:cs typeface="Calibri" panose="020F0502020204030204" pitchFamily="34" charset="0"/>
              </a:rPr>
              <a:t>Oana</a:t>
            </a:r>
            <a:r>
              <a:rPr lang="en-US" sz="2000" spc="12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a:t>
            </a:r>
            <a:r>
              <a:rPr lang="en-US" sz="2000" spc="-5" dirty="0" err="1">
                <a:latin typeface="Calibri" panose="020F0502020204030204" pitchFamily="34" charset="0"/>
                <a:ea typeface="Times New Roman" panose="02020603050405020304" pitchFamily="18" charset="0"/>
                <a:cs typeface="Calibri" panose="020F0502020204030204" pitchFamily="34" charset="0"/>
              </a:rPr>
              <a:t>Isbela,biana</a:t>
            </a:r>
            <a:r>
              <a:rPr lang="en-US" sz="2000" spc="13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err="1">
                <a:latin typeface="Calibri" panose="020F0502020204030204" pitchFamily="34" charset="0"/>
                <a:ea typeface="Times New Roman" panose="02020603050405020304" pitchFamily="18" charset="0"/>
                <a:cs typeface="Calibri" panose="020F0502020204030204" pitchFamily="34" charset="0"/>
              </a:rPr>
              <a:t>Costin</a:t>
            </a:r>
            <a:r>
              <a:rPr lang="en-US" sz="2000" spc="8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“Driver</a:t>
            </a:r>
            <a:r>
              <a:rPr lang="en-US" sz="2000" spc="11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drowsiness</a:t>
            </a:r>
            <a:r>
              <a:rPr lang="en-US" sz="2000" spc="13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detection</a:t>
            </a:r>
            <a:r>
              <a:rPr lang="en-US" sz="2000" spc="8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and</a:t>
            </a:r>
            <a:r>
              <a:rPr lang="en-US" sz="2000" spc="12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warning</a:t>
            </a:r>
            <a:r>
              <a:rPr lang="en-US" sz="2000" spc="7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system</a:t>
            </a:r>
            <a:r>
              <a:rPr lang="en-US" sz="2000" spc="-33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for critical</a:t>
            </a:r>
            <a:r>
              <a:rPr lang="en-US" sz="2000" spc="1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infrastructure”2022</a:t>
            </a:r>
            <a:r>
              <a:rPr lang="en-US" sz="2000" spc="2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a:t>
            </a:r>
          </a:p>
          <a:p>
            <a:pPr marR="329565" lvl="0" algn="just">
              <a:lnSpc>
                <a:spcPct val="148000"/>
              </a:lnSpc>
              <a:spcBef>
                <a:spcPts val="755"/>
              </a:spcBef>
              <a:spcAft>
                <a:spcPts val="0"/>
              </a:spcAft>
              <a:buSzPts val="1300"/>
              <a:buFont typeface="Wingdings" panose="05000000000000000000" pitchFamily="2" charset="2"/>
              <a:buChar char="v"/>
              <a:tabLst>
                <a:tab pos="271145" algn="l"/>
              </a:tabLst>
            </a:pPr>
            <a:r>
              <a:rPr lang="en-US" sz="2000" spc="-5" dirty="0" err="1">
                <a:latin typeface="Calibri" panose="020F0502020204030204" pitchFamily="34" charset="0"/>
                <a:ea typeface="Times New Roman" panose="02020603050405020304" pitchFamily="18" charset="0"/>
                <a:cs typeface="Calibri" panose="020F0502020204030204" pitchFamily="34" charset="0"/>
              </a:rPr>
              <a:t>Md.Motaharal</a:t>
            </a:r>
            <a:r>
              <a:rPr lang="en-US" sz="2000" spc="4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err="1">
                <a:latin typeface="Calibri" panose="020F0502020204030204" pitchFamily="34" charset="0"/>
                <a:ea typeface="Times New Roman" panose="02020603050405020304" pitchFamily="18" charset="0"/>
                <a:cs typeface="Calibri" panose="020F0502020204030204" pitchFamily="34" charset="0"/>
              </a:rPr>
              <a:t>Islam,Ibna</a:t>
            </a:r>
            <a:r>
              <a:rPr lang="en-US" sz="2000" spc="14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err="1">
                <a:latin typeface="Calibri" panose="020F0502020204030204" pitchFamily="34" charset="0"/>
                <a:ea typeface="Times New Roman" panose="02020603050405020304" pitchFamily="18" charset="0"/>
                <a:cs typeface="Calibri" panose="020F0502020204030204" pitchFamily="34" charset="0"/>
              </a:rPr>
              <a:t>Kowsar</a:t>
            </a:r>
            <a:r>
              <a:rPr lang="en-US" sz="2000" spc="10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“Algorithm</a:t>
            </a:r>
            <a:r>
              <a:rPr lang="en-US" sz="2000" spc="-1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approach</a:t>
            </a:r>
            <a:r>
              <a:rPr lang="en-US" sz="2000" spc="4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to</a:t>
            </a:r>
            <a:r>
              <a:rPr lang="en-US" sz="2000" spc="8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driver</a:t>
            </a:r>
            <a:r>
              <a:rPr lang="en-US" sz="2000" spc="7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drowsiness</a:t>
            </a:r>
            <a:r>
              <a:rPr lang="en-US" sz="2000" spc="-33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detection for</a:t>
            </a:r>
            <a:r>
              <a:rPr lang="en-US" sz="2000" spc="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ensuring</a:t>
            </a:r>
            <a:r>
              <a:rPr lang="en-US" sz="2000" spc="-4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safety in</a:t>
            </a:r>
            <a:r>
              <a:rPr lang="en-US" sz="2000" spc="-4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autonomous</a:t>
            </a:r>
            <a:r>
              <a:rPr lang="en-US" sz="2000" spc="4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car”</a:t>
            </a:r>
            <a:r>
              <a:rPr lang="en-US" sz="2000" spc="10" dirty="0">
                <a:latin typeface="Calibri" panose="020F0502020204030204" pitchFamily="34" charset="0"/>
                <a:ea typeface="Times New Roman" panose="02020603050405020304" pitchFamily="18" charset="0"/>
                <a:cs typeface="Calibri" panose="020F0502020204030204" pitchFamily="34" charset="0"/>
              </a:rPr>
              <a:t> 2020</a:t>
            </a:r>
            <a:r>
              <a:rPr lang="en-US" sz="2000" spc="-5" dirty="0">
                <a:latin typeface="Calibri" panose="020F0502020204030204" pitchFamily="34" charset="0"/>
                <a:ea typeface="Times New Roman" panose="02020603050405020304" pitchFamily="18" charset="0"/>
                <a:cs typeface="Calibri" panose="020F0502020204030204" pitchFamily="34" charset="0"/>
              </a:rPr>
              <a:t>.</a:t>
            </a:r>
          </a:p>
          <a:p>
            <a:pPr marR="326390" lvl="0" algn="just">
              <a:lnSpc>
                <a:spcPct val="150000"/>
              </a:lnSpc>
              <a:spcBef>
                <a:spcPts val="750"/>
              </a:spcBef>
              <a:spcAft>
                <a:spcPts val="0"/>
              </a:spcAft>
              <a:buSzPts val="1300"/>
              <a:buFont typeface="Wingdings" panose="05000000000000000000" pitchFamily="2" charset="2"/>
              <a:buChar char="v"/>
              <a:tabLst>
                <a:tab pos="271145" algn="l"/>
              </a:tabLst>
            </a:pPr>
            <a:r>
              <a:rPr lang="en-US" sz="2000" spc="-5" dirty="0" err="1">
                <a:latin typeface="Calibri" panose="020F0502020204030204" pitchFamily="34" charset="0"/>
                <a:ea typeface="Times New Roman" panose="02020603050405020304" pitchFamily="18" charset="0"/>
                <a:cs typeface="Calibri" panose="020F0502020204030204" pitchFamily="34" charset="0"/>
              </a:rPr>
              <a:t>Foazia</a:t>
            </a:r>
            <a:r>
              <a:rPr lang="en-US" sz="2000" spc="17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a:t>
            </a:r>
            <a:r>
              <a:rPr lang="en-US" sz="2000" spc="-5" dirty="0" err="1">
                <a:latin typeface="Calibri" panose="020F0502020204030204" pitchFamily="34" charset="0"/>
                <a:ea typeface="Times New Roman" panose="02020603050405020304" pitchFamily="18" charset="0"/>
                <a:cs typeface="Calibri" panose="020F0502020204030204" pitchFamily="34" charset="0"/>
              </a:rPr>
              <a:t>Roopalakshmi</a:t>
            </a:r>
            <a:r>
              <a:rPr lang="en-US" sz="2000" spc="14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R</a:t>
            </a:r>
            <a:r>
              <a:rPr lang="en-US" sz="2000" spc="18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“Driver</a:t>
            </a:r>
            <a:r>
              <a:rPr lang="en-US" sz="2000" spc="19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Drowsiness</a:t>
            </a:r>
            <a:r>
              <a:rPr lang="en-US" sz="2000" spc="18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Detection</a:t>
            </a:r>
            <a:r>
              <a:rPr lang="en-US" sz="2000" spc="14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system</a:t>
            </a:r>
            <a:r>
              <a:rPr lang="en-US" sz="2000" spc="10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based</a:t>
            </a:r>
            <a:r>
              <a:rPr lang="en-US" sz="2000" spc="15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on</a:t>
            </a:r>
            <a:r>
              <a:rPr lang="en-US" sz="2000" spc="17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visual</a:t>
            </a:r>
            <a:r>
              <a:rPr lang="en-US" sz="2000" spc="-31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features”2020.</a:t>
            </a:r>
          </a:p>
          <a:p>
            <a:pPr lvl="0" algn="just">
              <a:spcBef>
                <a:spcPts val="730"/>
              </a:spcBef>
              <a:spcAft>
                <a:spcPts val="0"/>
              </a:spcAft>
              <a:buSzPts val="1300"/>
              <a:buFont typeface="Wingdings" panose="05000000000000000000" pitchFamily="2" charset="2"/>
              <a:buChar char="v"/>
              <a:tabLst>
                <a:tab pos="268605" algn="l"/>
              </a:tabLst>
            </a:pPr>
            <a:r>
              <a:rPr lang="en-US" sz="2000" spc="-5" dirty="0" err="1">
                <a:latin typeface="Calibri" panose="020F0502020204030204" pitchFamily="34" charset="0"/>
                <a:ea typeface="Times New Roman" panose="02020603050405020304" pitchFamily="18" charset="0"/>
                <a:cs typeface="Calibri" panose="020F0502020204030204" pitchFamily="34" charset="0"/>
              </a:rPr>
              <a:t>DR.Jagendra</a:t>
            </a:r>
            <a:r>
              <a:rPr lang="en-US" sz="2000" spc="-25" dirty="0">
                <a:latin typeface="Calibri" panose="020F0502020204030204" pitchFamily="34" charset="0"/>
                <a:ea typeface="Times New Roman" panose="02020603050405020304" pitchFamily="18" charset="0"/>
                <a:cs typeface="Calibri" panose="020F0502020204030204" pitchFamily="34" charset="0"/>
              </a:rPr>
              <a:t> </a:t>
            </a:r>
            <a:r>
              <a:rPr lang="en-US" sz="2000" spc="-5" dirty="0" err="1">
                <a:latin typeface="Calibri" panose="020F0502020204030204" pitchFamily="34" charset="0"/>
                <a:ea typeface="Times New Roman" panose="02020603050405020304" pitchFamily="18" charset="0"/>
                <a:cs typeface="Calibri" panose="020F0502020204030204" pitchFamily="34" charset="0"/>
              </a:rPr>
              <a:t>singh</a:t>
            </a:r>
            <a:r>
              <a:rPr lang="en-US" sz="2000" spc="-8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”Learning</a:t>
            </a:r>
            <a:r>
              <a:rPr lang="en-US" sz="2000" spc="-3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based</a:t>
            </a:r>
            <a:r>
              <a:rPr lang="en-US" sz="2000" spc="-3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Driver</a:t>
            </a:r>
            <a:r>
              <a:rPr lang="en-US" sz="2000" spc="-2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Drowsiness</a:t>
            </a:r>
            <a:r>
              <a:rPr lang="en-US" sz="2000" spc="-20" dirty="0">
                <a:latin typeface="Calibri" panose="020F0502020204030204" pitchFamily="34" charset="0"/>
                <a:ea typeface="Times New Roman" panose="02020603050405020304" pitchFamily="18" charset="0"/>
                <a:cs typeface="Calibri" panose="020F0502020204030204" pitchFamily="34" charset="0"/>
              </a:rPr>
              <a:t> </a:t>
            </a:r>
            <a:r>
              <a:rPr lang="en-US" sz="2000" spc="-5" dirty="0">
                <a:latin typeface="Calibri" panose="020F0502020204030204" pitchFamily="34" charset="0"/>
                <a:ea typeface="Times New Roman" panose="02020603050405020304" pitchFamily="18" charset="0"/>
                <a:cs typeface="Calibri" panose="020F0502020204030204" pitchFamily="34" charset="0"/>
              </a:rPr>
              <a:t>Detection”2021.</a:t>
            </a:r>
          </a:p>
          <a:p>
            <a:pPr marL="0" indent="0">
              <a:buNone/>
            </a:pPr>
            <a:endParaRPr lang="en-IN"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pPr algn="ctr">
              <a:buFont typeface="Arial" charset="0"/>
              <a:buNone/>
            </a:pPr>
            <a:endParaRPr lang="en-US" dirty="0" smtClean="0">
              <a:solidFill>
                <a:schemeClr val="bg2">
                  <a:lumMod val="10000"/>
                </a:schemeClr>
              </a:solidFill>
            </a:endParaRPr>
          </a:p>
          <a:p>
            <a:pPr algn="ctr">
              <a:buFont typeface="Arial" charset="0"/>
              <a:buNone/>
            </a:pPr>
            <a:endParaRPr lang="en-US" dirty="0" smtClean="0">
              <a:solidFill>
                <a:schemeClr val="bg2">
                  <a:lumMod val="10000"/>
                </a:schemeClr>
              </a:solidFill>
            </a:endParaRPr>
          </a:p>
          <a:p>
            <a:pPr algn="ctr">
              <a:buFont typeface="Arial" charset="0"/>
              <a:buNone/>
            </a:pPr>
            <a:r>
              <a:rPr lang="en-US" sz="6000" dirty="0" smtClean="0">
                <a:solidFill>
                  <a:schemeClr val="bg2">
                    <a:lumMod val="10000"/>
                  </a:schemeClr>
                </a:solidFill>
                <a:latin typeface="Times New Roman" pitchFamily="18" charset="0"/>
                <a:cs typeface="Times New Roman" pitchFamily="18" charset="0"/>
              </a:rPr>
              <a:t>THANK YOU</a:t>
            </a:r>
            <a:endParaRPr lang="en-SG" sz="6000" dirty="0" smtClean="0">
              <a:solidFill>
                <a:schemeClr val="bg2">
                  <a:lumMod val="1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z="2800" b="1" u="sng" dirty="0" smtClean="0">
                <a:solidFill>
                  <a:schemeClr val="bg2">
                    <a:lumMod val="10000"/>
                  </a:schemeClr>
                </a:solidFill>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1417638"/>
            <a:ext cx="8229600" cy="5035698"/>
          </a:xfrm>
        </p:spPr>
        <p:txBody>
          <a:bodyPr rtlCol="0">
            <a:noAutofit/>
          </a:bodyPr>
          <a:lstStyle/>
          <a:p>
            <a:pPr eaLnBrk="1" fontAlgn="auto" hangingPunct="1">
              <a:spcAft>
                <a:spcPts val="0"/>
              </a:spcAft>
              <a:buFont typeface="Wingdings" panose="05000000000000000000" pitchFamily="2" charset="2"/>
              <a:buChar char="v"/>
              <a:defRPr/>
            </a:pPr>
            <a:endParaRPr lang="en-US" sz="2000" dirty="0" smtClean="0">
              <a:latin typeface="Times New Roman" panose="02020603050405020304" pitchFamily="18" charset="0"/>
              <a:cs typeface="Times New Roman" panose="02020603050405020304" pitchFamily="18" charset="0"/>
            </a:endParaRPr>
          </a:p>
          <a:p>
            <a:pPr eaLnBrk="1" fontAlgn="auto" hangingPunct="1">
              <a:spcAft>
                <a:spcPts val="0"/>
              </a:spcAft>
              <a:buFont typeface="Wingdings" panose="05000000000000000000" pitchFamily="2" charset="2"/>
              <a:buChar char="v"/>
              <a:defRPr/>
            </a:pPr>
            <a:r>
              <a:rPr lang="en-US" sz="2000" dirty="0" smtClean="0">
                <a:latin typeface="Times New Roman" panose="02020603050405020304" pitchFamily="18" charset="0"/>
                <a:cs typeface="Times New Roman" panose="02020603050405020304" pitchFamily="18" charset="0"/>
              </a:rPr>
              <a:t>In this Driver Drowsiness Detection System, </a:t>
            </a:r>
            <a:r>
              <a:rPr lang="en-US" sz="2000" dirty="0">
                <a:latin typeface="Times New Roman" panose="02020603050405020304" pitchFamily="18" charset="0"/>
                <a:cs typeface="Times New Roman" panose="02020603050405020304" pitchFamily="18" charset="0"/>
              </a:rPr>
              <a:t>the driver is </a:t>
            </a:r>
            <a:r>
              <a:rPr lang="en-US" sz="2000" b="1" dirty="0">
                <a:latin typeface="Times New Roman" panose="02020603050405020304" pitchFamily="18" charset="0"/>
                <a:cs typeface="Times New Roman" panose="02020603050405020304" pitchFamily="18" charset="0"/>
              </a:rPr>
              <a:t>continuously monitored</a:t>
            </a:r>
            <a:r>
              <a:rPr lang="en-US" sz="2000" dirty="0">
                <a:latin typeface="Times New Roman" panose="02020603050405020304" pitchFamily="18" charset="0"/>
                <a:cs typeface="Times New Roman" panose="02020603050405020304" pitchFamily="18" charset="0"/>
              </a:rPr>
              <a:t> through webcam</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This system captures images as a video stream through a </a:t>
            </a:r>
            <a:r>
              <a:rPr lang="en-US" sz="2000" dirty="0" smtClean="0">
                <a:latin typeface="Times New Roman" panose="02020603050405020304" pitchFamily="18" charset="0"/>
                <a:cs typeface="Times New Roman" panose="02020603050405020304" pitchFamily="18" charset="0"/>
              </a:rPr>
              <a:t>camera, </a:t>
            </a:r>
            <a:r>
              <a:rPr lang="en-US" sz="2000" dirty="0">
                <a:latin typeface="Times New Roman" panose="02020603050405020304" pitchFamily="18" charset="0"/>
                <a:cs typeface="Times New Roman" panose="02020603050405020304" pitchFamily="18" charset="0"/>
              </a:rPr>
              <a:t>detects the face and localizes the eyes. </a:t>
            </a:r>
            <a:r>
              <a:rPr lang="en-US" sz="2000" dirty="0" smtClean="0">
                <a:latin typeface="Times New Roman" panose="02020603050405020304" pitchFamily="18" charset="0"/>
                <a:cs typeface="Times New Roman" panose="02020603050405020304" pitchFamily="18" charset="0"/>
              </a:rPr>
              <a:t>. </a:t>
            </a:r>
          </a:p>
          <a:p>
            <a:pPr eaLnBrk="1" fontAlgn="auto" hangingPunct="1">
              <a:spcAft>
                <a:spcPts val="0"/>
              </a:spcAft>
              <a:buFont typeface="Wingdings" panose="05000000000000000000" pitchFamily="2" charset="2"/>
              <a:buChar char="v"/>
              <a:defRPr/>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model uses image processing techniques which mainly </a:t>
            </a:r>
            <a:r>
              <a:rPr lang="en-US" sz="2000" b="1" dirty="0">
                <a:latin typeface="Times New Roman" panose="02020603050405020304" pitchFamily="18" charset="0"/>
                <a:cs typeface="Times New Roman" panose="02020603050405020304" pitchFamily="18" charset="0"/>
              </a:rPr>
              <a:t>focuses on face and eyes of the driver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model extract the drivers face and predicts the blinking of eye from eye region</a:t>
            </a:r>
            <a:r>
              <a:rPr lang="en-US" sz="2000" dirty="0" smtClean="0">
                <a:latin typeface="Times New Roman" panose="02020603050405020304" pitchFamily="18" charset="0"/>
                <a:cs typeface="Times New Roman" panose="02020603050405020304" pitchFamily="18" charset="0"/>
              </a:rPr>
              <a:t>.</a:t>
            </a:r>
          </a:p>
          <a:p>
            <a:pPr eaLnBrk="1" fontAlgn="auto" hangingPunct="1">
              <a:spcAft>
                <a:spcPts val="0"/>
              </a:spcAft>
              <a:buFont typeface="Wingdings" panose="05000000000000000000" pitchFamily="2" charset="2"/>
              <a:buChar char="v"/>
              <a:defRPr/>
            </a:pPr>
            <a:r>
              <a:rPr lang="en-US" sz="2000" dirty="0" smtClean="0">
                <a:latin typeface="Times New Roman" panose="02020603050405020304" pitchFamily="18" charset="0"/>
                <a:cs typeface="Times New Roman" panose="02020603050405020304" pitchFamily="18" charset="0"/>
              </a:rPr>
              <a:t> We use an </a:t>
            </a:r>
            <a:r>
              <a:rPr lang="en-US" sz="2000" dirty="0">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yes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blinking concepts for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measuring eyes closure duration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to verify the driver vigilance state. </a:t>
            </a:r>
            <a:r>
              <a:rPr lang="en-US" sz="2000" dirty="0" smtClean="0">
                <a:latin typeface="Times New Roman" panose="02020603050405020304" pitchFamily="18" charset="0"/>
                <a:cs typeface="Times New Roman" panose="02020603050405020304" pitchFamily="18" charset="0"/>
              </a:rPr>
              <a:t>If the </a:t>
            </a:r>
            <a:r>
              <a:rPr lang="en-US" sz="2000" b="1" dirty="0" smtClean="0">
                <a:latin typeface="Times New Roman" panose="02020603050405020304" pitchFamily="18" charset="0"/>
                <a:cs typeface="Times New Roman" panose="02020603050405020304" pitchFamily="18" charset="0"/>
              </a:rPr>
              <a:t>blinking rate</a:t>
            </a:r>
            <a:r>
              <a:rPr lang="en-US" sz="2000" dirty="0" smtClean="0">
                <a:latin typeface="Times New Roman" panose="02020603050405020304" pitchFamily="18" charset="0"/>
                <a:cs typeface="Times New Roman" panose="02020603050405020304" pitchFamily="18" charset="0"/>
              </a:rPr>
              <a:t> is high then the system alerts the driver for drowsiness through an alarm system.</a:t>
            </a:r>
          </a:p>
          <a:p>
            <a:pPr eaLnBrk="1" fontAlgn="auto" hangingPunct="1">
              <a:spcAft>
                <a:spcPts val="0"/>
              </a:spcAft>
              <a:buFont typeface="Wingdings" panose="05000000000000000000" pitchFamily="2" charset="2"/>
              <a:buChar char="v"/>
              <a:defRPr/>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achieve this application, three main steps are required  :  </a:t>
            </a:r>
          </a:p>
          <a:p>
            <a:pPr marL="0" indent="0">
              <a:buNone/>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Face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and eyes detection</a:t>
            </a:r>
          </a:p>
          <a:p>
            <a:pPr marL="109728" indent="0">
              <a:buNone/>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ii</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Classification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and eyes tracking </a:t>
            </a:r>
          </a:p>
          <a:p>
            <a:pPr marL="109728" indent="0">
              <a:buNone/>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iii</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Measurement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of eyes closure duration. </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eaLnBrk="1" fontAlgn="auto" hangingPunct="1">
              <a:spcAft>
                <a:spcPts val="0"/>
              </a:spcAft>
              <a:buFont typeface="Arial" panose="020B0604020202020204" pitchFamily="34" charset="0"/>
              <a:buChar char="•"/>
              <a:defRPr/>
            </a:pPr>
            <a:endParaRPr lang="en-US" sz="2000" dirty="0" smtClean="0">
              <a:latin typeface="Times New Roman" panose="02020603050405020304" pitchFamily="18" charset="0"/>
              <a:cs typeface="Times New Roman" panose="02020603050405020304" pitchFamily="18" charset="0"/>
            </a:endParaRPr>
          </a:p>
          <a:p>
            <a:pPr marL="0" indent="0" eaLnBrk="1" fontAlgn="auto" hangingPunct="1">
              <a:spcAft>
                <a:spcPts val="0"/>
              </a:spcAft>
              <a:buNone/>
              <a:defRPr/>
            </a:pP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2800" b="1" u="sng" dirty="0" smtClean="0">
                <a:solidFill>
                  <a:schemeClr val="bg2">
                    <a:lumMod val="10000"/>
                  </a:schemeClr>
                </a:solidFill>
                <a:latin typeface="Times New Roman" pitchFamily="18" charset="0"/>
                <a:cs typeface="Times New Roman" pitchFamily="18" charset="0"/>
              </a:rPr>
              <a:t>OBJECTIVES</a:t>
            </a:r>
          </a:p>
        </p:txBody>
      </p:sp>
      <p:sp>
        <p:nvSpPr>
          <p:cNvPr id="5123" name="Content Placeholder 2"/>
          <p:cNvSpPr>
            <a:spLocks noGrp="1"/>
          </p:cNvSpPr>
          <p:nvPr>
            <p:ph idx="1"/>
          </p:nvPr>
        </p:nvSpPr>
        <p:spPr>
          <a:xfrm>
            <a:off x="838200" y="1600200"/>
            <a:ext cx="7620000" cy="4525963"/>
          </a:xfrm>
        </p:spPr>
        <p:txBody>
          <a:bodyPr anchor="t"/>
          <a:lstStyle/>
          <a:p>
            <a:pPr>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purpose of the drowsiness detection system is to aid in the </a:t>
            </a:r>
            <a:r>
              <a:rPr lang="en-US" sz="2400" b="1" dirty="0">
                <a:latin typeface="Times New Roman" panose="02020603050405020304" pitchFamily="18" charset="0"/>
                <a:cs typeface="Times New Roman" panose="02020603050405020304" pitchFamily="18" charset="0"/>
              </a:rPr>
              <a:t>prevention of accidents</a:t>
            </a:r>
            <a:r>
              <a:rPr lang="en-US" sz="2400" dirty="0">
                <a:latin typeface="Times New Roman" panose="02020603050405020304" pitchFamily="18" charset="0"/>
                <a:cs typeface="Times New Roman" panose="02020603050405020304" pitchFamily="18" charset="0"/>
              </a:rPr>
              <a:t> passenger and commercial vehicles</a:t>
            </a:r>
            <a:r>
              <a:rPr lang="en-US" sz="2400" dirty="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system will </a:t>
            </a:r>
            <a:r>
              <a:rPr lang="en-US" sz="2400" b="1" dirty="0">
                <a:latin typeface="Times New Roman" panose="02020603050405020304" pitchFamily="18" charset="0"/>
                <a:cs typeface="Times New Roman" panose="02020603050405020304" pitchFamily="18" charset="0"/>
              </a:rPr>
              <a:t>detect the early symptoms </a:t>
            </a:r>
            <a:r>
              <a:rPr lang="en-US" sz="2400" dirty="0">
                <a:latin typeface="Times New Roman" panose="02020603050405020304" pitchFamily="18" charset="0"/>
                <a:cs typeface="Times New Roman" panose="02020603050405020304" pitchFamily="18" charset="0"/>
              </a:rPr>
              <a:t>of drowsiness before the driver has fully lost all attentiveness and warn the driver that they are no longer capable of operating the vehicle safely.</a:t>
            </a:r>
            <a:endParaRPr lang="en-IN" sz="2400" dirty="0">
              <a:latin typeface="Times New Roman" panose="02020603050405020304" pitchFamily="18" charset="0"/>
              <a:cs typeface="Times New Roman" panose="02020603050405020304" pitchFamily="18" charset="0"/>
            </a:endParaRPr>
          </a:p>
          <a:p>
            <a:pPr marL="0" indent="0">
              <a:buNone/>
            </a:pPr>
            <a:endParaRPr lang="en-SG" sz="2000" dirty="0">
              <a:solidFill>
                <a:schemeClr val="bg2">
                  <a:lumMod val="1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2800" b="1" u="sng" dirty="0" smtClean="0">
                <a:solidFill>
                  <a:schemeClr val="bg2">
                    <a:lumMod val="10000"/>
                  </a:schemeClr>
                </a:solidFill>
                <a:latin typeface="Times New Roman" pitchFamily="18" charset="0"/>
                <a:cs typeface="Times New Roman" pitchFamily="18" charset="0"/>
              </a:rPr>
              <a:t>PROBLEM STATEMENT</a:t>
            </a:r>
          </a:p>
        </p:txBody>
      </p:sp>
      <p:sp>
        <p:nvSpPr>
          <p:cNvPr id="2" name="Content Placeholder 1"/>
          <p:cNvSpPr>
            <a:spLocks noGrp="1"/>
          </p:cNvSpPr>
          <p:nvPr>
            <p:ph idx="1"/>
          </p:nvPr>
        </p:nvSpPr>
        <p:spPr/>
        <p:txBody>
          <a:bodyPr/>
          <a:lstStyle/>
          <a:p>
            <a:pPr marL="0" indent="0">
              <a:lnSpc>
                <a:spcPct val="150000"/>
              </a:lnSpc>
              <a:buNone/>
            </a:pPr>
            <a:r>
              <a:rPr lang="en-IN" sz="2400" dirty="0" smtClean="0">
                <a:latin typeface="Times New Roman" panose="02020603050405020304" pitchFamily="18" charset="0"/>
                <a:cs typeface="Times New Roman" panose="02020603050405020304" pitchFamily="18" charset="0"/>
              </a:rPr>
              <a:t>To Develop the Driver Drowsiness Detection System, To Detect Drowsiness of the Driver while Driving the </a:t>
            </a:r>
            <a:r>
              <a:rPr lang="en-IN" sz="2400" dirty="0" err="1" smtClean="0">
                <a:latin typeface="Times New Roman" panose="02020603050405020304" pitchFamily="18" charset="0"/>
                <a:cs typeface="Times New Roman" panose="02020603050405020304" pitchFamily="18" charset="0"/>
              </a:rPr>
              <a:t>Vechile</a:t>
            </a:r>
            <a:r>
              <a:rPr lang="en-IN" sz="2400" dirty="0" smtClean="0">
                <a:latin typeface="Times New Roman" panose="02020603050405020304" pitchFamily="18" charset="0"/>
                <a:cs typeface="Times New Roman" panose="02020603050405020304" pitchFamily="18" charset="0"/>
              </a:rPr>
              <a:t>. Use the Camera to monitor the driver live. Extracted data is used to analysis the status of the driver.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021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a:solidFill>
                  <a:schemeClr val="bg2">
                    <a:lumMod val="10000"/>
                  </a:schemeClr>
                </a:solidFill>
                <a:latin typeface="Times New Roman" pitchFamily="18" charset="0"/>
                <a:cs typeface="Times New Roman" pitchFamily="18" charset="0"/>
              </a:rPr>
              <a:t>LITERATURE SURVEY</a:t>
            </a:r>
            <a:endParaRPr lang="en-IN"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6086142"/>
              </p:ext>
            </p:extLst>
          </p:nvPr>
        </p:nvGraphicFramePr>
        <p:xfrm>
          <a:off x="457200" y="1556790"/>
          <a:ext cx="8229600" cy="5028808"/>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2234750816"/>
                    </a:ext>
                  </a:extLst>
                </a:gridCol>
                <a:gridCol w="2743200">
                  <a:extLst>
                    <a:ext uri="{9D8B030D-6E8A-4147-A177-3AD203B41FA5}">
                      <a16:colId xmlns:a16="http://schemas.microsoft.com/office/drawing/2014/main" val="3175583873"/>
                    </a:ext>
                  </a:extLst>
                </a:gridCol>
                <a:gridCol w="2743200">
                  <a:extLst>
                    <a:ext uri="{9D8B030D-6E8A-4147-A177-3AD203B41FA5}">
                      <a16:colId xmlns:a16="http://schemas.microsoft.com/office/drawing/2014/main" val="630699631"/>
                    </a:ext>
                  </a:extLst>
                </a:gridCol>
              </a:tblGrid>
              <a:tr h="792088">
                <a:tc>
                  <a:txBody>
                    <a:bodyPr/>
                    <a:lstStyle/>
                    <a:p>
                      <a:pPr algn="ctr"/>
                      <a:endParaRPr lang="en-IN" sz="2000" dirty="0" smtClean="0">
                        <a:latin typeface="Times New Roman" panose="02020603050405020304" pitchFamily="18" charset="0"/>
                        <a:cs typeface="Times New Roman" panose="02020603050405020304" pitchFamily="18" charset="0"/>
                      </a:endParaRPr>
                    </a:p>
                    <a:p>
                      <a:pPr algn="ctr"/>
                      <a:r>
                        <a:rPr lang="en-IN" sz="2000" dirty="0" smtClean="0">
                          <a:latin typeface="Times New Roman" panose="02020603050405020304" pitchFamily="18" charset="0"/>
                          <a:cs typeface="Times New Roman" panose="02020603050405020304" pitchFamily="18" charset="0"/>
                        </a:rPr>
                        <a:t>Paper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endParaRPr lang="en-IN" sz="2000" dirty="0" smtClean="0">
                        <a:latin typeface="Times New Roman" panose="02020603050405020304" pitchFamily="18" charset="0"/>
                        <a:cs typeface="Times New Roman" panose="02020603050405020304" pitchFamily="18" charset="0"/>
                      </a:endParaRPr>
                    </a:p>
                    <a:p>
                      <a:pPr algn="ctr"/>
                      <a:r>
                        <a:rPr lang="en-IN" sz="2000" dirty="0" smtClean="0">
                          <a:latin typeface="Times New Roman" panose="02020603050405020304" pitchFamily="18" charset="0"/>
                          <a:cs typeface="Times New Roman" panose="02020603050405020304" pitchFamily="18" charset="0"/>
                        </a:rPr>
                        <a:t>Algorithm</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endParaRPr lang="en-IN" sz="2000" dirty="0" smtClean="0">
                        <a:latin typeface="Times New Roman" panose="02020603050405020304" pitchFamily="18" charset="0"/>
                        <a:cs typeface="Times New Roman" panose="02020603050405020304" pitchFamily="18" charset="0"/>
                      </a:endParaRPr>
                    </a:p>
                    <a:p>
                      <a:pPr algn="ctr"/>
                      <a:r>
                        <a:rPr lang="en-IN" sz="2000" dirty="0" smtClean="0">
                          <a:latin typeface="Times New Roman" panose="02020603050405020304" pitchFamily="18" charset="0"/>
                          <a:cs typeface="Times New Roman" panose="02020603050405020304" pitchFamily="18" charset="0"/>
                        </a:rPr>
                        <a:t>Demerits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4357415"/>
                  </a:ext>
                </a:extLst>
              </a:tr>
              <a:tr h="792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dk1"/>
                          </a:solidFill>
                          <a:effectLst/>
                          <a:latin typeface="Times New Roman" panose="02020603050405020304" pitchFamily="18" charset="0"/>
                          <a:ea typeface="+mn-ea"/>
                          <a:cs typeface="Times New Roman" panose="02020603050405020304" pitchFamily="18" charset="0"/>
                        </a:rPr>
                        <a:t>“Driver Drowsiness Detection which is the best till now”</a:t>
                      </a:r>
                      <a:endParaRPr lang="en-US" sz="2000" dirty="0" smtClean="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(i)HOG Algorithm for  Detecting face .</a:t>
                      </a:r>
                    </a:p>
                    <a:p>
                      <a:r>
                        <a:rPr lang="en-US" sz="2000" dirty="0" smtClean="0">
                          <a:latin typeface="Times New Roman" panose="02020603050405020304" pitchFamily="18" charset="0"/>
                          <a:cs typeface="Times New Roman" panose="02020603050405020304" pitchFamily="18" charset="0"/>
                        </a:rPr>
                        <a:t>(ii)Face detection algorithm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Aurdino design ,</a:t>
                      </a:r>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sensors are </a:t>
                      </a:r>
                      <a:r>
                        <a:rPr kumimoji="0" lang="en-US" sz="2000" b="1" i="0" kern="1200" dirty="0" smtClean="0">
                          <a:solidFill>
                            <a:schemeClr val="dk1"/>
                          </a:solidFill>
                          <a:effectLst/>
                          <a:latin typeface="Times New Roman" panose="02020603050405020304" pitchFamily="18" charset="0"/>
                          <a:ea typeface="+mn-ea"/>
                          <a:cs typeface="Times New Roman" panose="02020603050405020304" pitchFamily="18" charset="0"/>
                        </a:rPr>
                        <a:t>attached to the driver's </a:t>
                      </a:r>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body which may affect the driver.</a:t>
                      </a:r>
                      <a:endParaRPr lang="en-US" sz="20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6253908"/>
                  </a:ext>
                </a:extLst>
              </a:tr>
              <a:tr h="792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dk1"/>
                          </a:solidFill>
                          <a:effectLst/>
                          <a:latin typeface="Times New Roman" panose="02020603050405020304" pitchFamily="18" charset="0"/>
                          <a:ea typeface="+mn-ea"/>
                          <a:cs typeface="Times New Roman" panose="02020603050405020304" pitchFamily="18" charset="0"/>
                        </a:rPr>
                        <a:t>“Driver drowsiness detection and warning system for critical infrastructure” </a:t>
                      </a:r>
                      <a:endParaRPr lang="en-US" sz="20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0" kern="1200" dirty="0" err="1" smtClean="0">
                          <a:solidFill>
                            <a:schemeClr val="dk1"/>
                          </a:solidFill>
                          <a:effectLst/>
                          <a:latin typeface="Times New Roman" panose="02020603050405020304" pitchFamily="18" charset="0"/>
                          <a:ea typeface="+mn-ea"/>
                          <a:cs typeface="Times New Roman" panose="02020603050405020304" pitchFamily="18" charset="0"/>
                        </a:rPr>
                        <a:t>AdaBoost</a:t>
                      </a:r>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 algorithm by using opencv (face detection).</a:t>
                      </a:r>
                    </a:p>
                  </a:txBody>
                  <a:tcPr/>
                </a:tc>
                <a:tc>
                  <a:txBody>
                    <a:bodyPr/>
                    <a:lstStyle/>
                    <a:p>
                      <a:r>
                        <a:rPr lang="en-US" sz="2000" b="1" dirty="0" smtClean="0">
                          <a:latin typeface="Times New Roman" panose="02020603050405020304" pitchFamily="18" charset="0"/>
                          <a:cs typeface="Times New Roman" panose="02020603050405020304" pitchFamily="18" charset="0"/>
                        </a:rPr>
                        <a:t>Damage of sensor </a:t>
                      </a:r>
                      <a:r>
                        <a:rPr lang="en-US" sz="2000" dirty="0" smtClean="0">
                          <a:latin typeface="Times New Roman" panose="02020603050405020304" pitchFamily="18" charset="0"/>
                          <a:cs typeface="Times New Roman" panose="02020603050405020304" pitchFamily="18" charset="0"/>
                        </a:rPr>
                        <a:t>cannot be detected</a:t>
                      </a:r>
                    </a:p>
                    <a:p>
                      <a:r>
                        <a:rPr lang="en-US" sz="2000" dirty="0" smtClean="0">
                          <a:latin typeface="Times New Roman" panose="02020603050405020304" pitchFamily="18" charset="0"/>
                          <a:cs typeface="Times New Roman" panose="02020603050405020304" pitchFamily="18" charset="0"/>
                        </a:rPr>
                        <a:t>Lag in initialization of GPS module</a:t>
                      </a:r>
                    </a:p>
                  </a:txBody>
                  <a:tcPr/>
                </a:tc>
                <a:extLst>
                  <a:ext uri="{0D108BD9-81ED-4DB2-BD59-A6C34878D82A}">
                    <a16:rowId xmlns:a16="http://schemas.microsoft.com/office/drawing/2014/main" val="763985784"/>
                  </a:ext>
                </a:extLst>
              </a:tr>
              <a:tr h="792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dk1"/>
                          </a:solidFill>
                          <a:effectLst/>
                          <a:latin typeface="Times New Roman" panose="02020603050405020304" pitchFamily="18" charset="0"/>
                          <a:ea typeface="+mn-ea"/>
                          <a:cs typeface="Times New Roman" panose="02020603050405020304" pitchFamily="18" charset="0"/>
                        </a:rPr>
                        <a:t>“Algorithm approach to driver drowsiness detection for ensuring safety in autonomous car”</a:t>
                      </a:r>
                      <a:endParaRPr lang="en-US" sz="20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HAAR cascade algorithm.</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Careleness is not admitting when the </a:t>
                      </a:r>
                      <a:r>
                        <a:rPr lang="en-US" sz="2000" b="1" dirty="0" smtClean="0">
                          <a:latin typeface="Times New Roman" panose="02020603050405020304" pitchFamily="18" charset="0"/>
                          <a:cs typeface="Times New Roman" panose="02020603050405020304" pitchFamily="18" charset="0"/>
                        </a:rPr>
                        <a:t>driver is too tired </a:t>
                      </a:r>
                      <a:r>
                        <a:rPr lang="en-US"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6292475"/>
                  </a:ext>
                </a:extLst>
              </a:tr>
            </a:tbl>
          </a:graphicData>
        </a:graphic>
      </p:graphicFrame>
    </p:spTree>
    <p:extLst>
      <p:ext uri="{BB962C8B-B14F-4D97-AF65-F5344CB8AC3E}">
        <p14:creationId xmlns:p14="http://schemas.microsoft.com/office/powerpoint/2010/main" val="273805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a:solidFill>
                  <a:schemeClr val="bg2">
                    <a:lumMod val="10000"/>
                  </a:schemeClr>
                </a:solidFill>
                <a:latin typeface="Times New Roman" pitchFamily="18" charset="0"/>
                <a:cs typeface="Times New Roman" pitchFamily="18" charset="0"/>
              </a:rPr>
              <a:t>LITERATURE SURVEY</a:t>
            </a:r>
            <a:endParaRPr lang="en-IN" sz="2800" dirty="0"/>
          </a:p>
        </p:txBody>
      </p:sp>
      <p:graphicFrame>
        <p:nvGraphicFramePr>
          <p:cNvPr id="4" name="Table 3"/>
          <p:cNvGraphicFramePr>
            <a:graphicFrameLocks noGrp="1"/>
          </p:cNvGraphicFramePr>
          <p:nvPr>
            <p:extLst>
              <p:ext uri="{D42A27DB-BD31-4B8C-83A1-F6EECF244321}">
                <p14:modId xmlns:p14="http://schemas.microsoft.com/office/powerpoint/2010/main" val="4010776859"/>
              </p:ext>
            </p:extLst>
          </p:nvPr>
        </p:nvGraphicFramePr>
        <p:xfrm>
          <a:off x="457200" y="1556792"/>
          <a:ext cx="8229600" cy="5028808"/>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716731879"/>
                    </a:ext>
                  </a:extLst>
                </a:gridCol>
                <a:gridCol w="2743200">
                  <a:extLst>
                    <a:ext uri="{9D8B030D-6E8A-4147-A177-3AD203B41FA5}">
                      <a16:colId xmlns:a16="http://schemas.microsoft.com/office/drawing/2014/main" val="1555077179"/>
                    </a:ext>
                  </a:extLst>
                </a:gridCol>
                <a:gridCol w="2743200">
                  <a:extLst>
                    <a:ext uri="{9D8B030D-6E8A-4147-A177-3AD203B41FA5}">
                      <a16:colId xmlns:a16="http://schemas.microsoft.com/office/drawing/2014/main" val="3960419718"/>
                    </a:ext>
                  </a:extLst>
                </a:gridCol>
              </a:tblGrid>
              <a:tr h="792088">
                <a:tc>
                  <a:txBody>
                    <a:bodyPr/>
                    <a:lstStyle/>
                    <a:p>
                      <a:pPr algn="ctr"/>
                      <a:endParaRPr lang="en-IN" sz="2000" dirty="0" smtClean="0">
                        <a:latin typeface="Times New Roman" panose="02020603050405020304" pitchFamily="18" charset="0"/>
                        <a:cs typeface="Times New Roman" panose="02020603050405020304" pitchFamily="18" charset="0"/>
                      </a:endParaRPr>
                    </a:p>
                    <a:p>
                      <a:pPr algn="ctr"/>
                      <a:r>
                        <a:rPr lang="en-IN" sz="2000" dirty="0" smtClean="0">
                          <a:latin typeface="Times New Roman" panose="02020603050405020304" pitchFamily="18" charset="0"/>
                          <a:cs typeface="Times New Roman" panose="02020603050405020304" pitchFamily="18" charset="0"/>
                        </a:rPr>
                        <a:t>Paper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endParaRPr lang="en-IN" sz="2000" dirty="0" smtClean="0">
                        <a:latin typeface="Times New Roman" panose="02020603050405020304" pitchFamily="18" charset="0"/>
                        <a:cs typeface="Times New Roman" panose="02020603050405020304" pitchFamily="18" charset="0"/>
                      </a:endParaRPr>
                    </a:p>
                    <a:p>
                      <a:pPr algn="ctr"/>
                      <a:r>
                        <a:rPr lang="en-IN" sz="2000" dirty="0" smtClean="0">
                          <a:latin typeface="Times New Roman" panose="02020603050405020304" pitchFamily="18" charset="0"/>
                          <a:cs typeface="Times New Roman" panose="02020603050405020304" pitchFamily="18" charset="0"/>
                        </a:rPr>
                        <a:t>Algorithm</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endParaRPr lang="en-IN" sz="2000" dirty="0" smtClean="0">
                        <a:latin typeface="Times New Roman" panose="02020603050405020304" pitchFamily="18" charset="0"/>
                        <a:cs typeface="Times New Roman" panose="02020603050405020304" pitchFamily="18" charset="0"/>
                      </a:endParaRPr>
                    </a:p>
                    <a:p>
                      <a:pPr algn="ctr"/>
                      <a:r>
                        <a:rPr lang="en-IN" sz="2000" dirty="0" smtClean="0">
                          <a:latin typeface="Times New Roman" panose="02020603050405020304" pitchFamily="18" charset="0"/>
                          <a:cs typeface="Times New Roman" panose="02020603050405020304" pitchFamily="18" charset="0"/>
                        </a:rPr>
                        <a:t>Demerits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3316941"/>
                  </a:ext>
                </a:extLst>
              </a:tr>
              <a:tr h="792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dk1"/>
                          </a:solidFill>
                          <a:effectLst/>
                          <a:latin typeface="Times New Roman" panose="02020603050405020304" pitchFamily="18" charset="0"/>
                          <a:ea typeface="+mn-ea"/>
                          <a:cs typeface="Times New Roman" panose="02020603050405020304" pitchFamily="18" charset="0"/>
                        </a:rPr>
                        <a:t>“Driver Drowsiness Detection system based on visual features”</a:t>
                      </a:r>
                      <a:endParaRPr lang="en-US" sz="20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(i) Calibaration of MC-KCF algorithm</a:t>
                      </a:r>
                    </a:p>
                    <a:p>
                      <a:r>
                        <a:rPr lang="en-US" sz="2000" dirty="0" smtClean="0">
                          <a:latin typeface="Times New Roman" panose="02020603050405020304" pitchFamily="18" charset="0"/>
                          <a:cs typeface="Times New Roman" panose="02020603050405020304" pitchFamily="18" charset="0"/>
                        </a:rPr>
                        <a:t>(ii)HAAR FACE DETECTION algorithm.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Light</a:t>
                      </a:r>
                      <a:r>
                        <a:rPr lang="en-US" sz="2000" dirty="0" smtClean="0">
                          <a:latin typeface="Times New Roman" panose="02020603050405020304" pitchFamily="18" charset="0"/>
                          <a:cs typeface="Times New Roman" panose="02020603050405020304" pitchFamily="18" charset="0"/>
                        </a:rPr>
                        <a:t> ,infront of driver face is compulsory all the time.</a:t>
                      </a:r>
                    </a:p>
                  </a:txBody>
                  <a:tcPr/>
                </a:tc>
                <a:extLst>
                  <a:ext uri="{0D108BD9-81ED-4DB2-BD59-A6C34878D82A}">
                    <a16:rowId xmlns:a16="http://schemas.microsoft.com/office/drawing/2014/main" val="1101721425"/>
                  </a:ext>
                </a:extLst>
              </a:tr>
              <a:tr h="792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dk1"/>
                          </a:solidFill>
                          <a:effectLst/>
                          <a:latin typeface="Times New Roman" panose="02020603050405020304" pitchFamily="18" charset="0"/>
                          <a:ea typeface="+mn-ea"/>
                          <a:cs typeface="Times New Roman" panose="02020603050405020304" pitchFamily="18" charset="0"/>
                        </a:rPr>
                        <a:t>”Learning based Driver Drowsiness Detection”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Face detection colour based algorithm.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It </a:t>
                      </a:r>
                      <a:r>
                        <a:rPr lang="en-US" sz="2000" b="1" dirty="0" smtClean="0">
                          <a:latin typeface="Times New Roman" panose="02020603050405020304" pitchFamily="18" charset="0"/>
                          <a:cs typeface="Times New Roman" panose="02020603050405020304" pitchFamily="18" charset="0"/>
                        </a:rPr>
                        <a:t>cannot predict </a:t>
                      </a:r>
                      <a:r>
                        <a:rPr lang="en-US" sz="2000" dirty="0" smtClean="0">
                          <a:latin typeface="Times New Roman" panose="02020603050405020304" pitchFamily="18" charset="0"/>
                          <a:cs typeface="Times New Roman" panose="02020603050405020304" pitchFamily="18" charset="0"/>
                        </a:rPr>
                        <a:t>or detect the sleepiness in </a:t>
                      </a:r>
                      <a:r>
                        <a:rPr lang="en-US" sz="2000" b="1" dirty="0" smtClean="0">
                          <a:latin typeface="Times New Roman" panose="02020603050405020304" pitchFamily="18" charset="0"/>
                          <a:cs typeface="Times New Roman" panose="02020603050405020304" pitchFamily="18" charset="0"/>
                        </a:rPr>
                        <a:t>advance</a:t>
                      </a:r>
                      <a:r>
                        <a:rPr lang="en-US" sz="2000" dirty="0" smtClean="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46560897"/>
                  </a:ext>
                </a:extLst>
              </a:tr>
              <a:tr h="792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dk1"/>
                          </a:solidFill>
                          <a:effectLst/>
                          <a:latin typeface="Times New Roman" panose="02020603050405020304" pitchFamily="18" charset="0"/>
                          <a:ea typeface="+mn-ea"/>
                          <a:cs typeface="Times New Roman" panose="02020603050405020304" pitchFamily="18" charset="0"/>
                        </a:rPr>
                        <a:t>“Driver Safety Development: Real-Time Driver Drowsiness Detection System Based on Convolutional Neural Network”</a:t>
                      </a:r>
                      <a:endParaRPr lang="en-US" sz="20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CNN based algorithm.</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Using CNN ,</a:t>
                      </a:r>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2000" b="1" i="0" kern="1200" dirty="0" smtClean="0">
                          <a:solidFill>
                            <a:schemeClr val="dk1"/>
                          </a:solidFill>
                          <a:effectLst/>
                          <a:latin typeface="Times New Roman" panose="02020603050405020304" pitchFamily="18" charset="0"/>
                          <a:ea typeface="+mn-ea"/>
                          <a:cs typeface="Times New Roman" panose="02020603050405020304" pitchFamily="18" charset="0"/>
                        </a:rPr>
                        <a:t>Large training data</a:t>
                      </a:r>
                      <a:r>
                        <a:rPr kumimoji="0"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 needed, don't encode the position and orientation of face.</a:t>
                      </a:r>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9942398"/>
                  </a:ext>
                </a:extLst>
              </a:tr>
            </a:tbl>
          </a:graphicData>
        </a:graphic>
      </p:graphicFrame>
    </p:spTree>
    <p:extLst>
      <p:ext uri="{BB962C8B-B14F-4D97-AF65-F5344CB8AC3E}">
        <p14:creationId xmlns:p14="http://schemas.microsoft.com/office/powerpoint/2010/main" val="90888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latin typeface="Times New Roman" panose="02020603050405020304" pitchFamily="18" charset="0"/>
                <a:cs typeface="Times New Roman" panose="02020603050405020304" pitchFamily="18" charset="0"/>
              </a:rPr>
              <a:t>SYSTEM REQUIRMENT</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17638"/>
            <a:ext cx="8229600" cy="5323730"/>
          </a:xfrm>
        </p:spPr>
        <p:txBody>
          <a:bodyPr/>
          <a:lstStyle/>
          <a:p>
            <a:pPr marL="0" indent="0">
              <a:buNone/>
            </a:pPr>
            <a:r>
              <a:rPr lang="en-US" sz="2000" dirty="0">
                <a:latin typeface="Times New Roman" panose="02020603050405020304" pitchFamily="18" charset="0"/>
                <a:cs typeface="Times New Roman" panose="02020603050405020304" pitchFamily="18" charset="0"/>
              </a:rPr>
              <a:t>The requirements for an effective drowsy driver detection system are as follows: </a:t>
            </a:r>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non-intrusive monitoring system that </a:t>
            </a:r>
            <a:r>
              <a:rPr lang="en-US" sz="2000" b="1" dirty="0">
                <a:latin typeface="Times New Roman" panose="02020603050405020304" pitchFamily="18" charset="0"/>
                <a:cs typeface="Times New Roman" panose="02020603050405020304" pitchFamily="18" charset="0"/>
              </a:rPr>
              <a:t>will not distract the driver</a:t>
            </a:r>
            <a:r>
              <a:rPr lang="en-US" sz="20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real-time monitoring </a:t>
            </a:r>
            <a:r>
              <a:rPr lang="en-US" sz="2000" dirty="0">
                <a:latin typeface="Times New Roman" panose="02020603050405020304" pitchFamily="18" charset="0"/>
                <a:cs typeface="Times New Roman" panose="02020603050405020304" pitchFamily="18" charset="0"/>
              </a:rPr>
              <a:t>system, to insure accuracy in detecting drowsiness. </a:t>
            </a:r>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system that will work in both </a:t>
            </a:r>
            <a:r>
              <a:rPr lang="en-US" sz="2000" b="1" dirty="0">
                <a:latin typeface="Times New Roman" panose="02020603050405020304" pitchFamily="18" charset="0"/>
                <a:cs typeface="Times New Roman" panose="02020603050405020304" pitchFamily="18" charset="0"/>
              </a:rPr>
              <a:t>daytime and nighttime</a:t>
            </a:r>
            <a:r>
              <a:rPr lang="en-US" sz="2000" dirty="0">
                <a:latin typeface="Times New Roman" panose="02020603050405020304" pitchFamily="18" charset="0"/>
                <a:cs typeface="Times New Roman" panose="02020603050405020304" pitchFamily="18" charset="0"/>
              </a:rPr>
              <a:t> conditions</a:t>
            </a:r>
            <a:r>
              <a:rPr lang="en-US" sz="20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requirement for </a:t>
            </a: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project is a webcam through which we will capture images. You need to have Python (3.6 version recommended) installed on your system, then using pip, you can install the necessary packages.</a:t>
            </a:r>
          </a:p>
          <a:p>
            <a:r>
              <a:rPr lang="en-US" sz="2000" b="1" dirty="0">
                <a:latin typeface="Times New Roman" panose="02020603050405020304" pitchFamily="18" charset="0"/>
                <a:cs typeface="Times New Roman" panose="02020603050405020304" pitchFamily="18" charset="0"/>
              </a:rPr>
              <a:t>OpenCV –</a:t>
            </a:r>
            <a:r>
              <a:rPr lang="en-US" sz="2000" dirty="0">
                <a:latin typeface="Times New Roman" panose="02020603050405020304" pitchFamily="18" charset="0"/>
                <a:cs typeface="Times New Roman" panose="02020603050405020304" pitchFamily="18" charset="0"/>
              </a:rPr>
              <a:t> pip install opencv-python (face and eye detection).</a:t>
            </a:r>
          </a:p>
          <a:p>
            <a:r>
              <a:rPr lang="en-US" sz="2000" b="1" dirty="0">
                <a:latin typeface="Times New Roman" panose="02020603050405020304" pitchFamily="18" charset="0"/>
                <a:cs typeface="Times New Roman" panose="02020603050405020304" pitchFamily="18" charset="0"/>
              </a:rPr>
              <a:t>TensorFlow –</a:t>
            </a:r>
            <a:r>
              <a:rPr lang="en-US" sz="2000" dirty="0">
                <a:latin typeface="Times New Roman" panose="02020603050405020304" pitchFamily="18" charset="0"/>
                <a:cs typeface="Times New Roman" panose="02020603050405020304" pitchFamily="18" charset="0"/>
              </a:rPr>
              <a:t> pip install tensorflow (keras uses TensorFlow as backend).</a:t>
            </a:r>
          </a:p>
          <a:p>
            <a:r>
              <a:rPr lang="en-US" sz="2000" b="1" dirty="0">
                <a:latin typeface="Times New Roman" panose="02020603050405020304" pitchFamily="18" charset="0"/>
                <a:cs typeface="Times New Roman" panose="02020603050405020304" pitchFamily="18" charset="0"/>
              </a:rPr>
              <a:t>Keras –</a:t>
            </a:r>
            <a:r>
              <a:rPr lang="en-US" sz="2000" dirty="0">
                <a:latin typeface="Times New Roman" panose="02020603050405020304" pitchFamily="18" charset="0"/>
                <a:cs typeface="Times New Roman" panose="02020603050405020304" pitchFamily="18" charset="0"/>
              </a:rPr>
              <a:t> pip install keras (to build our classification model).</a:t>
            </a:r>
          </a:p>
          <a:p>
            <a:r>
              <a:rPr lang="en-US" sz="2000" b="1" dirty="0">
                <a:latin typeface="Times New Roman" panose="02020603050405020304" pitchFamily="18" charset="0"/>
                <a:cs typeface="Times New Roman" panose="02020603050405020304" pitchFamily="18" charset="0"/>
              </a:rPr>
              <a:t>Pygame –</a:t>
            </a:r>
            <a:r>
              <a:rPr lang="en-US" sz="2000" dirty="0">
                <a:latin typeface="Times New Roman" panose="02020603050405020304" pitchFamily="18" charset="0"/>
                <a:cs typeface="Times New Roman" panose="02020603050405020304" pitchFamily="18" charset="0"/>
              </a:rPr>
              <a:t> pip install pygame (to play alarm sound).</a:t>
            </a:r>
          </a:p>
          <a:p>
            <a:pPr marL="0" indent="0">
              <a:buNone/>
            </a:pPr>
            <a:endParaRPr lang="en-IN" sz="2400" dirty="0"/>
          </a:p>
        </p:txBody>
      </p:sp>
    </p:spTree>
    <p:extLst>
      <p:ext uri="{BB962C8B-B14F-4D97-AF65-F5344CB8AC3E}">
        <p14:creationId xmlns:p14="http://schemas.microsoft.com/office/powerpoint/2010/main" val="417689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smtClean="0">
                <a:latin typeface="Times New Roman" panose="02020603050405020304" pitchFamily="18" charset="0"/>
                <a:cs typeface="Times New Roman" panose="02020603050405020304" pitchFamily="18" charset="0"/>
              </a:rPr>
              <a:t>HARDWARE REQUIREMENTS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Processor  :  intel i5 x64 and above.</a:t>
            </a:r>
          </a:p>
          <a:p>
            <a:pPr>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Storage     :  A Minimum of 12GB of available space.</a:t>
            </a:r>
          </a:p>
          <a:p>
            <a:pPr>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RAM        :  A Minimum of 8GB.</a:t>
            </a:r>
          </a:p>
          <a:p>
            <a:pPr>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Sensor      :  High Resolution IR-Camera.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466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1408</TotalTime>
  <Words>1492</Words>
  <Application>Microsoft Office PowerPoint</Application>
  <PresentationFormat>On-screen Show (4:3)</PresentationFormat>
  <Paragraphs>148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Office Theme</vt:lpstr>
      <vt:lpstr>DRIVER’S DROWSINESS DETECTION SYSTEM BY USING MACHINE LEARNING </vt:lpstr>
      <vt:lpstr>INTRODUCTION</vt:lpstr>
      <vt:lpstr>ABSTRACT</vt:lpstr>
      <vt:lpstr>OBJECTIVES</vt:lpstr>
      <vt:lpstr>PROBLEM STATEMENT</vt:lpstr>
      <vt:lpstr>LITERATURE SURVEY</vt:lpstr>
      <vt:lpstr>LITERATURE SURVEY</vt:lpstr>
      <vt:lpstr>SYSTEM REQUIRMENT</vt:lpstr>
      <vt:lpstr>HARDWARE REQUIREMENTS</vt:lpstr>
      <vt:lpstr>EXISTING SYSTEM</vt:lpstr>
      <vt:lpstr>PROPOSED SYSTEM</vt:lpstr>
      <vt:lpstr>SYSTEM ARCHITECTURE</vt:lpstr>
      <vt:lpstr>COMPONENTS OF ARCHITECTURE</vt:lpstr>
      <vt:lpstr>Detection Stage</vt:lpstr>
      <vt:lpstr>Tracking Stage</vt:lpstr>
      <vt:lpstr>Warning Stage</vt:lpstr>
      <vt:lpstr>Alerting Stage</vt:lpstr>
      <vt:lpstr>METHODOLOGY  </vt:lpstr>
      <vt:lpstr>LIST OF MODULES</vt:lpstr>
      <vt:lpstr>Dataset</vt:lpstr>
      <vt:lpstr>OUTPUT</vt:lpstr>
      <vt:lpstr>FUTURE ENHANCEMENT</vt:lpstr>
      <vt:lpstr>CONCLUSION </vt:lpstr>
      <vt:lpstr>REFERENCES</vt:lpstr>
      <vt:lpstr>PowerPoint Presentation</vt:lpstr>
    </vt:vector>
  </TitlesOfParts>
  <Company>SAIPEM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Brindha Thiagarajan</dc:creator>
  <cp:lastModifiedBy>OMKTROJ25@GMAIL.COM</cp:lastModifiedBy>
  <cp:revision>93</cp:revision>
  <dcterms:created xsi:type="dcterms:W3CDTF">2013-02-12T13:35:50Z</dcterms:created>
  <dcterms:modified xsi:type="dcterms:W3CDTF">2022-06-24T05:24:47Z</dcterms:modified>
</cp:coreProperties>
</file>