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 /><Relationship Id="rId17" Type="http://schemas.openxmlformats.org/officeDocument/2006/relationships/tableStyles" Target="tableStyles.xml" /><Relationship Id="rId1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104177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9775783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0551005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22F3CED-4477-85F5-BF65-172E8A743556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161592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9677968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5332408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C181CA2-B982-AA6D-72B2-2134B18245D7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385851B-FB8B-5CB5-12C2-3EC3F96F3C97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A735E81-EC93-F1D8-EB79-5E2D59407C43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B32DA39-75A0-45C6-ED94-E5C279AB442D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EF82852-E0CE-274B-5062-30096F37234E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152280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4528334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917413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D615905-7121-EEF0-6146-B2770CE2FB09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2029D8B-603B-0D8A-17F2-F621B12E8C58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C7FB408-2F75-48E7-80AC-C2D5814EEFA0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6DDA0B0-F29C-F7BD-1E1D-C2B6A8CAEF9C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914400" y="2130427"/>
            <a:ext cx="10363199" cy="1470025"/>
          </a:xfrm>
        </p:spPr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399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l"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3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6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273053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06" y="1435103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30392"/>
                </a:moveTo>
                <a:lnTo>
                  <a:pt x="0" y="30392"/>
                </a:lnTo>
                <a:cubicBezTo>
                  <a:pt x="0" y="30392"/>
                  <a:pt x="30246" y="52055"/>
                  <a:pt x="43200" y="35131"/>
                </a:cubicBezTo>
                <a:lnTo>
                  <a:pt x="43200" y="0"/>
                </a:lnTo>
                <a:lnTo>
                  <a:pt x="0" y="0"/>
                </a:lnTo>
                <a:lnTo>
                  <a:pt x="0" y="30392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59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30392"/>
                </a:moveTo>
                <a:lnTo>
                  <a:pt x="-22" y="30392"/>
                </a:lnTo>
                <a:cubicBezTo>
                  <a:pt x="-22" y="30392"/>
                  <a:pt x="30330" y="52055"/>
                  <a:pt x="43245" y="35131"/>
                </a:cubicBezTo>
              </a:path>
            </a:pathLst>
          </a:custGeom>
          <a:solidFill>
            <a:srgbClr val="FFFFFF"/>
          </a:solidFill>
          <a:ln w="7560">
            <a:solidFill>
              <a:srgbClr val="FFFFFF"/>
            </a:solidFill>
            <a:round/>
            <a:headEnd/>
            <a:tailEnd/>
          </a:ln>
        </p:spPr>
      </p:sp>
      <p:sp>
        <p:nvSpPr>
          <p:cNvPr id="9" name="Shape 1060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977"/>
                </a:moveTo>
                <a:lnTo>
                  <a:pt x="-22" y="29977"/>
                </a:lnTo>
                <a:cubicBezTo>
                  <a:pt x="-22" y="29977"/>
                  <a:pt x="29238" y="51595"/>
                  <a:pt x="43239" y="32973"/>
                </a:cubicBezTo>
              </a:path>
            </a:pathLst>
          </a:custGeom>
          <a:solidFill>
            <a:srgbClr val="FFFFFF"/>
          </a:solidFill>
          <a:ln w="6930">
            <a:solidFill>
              <a:srgbClr val="FFFFFF">
                <a:alpha val="0"/>
              </a:srgbClr>
            </a:solidFill>
            <a:round/>
            <a:headEnd/>
            <a:tailEnd/>
          </a:ln>
        </p:spPr>
      </p:sp>
      <p:sp>
        <p:nvSpPr>
          <p:cNvPr id="10" name="Shape 1061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562"/>
                </a:moveTo>
                <a:lnTo>
                  <a:pt x="-22" y="29562"/>
                </a:lnTo>
                <a:cubicBezTo>
                  <a:pt x="-22" y="29562"/>
                  <a:pt x="28147" y="51135"/>
                  <a:pt x="43233" y="30816"/>
                </a:cubicBezTo>
              </a:path>
            </a:pathLst>
          </a:custGeom>
          <a:solidFill>
            <a:srgbClr val="FFFFFF"/>
          </a:solidFill>
          <a:ln w="6300">
            <a:solidFill>
              <a:srgbClr val="FFFFFF">
                <a:alpha val="77254"/>
              </a:srgbClr>
            </a:solidFill>
            <a:round/>
            <a:headEnd/>
            <a:tailEnd/>
          </a:ln>
        </p:spPr>
      </p:sp>
      <p:sp>
        <p:nvSpPr>
          <p:cNvPr id="11" name="Shape 1062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147"/>
                </a:moveTo>
                <a:lnTo>
                  <a:pt x="-22" y="29147"/>
                </a:lnTo>
                <a:cubicBezTo>
                  <a:pt x="-22" y="29147"/>
                  <a:pt x="27056" y="50675"/>
                  <a:pt x="43228" y="28658"/>
                </a:cubicBezTo>
              </a:path>
            </a:pathLst>
          </a:custGeom>
          <a:solidFill>
            <a:srgbClr val="FFFFFF"/>
          </a:solidFill>
          <a:ln w="5670">
            <a:solidFill>
              <a:srgbClr val="FFFFFF">
                <a:alpha val="65882"/>
              </a:srgbClr>
            </a:solidFill>
            <a:round/>
            <a:headEnd/>
            <a:tailEnd/>
          </a:ln>
        </p:spPr>
      </p:sp>
      <p:sp>
        <p:nvSpPr>
          <p:cNvPr id="12" name="Shape 1063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733"/>
                </a:moveTo>
                <a:lnTo>
                  <a:pt x="-22" y="28733"/>
                </a:lnTo>
                <a:cubicBezTo>
                  <a:pt x="-22" y="28733"/>
                  <a:pt x="25965" y="50214"/>
                  <a:pt x="43222" y="26500"/>
                </a:cubicBezTo>
              </a:path>
            </a:pathLst>
          </a:custGeom>
          <a:solidFill>
            <a:srgbClr val="FFFFFF"/>
          </a:solidFill>
          <a:ln w="5040">
            <a:solidFill>
              <a:srgbClr val="FFFFFF">
                <a:alpha val="54900"/>
              </a:srgbClr>
            </a:solidFill>
            <a:round/>
            <a:headEnd/>
            <a:tailEnd/>
          </a:ln>
        </p:spPr>
      </p:sp>
      <p:sp>
        <p:nvSpPr>
          <p:cNvPr id="13" name="Shape 1064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319"/>
                </a:moveTo>
                <a:lnTo>
                  <a:pt x="-22" y="28319"/>
                </a:lnTo>
                <a:cubicBezTo>
                  <a:pt x="-22" y="28319"/>
                  <a:pt x="24873" y="49754"/>
                  <a:pt x="43216" y="24342"/>
                </a:cubicBezTo>
              </a:path>
            </a:pathLst>
          </a:custGeom>
          <a:solidFill>
            <a:srgbClr val="FFFFFF"/>
          </a:solidFill>
          <a:ln w="4410">
            <a:solidFill>
              <a:srgbClr val="FFFFFF">
                <a:alpha val="43529"/>
              </a:srgbClr>
            </a:solidFill>
            <a:round/>
            <a:headEnd/>
            <a:tailEnd/>
          </a:ln>
        </p:spPr>
      </p:sp>
      <p:sp>
        <p:nvSpPr>
          <p:cNvPr id="14" name="Shape 1065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904"/>
                </a:moveTo>
                <a:lnTo>
                  <a:pt x="-22" y="27904"/>
                </a:lnTo>
                <a:cubicBezTo>
                  <a:pt x="-22" y="27904"/>
                  <a:pt x="23782" y="49294"/>
                  <a:pt x="43211" y="22185"/>
                </a:cubicBezTo>
              </a:path>
            </a:pathLst>
          </a:custGeom>
          <a:solidFill>
            <a:srgbClr val="FFFFFF"/>
          </a:solidFill>
          <a:ln w="3780">
            <a:solidFill>
              <a:srgbClr val="FFFFFF">
                <a:alpha val="32156"/>
              </a:srgbClr>
            </a:solidFill>
            <a:round/>
            <a:headEnd/>
            <a:tailEnd/>
          </a:ln>
        </p:spPr>
      </p:sp>
      <p:sp>
        <p:nvSpPr>
          <p:cNvPr id="15" name="Shape 1066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489"/>
                </a:moveTo>
                <a:lnTo>
                  <a:pt x="-22" y="27489"/>
                </a:lnTo>
                <a:cubicBezTo>
                  <a:pt x="-22" y="27489"/>
                  <a:pt x="22691" y="48834"/>
                  <a:pt x="43205" y="20027"/>
                </a:cubicBezTo>
              </a:path>
            </a:pathLst>
          </a:custGeom>
          <a:solidFill>
            <a:srgbClr val="FFFFFF"/>
          </a:solidFill>
          <a:ln w="3150">
            <a:solidFill>
              <a:srgbClr val="FFFFFF">
                <a:alpha val="21176"/>
              </a:srgbClr>
            </a:solidFill>
            <a:round/>
            <a:headEnd/>
            <a:tailEnd/>
          </a:ln>
        </p:spPr>
      </p:sp>
      <p:sp>
        <p:nvSpPr>
          <p:cNvPr id="16" name="Shape 1067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075"/>
                </a:moveTo>
                <a:lnTo>
                  <a:pt x="-22" y="27075"/>
                </a:lnTo>
                <a:cubicBezTo>
                  <a:pt x="-22" y="27075"/>
                  <a:pt x="21600" y="48374"/>
                  <a:pt x="43200" y="17869"/>
                </a:cubicBezTo>
              </a:path>
            </a:pathLst>
          </a:custGeom>
          <a:solidFill>
            <a:srgbClr val="FFFFFF"/>
          </a:solidFill>
          <a:ln w="2520">
            <a:solidFill>
              <a:srgbClr val="FFFFFF">
                <a:alpha val="9803"/>
              </a:srgbClr>
            </a:solidFill>
            <a:round/>
            <a:headEnd/>
            <a:tailEnd/>
          </a:ln>
        </p:spPr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ct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SynthEddy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3200" b="0" i="0" u="none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</a:rPr>
              <a:t>Simulating Turbulent Flow </a:t>
            </a:r>
            <a:br>
              <a:rPr lang="en-US" sz="3200" b="0" i="0" u="none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</a:rPr>
            </a:br>
            <a:r>
              <a:rPr lang="en-US" sz="3200" b="0" i="0" u="none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</a:rPr>
              <a:t>with Synthetic Eddy</a:t>
            </a:r>
            <a:endParaRPr lang="en-US"/>
          </a:p>
        </p:txBody>
      </p:sp>
      <p:pic>
        <p:nvPicPr>
          <p:cNvPr id="212291332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73547" y="5608539"/>
            <a:ext cx="1463072" cy="809260"/>
          </a:xfrm>
          <a:prstGeom prst="rect">
            <a:avLst/>
          </a:prstGeom>
        </p:spPr>
      </p:pic>
      <p:sp>
        <p:nvSpPr>
          <p:cNvPr id="243838218" name=""/>
          <p:cNvSpPr txBox="1"/>
          <p:nvPr/>
        </p:nvSpPr>
        <p:spPr bwMode="auto">
          <a:xfrm flipH="0" flipV="0">
            <a:off x="118839" y="6425173"/>
            <a:ext cx="1517779" cy="3051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</a:rPr>
              <a:t>Phil Du CAS 741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9223053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Requirements</a:t>
            </a:r>
            <a:endParaRPr/>
          </a:p>
        </p:txBody>
      </p:sp>
      <p:sp>
        <p:nvSpPr>
          <p:cNvPr id="152260082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Functional:</a:t>
            </a:r>
            <a:endParaRPr/>
          </a:p>
          <a:p>
            <a:pPr lvl="1">
              <a:defRPr/>
            </a:pPr>
            <a:r>
              <a:rPr/>
              <a:t>R1: Can generate a velocity field given any valid eddy profile input</a:t>
            </a:r>
            <a:endParaRPr/>
          </a:p>
          <a:p>
            <a:pPr lvl="1">
              <a:defRPr/>
            </a:pPr>
            <a:r>
              <a:rPr>
                <a:solidFill>
                  <a:schemeClr val="bg1"/>
                </a:solidFill>
              </a:rPr>
              <a:t>R2: Can provide a realistic eddy profile</a:t>
            </a:r>
            <a:endParaRPr/>
          </a:p>
          <a:p>
            <a:pPr lvl="1">
              <a:defRPr/>
            </a:pPr>
            <a:r>
              <a:rPr/>
              <a:t>R3: Generated velocity field must be </a:t>
            </a:r>
            <a:r>
              <a:rPr>
                <a:solidFill>
                  <a:srgbClr val="C00000"/>
                </a:solidFill>
              </a:rPr>
              <a:t>divergence-free</a:t>
            </a:r>
            <a:r>
              <a:rPr/>
              <a:t> (zero sum of velocity fluctuation, required by the theory)</a:t>
            </a:r>
            <a:endParaRPr/>
          </a:p>
          <a:p>
            <a:pPr lvl="1">
              <a:defRPr/>
            </a:pPr>
            <a:r>
              <a:rPr/>
              <a:t>R4: Must verify that the queried point is within the flow region</a:t>
            </a:r>
            <a:endParaRPr/>
          </a:p>
          <a:p>
            <a:pPr lvl="0">
              <a:defRPr/>
            </a:pPr>
            <a:r>
              <a:rPr/>
              <a:t>Non-functional</a:t>
            </a:r>
            <a:endParaRPr/>
          </a:p>
          <a:p>
            <a:pPr lvl="1">
              <a:defRPr/>
            </a:pPr>
            <a:r>
              <a:rPr>
                <a:solidFill>
                  <a:schemeClr val="bg1"/>
                </a:solidFill>
              </a:rPr>
              <a:t>Can interface with common CFD software (constrains?)</a:t>
            </a:r>
            <a:endParaRPr>
              <a:solidFill>
                <a:schemeClr val="bg1"/>
              </a:solidFill>
            </a:endParaRPr>
          </a:p>
          <a:p>
            <a:pPr lvl="1">
              <a:defRPr/>
            </a:pPr>
            <a:endParaRPr>
              <a:solidFill>
                <a:schemeClr val="bg1"/>
              </a:solidFill>
            </a:endParaRPr>
          </a:p>
          <a:p>
            <a:pPr lvl="1">
              <a:defRPr/>
            </a:pPr>
            <a:endParaRPr>
              <a:solidFill>
                <a:schemeClr val="bg1"/>
              </a:solidFill>
            </a:endParaRPr>
          </a:p>
        </p:txBody>
      </p:sp>
      <p:pic>
        <p:nvPicPr>
          <p:cNvPr id="173976637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73547" y="5608539"/>
            <a:ext cx="1463071" cy="809259"/>
          </a:xfrm>
          <a:prstGeom prst="rect">
            <a:avLst/>
          </a:prstGeom>
        </p:spPr>
      </p:pic>
      <p:sp>
        <p:nvSpPr>
          <p:cNvPr id="2131532158" name=""/>
          <p:cNvSpPr txBox="1"/>
          <p:nvPr/>
        </p:nvSpPr>
        <p:spPr bwMode="auto">
          <a:xfrm flipH="0" flipV="0">
            <a:off x="118838" y="6425172"/>
            <a:ext cx="1517778" cy="3051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</a:rPr>
              <a:t>Phil Du CAS 741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6412899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Questions / Comments?</a:t>
            </a:r>
            <a:endParaRPr/>
          </a:p>
        </p:txBody>
      </p:sp>
      <p:sp>
        <p:nvSpPr>
          <p:cNvPr id="2107516616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Thank you!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 sz="2800"/>
              <a:t>References</a:t>
            </a:r>
            <a:endParaRPr sz="2000"/>
          </a:p>
          <a:p>
            <a:pPr lvl="1"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Poletto, Ruggero &amp; Craft, T. &amp; Revell, Alistair. (2013). A New Divergence Free Synthetic Eddy Method for the Reproduction of Inlet Flow Conditions for LES. Flow, Turbulence and Combustion. 91. 1-21. 10.1007/s10494-013-9488-2. </a:t>
            </a:r>
            <a:endParaRPr/>
          </a:p>
        </p:txBody>
      </p:sp>
      <p:pic>
        <p:nvPicPr>
          <p:cNvPr id="98172653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73547" y="5608539"/>
            <a:ext cx="1463071" cy="809259"/>
          </a:xfrm>
          <a:prstGeom prst="rect">
            <a:avLst/>
          </a:prstGeom>
        </p:spPr>
      </p:pic>
      <p:sp>
        <p:nvSpPr>
          <p:cNvPr id="75265108" name=""/>
          <p:cNvSpPr txBox="1"/>
          <p:nvPr/>
        </p:nvSpPr>
        <p:spPr bwMode="auto">
          <a:xfrm flipH="0" flipV="0">
            <a:off x="118838" y="6425172"/>
            <a:ext cx="1517778" cy="3051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</a:rPr>
              <a:t>Phil Du CAS 741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329914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What is CFD</a:t>
            </a:r>
            <a:endParaRPr/>
          </a:p>
        </p:txBody>
      </p:sp>
      <p:sp>
        <p:nvSpPr>
          <p:cNvPr id="469971708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Using computer to simulate fluid (air, water, etc) flow and its interactions with other objects.</a:t>
            </a:r>
            <a:endParaRPr/>
          </a:p>
        </p:txBody>
      </p:sp>
      <p:pic>
        <p:nvPicPr>
          <p:cNvPr id="90351041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588948" y="2914697"/>
            <a:ext cx="5105509" cy="2467662"/>
          </a:xfrm>
          <a:prstGeom prst="rect">
            <a:avLst/>
          </a:prstGeom>
        </p:spPr>
      </p:pic>
      <p:pic>
        <p:nvPicPr>
          <p:cNvPr id="133006097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73547" y="5608539"/>
            <a:ext cx="1463071" cy="809260"/>
          </a:xfrm>
          <a:prstGeom prst="rect">
            <a:avLst/>
          </a:prstGeom>
        </p:spPr>
      </p:pic>
      <p:sp>
        <p:nvSpPr>
          <p:cNvPr id="826057895" name=""/>
          <p:cNvSpPr txBox="1"/>
          <p:nvPr/>
        </p:nvSpPr>
        <p:spPr bwMode="auto">
          <a:xfrm flipH="0" flipV="0">
            <a:off x="118838" y="6425172"/>
            <a:ext cx="1517779" cy="3051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</a:rPr>
              <a:t>Phil Du CAS 741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58706161" name=""/>
          <p:cNvSpPr txBox="1"/>
          <p:nvPr/>
        </p:nvSpPr>
        <p:spPr bwMode="auto">
          <a:xfrm flipH="0" flipV="0">
            <a:off x="10038731" y="5455958"/>
            <a:ext cx="1655726" cy="3051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solidFill>
                  <a:schemeClr val="tx1"/>
                </a:solidFill>
              </a:rPr>
              <a:t>Credit: SolidWorks</a:t>
            </a:r>
            <a:endParaRPr sz="1400">
              <a:solidFill>
                <a:schemeClr val="tx1"/>
              </a:solidFill>
            </a:endParaRPr>
          </a:p>
        </p:txBody>
      </p:sp>
      <p:pic>
        <p:nvPicPr>
          <p:cNvPr id="701370447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2066862" y="2914697"/>
            <a:ext cx="4391417" cy="2467662"/>
          </a:xfrm>
          <a:prstGeom prst="rect">
            <a:avLst/>
          </a:prstGeom>
        </p:spPr>
      </p:pic>
      <p:sp>
        <p:nvSpPr>
          <p:cNvPr id="495371009" name=""/>
          <p:cNvSpPr txBox="1"/>
          <p:nvPr/>
        </p:nvSpPr>
        <p:spPr bwMode="auto">
          <a:xfrm flipH="0" flipV="0">
            <a:off x="3754977" y="5433689"/>
            <a:ext cx="2704382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Credit: ASCENDTECH GROUP</a:t>
            </a:r>
            <a:endParaRPr sz="1400" b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060376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Laminar vs Turbulent Flow</a:t>
            </a:r>
            <a:endParaRPr/>
          </a:p>
        </p:txBody>
      </p:sp>
      <p:sp>
        <p:nvSpPr>
          <p:cNvPr id="639945510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How does </a:t>
            </a:r>
            <a:br>
              <a:rPr/>
            </a:br>
            <a:r>
              <a:rPr/>
              <a:t>CFD simulate</a:t>
            </a:r>
            <a:br>
              <a:rPr/>
            </a:br>
            <a:r>
              <a:rPr/>
              <a:t>turbulent flow?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(black board)</a:t>
            </a:r>
            <a:endParaRPr/>
          </a:p>
        </p:txBody>
      </p:sp>
      <p:pic>
        <p:nvPicPr>
          <p:cNvPr id="198553449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73547" y="5608539"/>
            <a:ext cx="1463071" cy="809259"/>
          </a:xfrm>
          <a:prstGeom prst="rect">
            <a:avLst/>
          </a:prstGeom>
        </p:spPr>
      </p:pic>
      <p:sp>
        <p:nvSpPr>
          <p:cNvPr id="814990444" name=""/>
          <p:cNvSpPr txBox="1"/>
          <p:nvPr/>
        </p:nvSpPr>
        <p:spPr bwMode="auto">
          <a:xfrm flipH="0" flipV="0">
            <a:off x="118838" y="6425172"/>
            <a:ext cx="1517779" cy="3051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</a:rPr>
              <a:t>Phil Du CAS 741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4683825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700882" y="1194473"/>
            <a:ext cx="7177989" cy="5383492"/>
          </a:xfrm>
          <a:prstGeom prst="rect">
            <a:avLst/>
          </a:prstGeom>
        </p:spPr>
      </p:pic>
      <p:sp>
        <p:nvSpPr>
          <p:cNvPr id="1028690318" name=""/>
          <p:cNvSpPr txBox="1"/>
          <p:nvPr/>
        </p:nvSpPr>
        <p:spPr bwMode="auto">
          <a:xfrm flipH="0" flipV="0">
            <a:off x="7636329" y="6592992"/>
            <a:ext cx="4243623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>
                <a:solidFill>
                  <a:schemeClr val="tx1"/>
                </a:solidFill>
              </a:rPr>
              <a:t>Credit: 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https://commons.wikimedia.org/wiki/User:Tangopaso</a:t>
            </a:r>
            <a:endParaRPr sz="12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451096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Problem Statement</a:t>
            </a:r>
            <a:endParaRPr/>
          </a:p>
        </p:txBody>
      </p:sp>
      <p:sp>
        <p:nvSpPr>
          <p:cNvPr id="42962219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Typically, turbulent flow CFD needs to start from laminar flow and let it develop into turbulent flow.</a:t>
            </a:r>
            <a:endParaRPr/>
          </a:p>
          <a:p>
            <a:pPr>
              <a:defRPr/>
            </a:pPr>
            <a:r>
              <a:rPr/>
              <a:t>High computation cost/time.</a:t>
            </a:r>
            <a:endParaRPr/>
          </a:p>
          <a:p>
            <a:pPr>
              <a:defRPr/>
            </a:pPr>
            <a:r>
              <a:rPr/>
              <a:t>Proposal to approximate turbulent flow with artificially generated eddies.</a:t>
            </a:r>
            <a:endParaRPr/>
          </a:p>
        </p:txBody>
      </p:sp>
      <p:pic>
        <p:nvPicPr>
          <p:cNvPr id="181805022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73547" y="5608539"/>
            <a:ext cx="1463071" cy="809259"/>
          </a:xfrm>
          <a:prstGeom prst="rect">
            <a:avLst/>
          </a:prstGeom>
        </p:spPr>
      </p:pic>
      <p:sp>
        <p:nvSpPr>
          <p:cNvPr id="1907401134" name=""/>
          <p:cNvSpPr txBox="1"/>
          <p:nvPr/>
        </p:nvSpPr>
        <p:spPr bwMode="auto">
          <a:xfrm flipH="0" flipV="0">
            <a:off x="118838" y="6425172"/>
            <a:ext cx="1517779" cy="3051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</a:rPr>
              <a:t>Phil Du CAS 741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1695697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Goal Statement</a:t>
            </a:r>
            <a:endParaRPr/>
          </a:p>
        </p:txBody>
      </p:sp>
      <p:sp>
        <p:nvSpPr>
          <p:cNvPr id="793521196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Goal: </a:t>
            </a:r>
            <a:endParaRPr/>
          </a:p>
          <a:p>
            <a:pPr lvl="1">
              <a:defRPr/>
            </a:pPr>
            <a:r>
              <a:rPr/>
              <a:t>Generate turbulent flow velocity field with </a:t>
            </a:r>
            <a:br>
              <a:rPr/>
            </a:br>
            <a:r>
              <a:rPr/>
              <a:t>user provided eddy profile(s)</a:t>
            </a:r>
            <a:endParaRPr/>
          </a:p>
          <a:p>
            <a:pPr lvl="1">
              <a:defRPr/>
            </a:pPr>
            <a:endParaRPr/>
          </a:p>
          <a:p>
            <a:pPr lvl="0">
              <a:defRPr/>
            </a:pPr>
            <a:r>
              <a:rPr/>
              <a:t>Stretch Goals</a:t>
            </a:r>
            <a:endParaRPr/>
          </a:p>
          <a:p>
            <a:pPr lvl="1">
              <a:defRPr/>
            </a:pPr>
            <a:r>
              <a:rPr/>
              <a:t>Generate </a:t>
            </a:r>
            <a:r>
              <a:rPr>
                <a:solidFill>
                  <a:srgbClr val="C00000"/>
                </a:solidFill>
              </a:rPr>
              <a:t>realistic </a:t>
            </a:r>
            <a:r>
              <a:rPr/>
              <a:t>turbulent flow velocity field.</a:t>
            </a:r>
            <a:endParaRPr/>
          </a:p>
          <a:p>
            <a:pPr lvl="1">
              <a:defRPr/>
            </a:pPr>
            <a:r>
              <a:rPr/>
              <a:t>Allow common CFD software to obtain initial conditions through this program.</a:t>
            </a:r>
            <a:endParaRPr/>
          </a:p>
        </p:txBody>
      </p:sp>
      <p:pic>
        <p:nvPicPr>
          <p:cNvPr id="162859962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73547" y="5608539"/>
            <a:ext cx="1463071" cy="809259"/>
          </a:xfrm>
          <a:prstGeom prst="rect">
            <a:avLst/>
          </a:prstGeom>
        </p:spPr>
      </p:pic>
      <p:sp>
        <p:nvSpPr>
          <p:cNvPr id="1839005624" name=""/>
          <p:cNvSpPr txBox="1"/>
          <p:nvPr/>
        </p:nvSpPr>
        <p:spPr bwMode="auto">
          <a:xfrm flipH="0" flipV="0">
            <a:off x="118838" y="6425172"/>
            <a:ext cx="1517779" cy="3051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</a:rPr>
              <a:t>Phil Du CAS 741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8455943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Users / Stakeholders</a:t>
            </a:r>
            <a:endParaRPr/>
          </a:p>
        </p:txBody>
      </p:sp>
      <p:sp>
        <p:nvSpPr>
          <p:cNvPr id="184166570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CFD users looking to reduced computation time on turbulent flow</a:t>
            </a:r>
            <a:endParaRPr/>
          </a:p>
          <a:p>
            <a:pPr>
              <a:defRPr/>
            </a:pPr>
            <a:r>
              <a:rPr/>
              <a:t>Researchers studying synthetic eddy methods</a:t>
            </a:r>
            <a:endParaRPr/>
          </a:p>
        </p:txBody>
      </p:sp>
      <p:pic>
        <p:nvPicPr>
          <p:cNvPr id="176376936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73547" y="5608539"/>
            <a:ext cx="1463071" cy="809259"/>
          </a:xfrm>
          <a:prstGeom prst="rect">
            <a:avLst/>
          </a:prstGeom>
        </p:spPr>
      </p:pic>
      <p:sp>
        <p:nvSpPr>
          <p:cNvPr id="542458717" name=""/>
          <p:cNvSpPr txBox="1"/>
          <p:nvPr/>
        </p:nvSpPr>
        <p:spPr bwMode="auto">
          <a:xfrm flipH="0" flipV="0">
            <a:off x="118838" y="6425172"/>
            <a:ext cx="1517778" cy="3051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</a:rPr>
              <a:t>Phil Du CAS 741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051525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Theoretical Model</a:t>
            </a:r>
            <a:endParaRPr/>
          </a:p>
        </p:txBody>
      </p:sp>
      <p:sp>
        <p:nvSpPr>
          <p:cNvPr id="159809488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Velocity fluctuation: sum of all eddies</a:t>
            </a:r>
            <a:endParaRPr/>
          </a:p>
        </p:txBody>
      </p:sp>
      <p:sp>
        <p:nvSpPr>
          <p:cNvPr id="488844787" name=""/>
          <p:cNvSpPr/>
          <p:nvPr/>
        </p:nvSpPr>
        <p:spPr bwMode="auto">
          <a:xfrm>
            <a:off x="1819473" y="2636130"/>
            <a:ext cx="3276084" cy="159341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b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u'</m:t>
                      </m:r>
                      <m:d>
                        <m:dPr>
                          <m:begChr m:val="("/>
                          <m:endChr m:val=")"/>
                          <m:ctrlPr>
                            <a:rPr/>
                          </m:ctrlPr>
                        </m:dPr>
                        <m:e>
                          <m:r>
                            <m:rPr>
                              <m:sty m:val="b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</m:d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sz="1800" b="0" i="1" u="none" strike="noStrike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radPr>
                        <m:deg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/>
                          </m:r>
                        </m:deg>
                        <m:e>
                          <m:f>
                            <m:fPr>
                              <m:ctrlPr>
                                <a:rPr sz="1800" b="0" i="1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i"/>
                                </m:rPr>
                                <a:rPr lang="en-US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i"/>
                                </m:rPr>
                                <a:rPr sz="1800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N</m:t>
                              </m:r>
                            </m:den>
                          </m:f>
                        </m:e>
                      </m:rad>
                      <m:nary>
                        <m:naryPr>
                          <m:chr m:val="∑"/>
                          <m:grow m:val="off"/>
                          <m:limLoc m:val="undOvr"/>
                          <m:ctrlPr>
                            <a:rPr sz="1800" b="0" i="1" u="none" strike="noStrike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i"/>
                            </m:rPr>
                            <a:rPr sz="1800" u="none" strike="noStrike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k</m:t>
                          </m:r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i"/>
                            </m:rPr>
                            <a:rPr sz="1800" u="none" strike="noStrike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N</m:t>
                          </m:r>
                        </m:sup>
                        <m:e>
                          <m:f>
                            <m:fPr>
                              <m:ctrlPr>
                                <a:rPr sz="1800" b="0" i="1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/>
                                  </m:ctrlPr>
                                </m:sSubPr>
                                <m:e>
                                  <m:r>
                                    <m:rPr/>
                                    <a:rPr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q</m:t>
                                  </m:r>
                                </m:e>
                                <m:sub>
                                  <m:r>
                                    <m:rPr/>
                                    <a:rPr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σ</m:t>
                                  </m:r>
                                </m:sub>
                              </m:sSub>
                              <m:r>
                                <m:rPr/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(|</m:t>
                              </m:r>
                              <m:sSup>
                                <m:sSupPr>
                                  <m:ctrlPr>
                                    <a:rPr sz="1800" b="0" i="1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b"/>
                                    </m:rPr>
                                    <a:rPr lang="en-US" sz="1800" u="none" strike="noStrike" cap="none" spc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r</m:t>
                                  </m:r>
                                </m:e>
                                <m:sup>
                                  <m:r>
                                    <m:rPr>
                                      <m:sty m:val="i"/>
                                    </m:rPr>
                                    <a:rPr sz="1800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k</m:t>
                                  </m:r>
                                </m:sup>
                              </m:sSup>
                              <m:r>
                                <m:rPr/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|</m:t>
                              </m:r>
                              <m:r>
                                <m:rPr/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sz="1800" i="1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/>
                                    <a:rPr lang="en-US" sz="1800" u="none" strike="noStrike" cap="none" spc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sz="1800" b="0" i="1" u="none" strike="noStrike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b"/>
                                        </m:rPr>
                                        <a:rPr lang="en-US" sz="1800" u="none" strike="noStrike" cap="none" spc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r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i"/>
                                        </m:rPr>
                                        <a:rPr lang="en-US" sz="1800" u="none" strike="noStrike" cap="none" spc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k</m:t>
                                      </m:r>
                                    </m:sup>
                                  </m:sSup>
                                  <m:r>
                                    <m:rPr/>
                                    <a:rPr lang="en-US" sz="1800" u="none" strike="noStrike" cap="none" spc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|</m:t>
                                  </m:r>
                                </m:e>
                                <m:sup>
                                  <m:r>
                                    <m:rPr>
                                      <m:sty m:val="i"/>
                                    </m:rPr>
                                    <a:rPr sz="1800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sSup>
                        <m:sSupPr>
                          <m:ctrlPr>
                            <a:rPr sz="1800" b="0" i="1" u="none" strike="noStrike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b"/>
                            </m:r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r</m:t>
                          </m:r>
                        </m:e>
                        <m:sup>
                          <m:r>
                            <m:rPr>
                              <m:sty m:val="i"/>
                            </m:rPr>
                            <a:rPr sz="1800" u="none" strike="noStrike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k</m:t>
                          </m:r>
                        </m:sup>
                      </m:sSup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×</m:t>
                      </m:r>
                      <m:sSup>
                        <m:sSupPr>
                          <m:ctrlPr>
                            <a:rPr sz="1800" b="0" i="1" u="none" strike="noStrike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i"/>
                            </m:r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∝</m:t>
                          </m:r>
                        </m:e>
                        <m:sup>
                          <m:r>
                            <m:rPr>
                              <m:sty m:val="i"/>
                            </m:rPr>
                            <a:rPr sz="1800" u="none" strike="noStrike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k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endParaRPr>
              <a:latin typeface="Cambria Math"/>
              <a:ea typeface="Cambria Math"/>
              <a:cs typeface="Cambria Math"/>
            </a:endParaRPr>
          </a:p>
          <a:p>
            <a:pPr algn="ctr">
              <a:defRPr/>
            </a:pPr>
            <a:endParaRPr>
              <a:latin typeface="Cambria Math"/>
              <a:ea typeface="Cambria Math"/>
              <a:cs typeface="Cambria Math"/>
            </a:endParaRPr>
          </a:p>
          <a:p>
            <a:pPr algn="ctr">
              <a:defRPr/>
            </a:pPr>
            <a:r>
              <a:rPr/>
              <a:t>where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p>
                        <m:sSupPr>
                          <m:ctrlPr>
                            <a:rPr sz="1800" b="0" i="1" u="none" strike="noStrike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b"/>
                            </m:r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r</m:t>
                          </m:r>
                        </m:e>
                        <m:sup>
                          <m:r>
                            <m:rPr>
                              <m:sty m:val="i"/>
                            </m:r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k</m:t>
                          </m:r>
                        </m:sup>
                      </m:sSup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f>
                        <m:fPr>
                          <m:ctrlPr>
                            <a:rPr sz="1800" b="0" i="1" u="none" strike="noStrike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sz="1800" u="none" strike="noStrike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-</m:t>
                          </m:r>
                          <m:sSup>
                            <m:sSupPr>
                              <m:ctrlPr>
                                <a:rPr sz="1800" b="1" i="0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b"/>
                                </m:rPr>
                                <a:rPr lang="en-US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p>
                              <m:r>
                                <m:rPr>
                                  <m:sty m:val="i"/>
                                </m:rPr>
                                <a:rPr sz="1800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k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sz="1800" b="0" i="1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i"/>
                                </m:rPr>
                                <a:rPr lang="en-US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σ</m:t>
                              </m:r>
                            </m:e>
                            <m:sup>
                              <m:r>
                                <m:rPr>
                                  <m:sty m:val="i"/>
                                </m:rPr>
                                <a:rPr sz="1800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k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</mc:Choice>
              <mc:Fallback/>
            </mc:AlternateContent>
            <a:endParaRPr>
              <a:latin typeface="Cambria Math"/>
              <a:ea typeface="Cambria Math"/>
              <a:cs typeface="Cambria Math"/>
            </a:endParaRPr>
          </a:p>
        </p:txBody>
      </p:sp>
      <p:pic>
        <p:nvPicPr>
          <p:cNvPr id="118780524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73547" y="5608539"/>
            <a:ext cx="1463071" cy="809259"/>
          </a:xfrm>
          <a:prstGeom prst="rect">
            <a:avLst/>
          </a:prstGeom>
        </p:spPr>
      </p:pic>
      <p:sp>
        <p:nvSpPr>
          <p:cNvPr id="8587387" name=""/>
          <p:cNvSpPr txBox="1"/>
          <p:nvPr/>
        </p:nvSpPr>
        <p:spPr bwMode="auto">
          <a:xfrm flipH="0" flipV="0">
            <a:off x="118838" y="6425172"/>
            <a:ext cx="1517779" cy="3051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</a:rPr>
              <a:t>Phil Du CAS 741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5414025" name=""/>
          <p:cNvSpPr txBox="1"/>
          <p:nvPr/>
        </p:nvSpPr>
        <p:spPr bwMode="auto">
          <a:xfrm flipH="0" flipV="0">
            <a:off x="6095999" y="2636130"/>
            <a:ext cx="5529588" cy="17532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b"/>
                        </m:rPr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</m:oMath>
                  </m:oMathPara>
                </a14:m>
              </mc:Choice>
              <mc:Fallback/>
            </mc:AlternateContent>
            <a:r>
              <a:rPr>
                <a:latin typeface="Cambria Math"/>
                <a:ea typeface="Cambria Math"/>
                <a:cs typeface="Cambria Math"/>
              </a:rPr>
              <a:t>: position vector in the flow field</a:t>
            </a:r>
            <a:endParaRPr>
              <a:latin typeface="Cambria Math"/>
              <a:ea typeface="Cambria Math"/>
              <a:cs typeface="Cambria Math"/>
            </a:endParaRPr>
          </a:p>
          <a:p>
            <a:pPr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b"/>
                        </m:rPr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u'</m:t>
                      </m:r>
                    </m:oMath>
                  </m:oMathPara>
                </a14:m>
              </mc:Choice>
              <mc:Fallback/>
            </mc:AlternateContent>
            <a:r>
              <a:rPr lang="en-US" sz="1800" b="0" i="0" u="none" strike="noStrike" cap="none" spc="0">
                <a:solidFill>
                  <a:schemeClr val="tx1"/>
                </a:solidFill>
                <a:latin typeface="Cambria Math"/>
                <a:ea typeface="Cambria Math"/>
                <a:cs typeface="Cambria Math"/>
              </a:rPr>
              <a:t>:fluctuation from average velocity</a:t>
            </a:r>
            <a:endParaRPr sz="1800" u="none" strike="noStrike">
              <a:solidFill>
                <a:schemeClr val="tx1"/>
              </a:solidFill>
              <a:latin typeface="Cambria Math"/>
              <a:ea typeface="Cambria Math"/>
              <a:cs typeface="Cambria Math"/>
            </a:endParaRPr>
          </a:p>
          <a:p>
            <a:pPr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i"/>
                        </m:rPr>
                        <a:rPr sz="1800" u="none" strike="noStrike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>
                <a:latin typeface="Cambria Math"/>
                <a:ea typeface="Cambria Math"/>
                <a:cs typeface="Cambria Math"/>
              </a:rPr>
              <a:t>: index of each eddy</a:t>
            </a:r>
            <a:endParaRPr>
              <a:latin typeface="Cambria Math"/>
              <a:ea typeface="Cambria Math"/>
              <a:cs typeface="Cambria Math"/>
            </a:endParaRPr>
          </a:p>
          <a:p>
            <a:pPr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  <m:t>q</m:t>
                          </m:r>
                        </m:e>
                        <m:sub>
                          <m:r>
                            <m:rPr/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  <m:t>σ</m:t>
                          </m:r>
                        </m:sub>
                      </m:sSub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(|</m:t>
                      </m:r>
                      <m:sSup>
                        <m:sSupPr>
                          <m:ctrlPr>
                            <a:rPr sz="1800" b="0" i="1" u="none" strike="noStrike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b"/>
                            </m:r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r</m:t>
                          </m:r>
                        </m:e>
                        <m:sup>
                          <m:r>
                            <m:rPr>
                              <m:sty m:val="i"/>
                            </m:rPr>
                            <a:rPr sz="1800" u="none" strike="noStrike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k</m:t>
                          </m:r>
                        </m:sup>
                      </m:sSup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|</m:t>
                      </m:r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r>
              <a:rPr>
                <a:latin typeface="Cambria Math"/>
                <a:ea typeface="Cambria Math"/>
                <a:cs typeface="Cambria Math"/>
              </a:rPr>
              <a:t>: Shape function</a:t>
            </a:r>
            <a:endParaRPr>
              <a:latin typeface="Cambria Math"/>
              <a:ea typeface="Cambria Math"/>
              <a:cs typeface="Cambria Math"/>
            </a:endParaRPr>
          </a:p>
          <a:p>
            <a:pPr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i"/>
                        </m:rPr>
                        <a:rPr lang="en-US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σ</m:t>
                      </m:r>
                    </m:oMath>
                  </m:oMathPara>
                </a14:m>
              </mc:Choice>
              <mc:Fallback/>
            </mc:AlternateContent>
            <a:r>
              <a:rPr>
                <a:latin typeface="Cambria Math"/>
                <a:ea typeface="Cambria Math"/>
                <a:cs typeface="Cambria Math"/>
              </a:rPr>
              <a:t>: eddy length-scale</a:t>
            </a:r>
            <a:endParaRPr>
              <a:latin typeface="Cambria Math"/>
              <a:ea typeface="Cambria Math"/>
              <a:cs typeface="Cambria Math"/>
            </a:endParaRPr>
          </a:p>
          <a:p>
            <a:pPr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i"/>
                        </m:rPr>
                        <a:rPr lang="en-US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∝</m:t>
                      </m:r>
                    </m:oMath>
                  </m:oMathPara>
                </a14:m>
              </mc:Choice>
              <mc:Fallback/>
            </mc:AlternateContent>
            <a:r>
              <a:rPr>
                <a:latin typeface="Cambria Math"/>
                <a:ea typeface="Cambria Math"/>
                <a:cs typeface="Cambria Math"/>
              </a:rPr>
              <a:t>: random eddy intensity, with average of 0</a:t>
            </a:r>
            <a:endParaRPr>
              <a:latin typeface="Cambria Math"/>
              <a:ea typeface="Cambria Math"/>
              <a:cs typeface="Cambria Math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91683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Input and Output</a:t>
            </a:r>
            <a:endParaRPr/>
          </a:p>
        </p:txBody>
      </p:sp>
      <p:sp>
        <p:nvSpPr>
          <p:cNvPr id="1612634694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447737" y="1600201"/>
            <a:ext cx="6612605" cy="4525962"/>
          </a:xfrm>
        </p:spPr>
        <p:txBody>
          <a:bodyPr/>
          <a:lstStyle/>
          <a:p>
            <a:pPr>
              <a:defRPr/>
            </a:pPr>
            <a:r>
              <a:rPr/>
              <a:t>Input</a:t>
            </a:r>
            <a:endParaRPr/>
          </a:p>
          <a:p>
            <a:pPr lvl="1">
              <a:defRPr/>
            </a:pPr>
            <a:r>
              <a:rPr/>
              <a:t>Region dimensions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Lx,</m:t>
                      </m:r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Ly,</m:t>
                      </m:r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Lz</m:t>
                      </m:r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:</m:t>
                      </m:r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sSup>
                        <m:sSupPr>
                          <m:ctrlPr>
                            <a:rPr sz="2800" b="1" i="1" u="none" strike="noStrike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b"/>
                            </m:rPr>
                            <a:rPr lang="en-US" sz="2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R</m:t>
                          </m:r>
                        </m:e>
                        <m:sup>
                          <m:r>
                            <m:rPr>
                              <m:sty m:val="i"/>
                            </m:rPr>
                            <a:rPr sz="2800" u="none" strike="noStrike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3</m:t>
                          </m:r>
                        </m:sup>
                      </m:sSup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b="1"/>
          </a:p>
          <a:p>
            <a:pPr lvl="1">
              <a:defRPr/>
            </a:pPr>
            <a:r>
              <a:rPr/>
              <a:t>Average velocity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p>
                        <m:sSupPr>
                          <m:ctrlPr>
                            <a:rPr sz="2800" b="1" i="1" u="none" strike="noStrike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/>
                              </m:ctrlPr>
                            </m:sSubPr>
                            <m:e>
                              <m:r>
                                <m:rPr>
                                  <m:sty m:val="b"/>
                                </m:rP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v</m:t>
                              </m:r>
                            </m:e>
                            <m:sub>
                              <m:r>
                                <m:rPr/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a</m:t>
                              </m:r>
                            </m:sub>
                          </m:sSub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:</m:t>
                          </m:r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 </m:t>
                          </m:r>
                          <m:r>
                            <m:rPr>
                              <m:sty m:val="b"/>
                            </m:rPr>
                            <a:rPr lang="en-US" sz="2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R</m:t>
                          </m:r>
                        </m:e>
                        <m:sup>
                          <m:r>
                            <m:rPr>
                              <m:sty m:val="i"/>
                            </m:rPr>
                            <a:rPr sz="2800" u="none" strike="noStrike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endParaRPr/>
          </a:p>
          <a:p>
            <a:pPr lvl="1">
              <a:defRPr/>
            </a:pPr>
            <a:r>
              <a:rPr>
                <a:solidFill>
                  <a:schemeClr val="bg1"/>
                </a:solidFill>
              </a:rPr>
              <a:t>Number of eddies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b"/>
                        </m:rPr>
                        <a:rPr lang="en-US" sz="2800" u="none" strike="noStrike" cap="none" spc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N</m:t>
                      </m:r>
                      <m:r>
                        <m:rPr/>
                        <a:rPr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:</m:t>
                      </m:r>
                      <m:r>
                        <m:rPr/>
                        <a:rPr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r>
                        <m:rPr>
                          <m:sty m:val="b"/>
                        </m:rPr>
                        <a:rPr lang="en-US" sz="2800" u="none" strike="noStrike" cap="none" spc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Z</m:t>
                      </m:r>
                    </m:oMath>
                  </m:oMathPara>
                </a14:m>
              </mc:Choice>
              <mc:Fallback/>
            </mc:AlternateContent>
            <a:r>
              <a:rPr b="0">
                <a:solidFill>
                  <a:schemeClr val="bg1"/>
                </a:solidFill>
              </a:rPr>
              <a:t>+</a:t>
            </a:r>
            <a:endParaRPr b="0">
              <a:solidFill>
                <a:schemeClr val="bg1"/>
              </a:solidFill>
            </a:endParaRPr>
          </a:p>
          <a:p>
            <a:pPr lvl="1">
              <a:defRPr/>
            </a:pPr>
            <a:r>
              <a:rPr b="0">
                <a:solidFill>
                  <a:schemeClr val="bg1"/>
                </a:solidFill>
              </a:rPr>
              <a:t>Eddy length-scale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i"/>
                        </m:rPr>
                        <a:rPr lang="en-US" sz="2800" u="none" strike="noStrike" cap="none" spc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σ</m:t>
                      </m:r>
                      <m:r>
                        <m:rPr/>
                        <a:rPr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:</m:t>
                      </m:r>
                      <m:r>
                        <m:rPr/>
                        <a:rPr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r>
                        <m:rPr>
                          <m:sty m:val="b"/>
                        </m:rPr>
                        <a:rPr lang="en-US" sz="2800" u="none" strike="noStrike" cap="none" spc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R</m:t>
                      </m:r>
                      <m:r>
                        <m:rPr/>
                        <a:rPr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b="0">
              <a:solidFill>
                <a:schemeClr val="bg1"/>
              </a:solidFill>
            </a:endParaRPr>
          </a:p>
          <a:p>
            <a:pPr lvl="1">
              <a:defRPr/>
            </a:pPr>
            <a:r>
              <a:rPr b="0">
                <a:solidFill>
                  <a:schemeClr val="bg1"/>
                </a:solidFill>
              </a:rPr>
              <a:t>Shape function?</a:t>
            </a:r>
            <a:endParaRPr b="0">
              <a:solidFill>
                <a:schemeClr val="bg1"/>
              </a:solidFill>
            </a:endParaRPr>
          </a:p>
          <a:p>
            <a:pPr lvl="1">
              <a:defRPr/>
            </a:pPr>
            <a:endParaRPr/>
          </a:p>
          <a:p>
            <a:pPr lvl="1">
              <a:defRPr/>
            </a:pPr>
            <a:r>
              <a:rPr b="0"/>
              <a:t>Query: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2800">
                          <a:latin typeface="Cambria Math"/>
                          <a:ea typeface="Cambria Math"/>
                          <a:cs typeface="Cambria Math"/>
                        </a:rPr>
                        <m:t>x,</m:t>
                      </m:r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 y,</m:t>
                      </m:r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 z,</m:t>
                      </m:r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 t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pic>
        <p:nvPicPr>
          <p:cNvPr id="12423831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73547" y="5608539"/>
            <a:ext cx="1463071" cy="809259"/>
          </a:xfrm>
          <a:prstGeom prst="rect">
            <a:avLst/>
          </a:prstGeom>
        </p:spPr>
      </p:pic>
      <p:sp>
        <p:nvSpPr>
          <p:cNvPr id="1700592952" name=""/>
          <p:cNvSpPr txBox="1"/>
          <p:nvPr/>
        </p:nvSpPr>
        <p:spPr bwMode="auto">
          <a:xfrm flipH="0" flipV="0">
            <a:off x="118838" y="6425172"/>
            <a:ext cx="1517779" cy="3051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</a:rPr>
              <a:t>Phil Du CAS 741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2730441" name="Объект 2"/>
          <p:cNvSpPr>
            <a:spLocks noGrp="1"/>
          </p:cNvSpPr>
          <p:nvPr/>
        </p:nvSpPr>
        <p:spPr bwMode="auto">
          <a:xfrm flipH="0" flipV="0">
            <a:off x="7060343" y="1665443"/>
            <a:ext cx="4928735" cy="4525961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b="0"/>
              <a:t>Output</a:t>
            </a:r>
            <a:endParaRPr b="0"/>
          </a:p>
          <a:p>
            <a:pPr lvl="1">
              <a:defRPr/>
            </a:pPr>
            <a:r>
              <a:rPr b="0"/>
              <a:t>Velocity at any given point or time</a:t>
            </a:r>
            <a:br>
              <a:rPr b="0"/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left"/>
                    </m:oMathParaPr>
                    <m:oMath>
                      <m:r>
                        <m:rPr>
                          <m:sty m:val="b"/>
                        </m:rPr>
                        <a:rPr lang="en-US" sz="2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v</m:t>
                      </m:r>
                      <m:d>
                        <m:dPr>
                          <m:begChr m:val="("/>
                          <m:endChr m:val=")"/>
                          <m:ctrlPr>
                            <a:rPr/>
                          </m:ctrlPr>
                        </m:dPr>
                        <m:e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x, y, z, t</m:t>
                          </m:r>
                        </m:e>
                      </m:d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:</m:t>
                      </m:r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sSup>
                        <m:sSupPr>
                          <m:ctrlPr>
                            <a:rPr sz="2800" b="1" i="1" u="none" strike="noStrike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b"/>
                            </m:rPr>
                            <a:rPr lang="en-US" sz="2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R</m:t>
                          </m:r>
                        </m:e>
                        <m:sup>
                          <m:r>
                            <m:rPr>
                              <m:sty m:val="i"/>
                            </m:rPr>
                            <a:rPr sz="2800" u="none" strike="noStrike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endParaRPr b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5936188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Assumptions</a:t>
            </a:r>
            <a:endParaRPr/>
          </a:p>
        </p:txBody>
      </p:sp>
      <p:sp>
        <p:nvSpPr>
          <p:cNvPr id="660360211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A1: 3D external flow region</a:t>
            </a:r>
            <a:endParaRPr/>
          </a:p>
          <a:p>
            <a:pPr>
              <a:defRPr/>
            </a:pPr>
            <a:r>
              <a:rPr/>
              <a:t>A2: 1D flow direction</a:t>
            </a:r>
            <a:endParaRPr/>
          </a:p>
          <a:p>
            <a:pPr>
              <a:defRPr/>
            </a:pPr>
            <a:r>
              <a:rPr/>
              <a:t>A3: The synthetic eddy method can indeed mimic turbulent flow for the purpose of being CFD initial conditions</a:t>
            </a:r>
            <a:endParaRPr/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A4: User can provide appropriate eddy profiles 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122234376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73547" y="5608539"/>
            <a:ext cx="1463071" cy="809259"/>
          </a:xfrm>
          <a:prstGeom prst="rect">
            <a:avLst/>
          </a:prstGeom>
        </p:spPr>
      </p:pic>
      <p:sp>
        <p:nvSpPr>
          <p:cNvPr id="889190300" name=""/>
          <p:cNvSpPr txBox="1"/>
          <p:nvPr/>
        </p:nvSpPr>
        <p:spPr bwMode="auto">
          <a:xfrm flipH="0" flipV="0">
            <a:off x="118838" y="6425172"/>
            <a:ext cx="1517779" cy="3051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</a:rPr>
              <a:t>Phil Du CAS 741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ONLYOFFICE/7.5.1.23</Application>
  <DocSecurity>0</DocSecurity>
  <PresentationFormat>Widescreen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modified xsi:type="dcterms:W3CDTF">2024-02-01T04:01:36Z</dcterms:modified>
  <cp:category/>
  <cp:contentStatus/>
  <cp:version/>
</cp:coreProperties>
</file>