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60" r:id="rId6"/>
    <p:sldId id="261" r:id="rId7"/>
    <p:sldId id="262" r:id="rId8"/>
    <p:sldId id="268" r:id="rId9"/>
    <p:sldId id="269" r:id="rId10"/>
    <p:sldId id="263"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01E284A5-4C11-4438-8C3D-3A92F7A1CDE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55F127-2FD9-4AD4-AF6F-FCF95383B1B3}"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01E284A5-4C11-4438-8C3D-3A92F7A1CDE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55F127-2FD9-4AD4-AF6F-FCF95383B1B3}"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01E284A5-4C11-4438-8C3D-3A92F7A1CDE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55F127-2FD9-4AD4-AF6F-FCF95383B1B3}"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01E284A5-4C11-4438-8C3D-3A92F7A1CDE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55F127-2FD9-4AD4-AF6F-FCF95383B1B3}"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01E284A5-4C11-4438-8C3D-3A92F7A1CDE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55F127-2FD9-4AD4-AF6F-FCF95383B1B3}"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01E284A5-4C11-4438-8C3D-3A92F7A1CDE9}"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855F127-2FD9-4AD4-AF6F-FCF95383B1B3}"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01E284A5-4C11-4438-8C3D-3A92F7A1CDE9}"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855F127-2FD9-4AD4-AF6F-FCF95383B1B3}"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01E284A5-4C11-4438-8C3D-3A92F7A1CDE9}"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855F127-2FD9-4AD4-AF6F-FCF95383B1B3}"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E284A5-4C11-4438-8C3D-3A92F7A1CDE9}"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855F127-2FD9-4AD4-AF6F-FCF95383B1B3}"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01E284A5-4C11-4438-8C3D-3A92F7A1CDE9}"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855F127-2FD9-4AD4-AF6F-FCF95383B1B3}"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01E284A5-4C11-4438-8C3D-3A92F7A1CDE9}"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855F127-2FD9-4AD4-AF6F-FCF95383B1B3}"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E284A5-4C11-4438-8C3D-3A92F7A1CDE9}" type="datetimeFigureOut">
              <a:rPr lang="en-IN" smtClean="0"/>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55F127-2FD9-4AD4-AF6F-FCF95383B1B3}"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127322"/>
            <a:ext cx="9144000" cy="6377651"/>
          </a:xfrm>
        </p:spPr>
        <p:txBody>
          <a:bodyPr>
            <a:normAutofit fontScale="77500" lnSpcReduction="20000"/>
          </a:bodyPr>
          <a:lstStyle/>
          <a:p>
            <a:pPr algn="l"/>
            <a:endParaRPr lang="en-IN" sz="1800" b="0" i="0" u="none" strike="noStrike" baseline="0" dirty="0">
              <a:solidFill>
                <a:srgbClr val="000000"/>
              </a:solidFill>
              <a:latin typeface="Times New Roman" panose="02020603050405020304" pitchFamily="18" charset="0"/>
            </a:endParaRPr>
          </a:p>
          <a:p>
            <a:r>
              <a:rPr lang="en-IN" sz="5200" b="1" dirty="0">
                <a:solidFill>
                  <a:srgbClr val="000000"/>
                </a:solidFill>
                <a:latin typeface="Times New Roman" panose="02020603050405020304" pitchFamily="18" charset="0"/>
              </a:rPr>
              <a:t>Billing System</a:t>
            </a:r>
            <a:endParaRPr lang="en-IN" sz="5200" b="1" i="0" u="none" strike="noStrike" baseline="0" dirty="0">
              <a:solidFill>
                <a:srgbClr val="000000"/>
              </a:solidFill>
              <a:latin typeface="Times New Roman" panose="02020603050405020304" pitchFamily="18" charset="0"/>
            </a:endParaRPr>
          </a:p>
          <a:p>
            <a:endParaRPr lang="en-US" sz="3200" dirty="0"/>
          </a:p>
          <a:p>
            <a:r>
              <a:rPr lang="en-US" sz="3200" dirty="0"/>
              <a:t> </a:t>
            </a:r>
            <a:endParaRPr lang="en-US" sz="3200" dirty="0"/>
          </a:p>
          <a:p>
            <a:endParaRPr lang="en-US" sz="3200" dirty="0"/>
          </a:p>
          <a:p>
            <a:endParaRPr lang="en-US" sz="3200" dirty="0"/>
          </a:p>
          <a:p>
            <a:endParaRPr lang="en-US" sz="3200" dirty="0"/>
          </a:p>
          <a:p>
            <a:endParaRPr lang="en-US" sz="3200" dirty="0"/>
          </a:p>
          <a:p>
            <a:endParaRPr lang="en-US" sz="3200" dirty="0"/>
          </a:p>
          <a:p>
            <a:endParaRPr lang="en-US" sz="3200" dirty="0"/>
          </a:p>
          <a:p>
            <a:r>
              <a:rPr lang="en-US" sz="3200" dirty="0"/>
              <a:t>Submitted by</a:t>
            </a:r>
            <a:endParaRPr lang="en-US" sz="3200" dirty="0"/>
          </a:p>
          <a:p>
            <a:r>
              <a:rPr lang="en-IN" sz="2200" b="1" i="0" u="none" strike="noStrike" baseline="0" dirty="0">
                <a:solidFill>
                  <a:srgbClr val="000000"/>
                </a:solidFill>
                <a:latin typeface="Times New Roman" panose="02020603050405020304" pitchFamily="18" charset="0"/>
              </a:rPr>
              <a:t>Himanshi garg</a:t>
            </a:r>
            <a:r>
              <a:rPr lang="en-IN" sz="2200" b="1" dirty="0">
                <a:solidFill>
                  <a:srgbClr val="000000"/>
                </a:solidFill>
                <a:latin typeface="Times New Roman" panose="02020603050405020304" pitchFamily="18" charset="0"/>
              </a:rPr>
              <a:t>-2310990771</a:t>
            </a:r>
            <a:endParaRPr lang="en-IN" sz="2200" b="1" i="0" u="none" strike="noStrike" baseline="0" dirty="0">
              <a:solidFill>
                <a:srgbClr val="000000"/>
              </a:solidFill>
              <a:latin typeface="Times New Roman" panose="02020603050405020304" pitchFamily="18" charset="0"/>
            </a:endParaRPr>
          </a:p>
          <a:p>
            <a:r>
              <a:rPr lang="en-IN" sz="2200" b="1" dirty="0">
                <a:solidFill>
                  <a:srgbClr val="000000"/>
                </a:solidFill>
                <a:latin typeface="Times New Roman" panose="02020603050405020304" pitchFamily="18" charset="0"/>
              </a:rPr>
              <a:t>Mehak </a:t>
            </a:r>
            <a:r>
              <a:rPr lang="en-IN" sz="2200" b="1" i="0" u="none" strike="noStrike" baseline="0" dirty="0">
                <a:solidFill>
                  <a:srgbClr val="000000"/>
                </a:solidFill>
                <a:latin typeface="Times New Roman" panose="02020603050405020304" pitchFamily="18" charset="0"/>
              </a:rPr>
              <a:t>-2310990821</a:t>
            </a:r>
            <a:endParaRPr lang="en-IN" sz="2200" b="1" i="0" u="none" strike="noStrike" baseline="0" dirty="0">
              <a:solidFill>
                <a:srgbClr val="000000"/>
              </a:solidFill>
              <a:latin typeface="Times New Roman" panose="02020603050405020304" pitchFamily="18" charset="0"/>
            </a:endParaRPr>
          </a:p>
          <a:p>
            <a:r>
              <a:rPr lang="en-IN" sz="2200" b="1" dirty="0">
                <a:solidFill>
                  <a:srgbClr val="000000"/>
                </a:solidFill>
                <a:latin typeface="Times New Roman" panose="02020603050405020304" pitchFamily="18" charset="0"/>
              </a:rPr>
              <a:t>Happy</a:t>
            </a:r>
            <a:r>
              <a:rPr lang="en-IN" sz="2200" b="1" i="0" u="none" strike="noStrike" baseline="0" dirty="0">
                <a:solidFill>
                  <a:srgbClr val="000000"/>
                </a:solidFill>
                <a:latin typeface="Times New Roman" panose="02020603050405020304" pitchFamily="18" charset="0"/>
              </a:rPr>
              <a:t>-2310990761 </a:t>
            </a:r>
            <a:endParaRPr lang="en-IN" sz="2200" b="1" i="0" u="none" strike="noStrike" baseline="0" dirty="0">
              <a:solidFill>
                <a:srgbClr val="000000"/>
              </a:solidFill>
              <a:latin typeface="Times New Roman" panose="02020603050405020304" pitchFamily="18" charset="0"/>
            </a:endParaRPr>
          </a:p>
          <a:p>
            <a:r>
              <a:rPr lang="en-IN" sz="2200" b="1" dirty="0">
                <a:solidFill>
                  <a:srgbClr val="000000"/>
                </a:solidFill>
                <a:latin typeface="Times New Roman" panose="02020603050405020304" pitchFamily="18" charset="0"/>
              </a:rPr>
              <a:t>Om Mahajan</a:t>
            </a:r>
            <a:r>
              <a:rPr lang="en-IN" sz="2200" b="1" i="0" u="none" strike="noStrike" baseline="0" dirty="0">
                <a:solidFill>
                  <a:srgbClr val="000000"/>
                </a:solidFill>
                <a:latin typeface="Times New Roman" panose="02020603050405020304" pitchFamily="18" charset="0"/>
              </a:rPr>
              <a:t>-2310990841</a:t>
            </a:r>
            <a:endParaRPr lang="en-IN" sz="2200" b="1" i="0" u="none" strike="noStrike" baseline="0" dirty="0">
              <a:solidFill>
                <a:srgbClr val="000000"/>
              </a:solidFill>
              <a:latin typeface="Times New Roman" panose="02020603050405020304" pitchFamily="18" charset="0"/>
            </a:endParaRPr>
          </a:p>
          <a:p>
            <a:r>
              <a:rPr lang="en-IN" sz="2200" b="1" dirty="0">
                <a:solidFill>
                  <a:srgbClr val="000000"/>
                </a:solidFill>
                <a:latin typeface="Times New Roman" panose="02020603050405020304" pitchFamily="18" charset="0"/>
              </a:rPr>
              <a:t>Hamza-</a:t>
            </a:r>
            <a:r>
              <a:rPr lang="en-IN" sz="2200" b="1" i="0" u="none" strike="noStrike" baseline="0" dirty="0">
                <a:solidFill>
                  <a:srgbClr val="000000"/>
                </a:solidFill>
                <a:latin typeface="Times New Roman" panose="02020603050405020304" pitchFamily="18" charset="0"/>
              </a:rPr>
              <a:t> 2310990760</a:t>
            </a:r>
            <a:endParaRPr lang="en-IN" sz="2200" b="1" i="0" u="none" strike="noStrike" baseline="0" dirty="0">
              <a:solidFill>
                <a:srgbClr val="000000"/>
              </a:solidFill>
              <a:latin typeface="Times New Roman" panose="02020603050405020304" pitchFamily="18" charset="0"/>
            </a:endParaRPr>
          </a:p>
          <a:p>
            <a:r>
              <a:rPr lang="en-IN" sz="2200" b="1" dirty="0">
                <a:solidFill>
                  <a:srgbClr val="000000"/>
                </a:solidFill>
                <a:latin typeface="Times New Roman" panose="02020603050405020304" pitchFamily="18" charset="0"/>
              </a:rPr>
              <a:t>Padamnabh-2310990842</a:t>
            </a:r>
            <a:endParaRPr lang="en-IN" sz="2200" b="1" i="0" u="none" strike="noStrike" baseline="0" dirty="0">
              <a:solidFill>
                <a:srgbClr val="000000"/>
              </a:solidFill>
              <a:latin typeface="Times New Roman" panose="02020603050405020304" pitchFamily="18" charset="0"/>
            </a:endParaRPr>
          </a:p>
          <a:p>
            <a:endParaRPr lang="en-US" sz="2200" b="1" dirty="0"/>
          </a:p>
          <a:p>
            <a:endParaRPr lang="en-US" dirty="0"/>
          </a:p>
          <a:p>
            <a:endParaRPr lang="en-IN" dirty="0"/>
          </a:p>
        </p:txBody>
      </p:sp>
      <p:pic>
        <p:nvPicPr>
          <p:cNvPr id="6" name="Picture 5" descr="Chitkara University added a new photo. - Chitkara University"/>
          <p:cNvPicPr>
            <a:picLocks noChangeAspect="1"/>
          </p:cNvPicPr>
          <p:nvPr/>
        </p:nvPicPr>
        <p:blipFill rotWithShape="1">
          <a:blip r:embed="rId1">
            <a:extLst>
              <a:ext uri="{28A0092B-C50C-407E-A947-70E740481C1C}">
                <a14:useLocalDpi xmlns:a14="http://schemas.microsoft.com/office/drawing/2010/main" val="0"/>
              </a:ext>
            </a:extLst>
          </a:blip>
          <a:srcRect l="4565" t="7456" r="4868" b="5721"/>
          <a:stretch>
            <a:fillRect/>
          </a:stretch>
        </p:blipFill>
        <p:spPr bwMode="auto">
          <a:xfrm>
            <a:off x="4621161" y="1306820"/>
            <a:ext cx="2949678" cy="253672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normAutofit/>
          </a:bodyPr>
          <a:lstStyle/>
          <a:p>
            <a:pPr marL="0" indent="0" algn="ctr">
              <a:buNone/>
            </a:pPr>
            <a:r>
              <a:rPr lang="en-IN" sz="10000" dirty="0">
                <a:solidFill>
                  <a:srgbClr val="FF0000"/>
                </a:solidFill>
              </a:rPr>
              <a:t>THANKS</a:t>
            </a:r>
            <a:endParaRPr lang="en-IN" sz="10000" dirty="0">
              <a:solidFill>
                <a:srgbClr val="FF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800" kern="0" dirty="0">
                <a:solidFill>
                  <a:srgbClr val="C00000"/>
                </a:solidFill>
                <a:effectLst/>
                <a:latin typeface="Times New Roman" panose="02020603050405020304" pitchFamily="18" charset="0"/>
                <a:ea typeface="Times New Roman" panose="02020603050405020304" pitchFamily="18" charset="0"/>
              </a:rPr>
              <a:t>Introduction</a:t>
            </a:r>
            <a:endParaRPr lang="en-IN" sz="4800" dirty="0">
              <a:solidFill>
                <a:srgbClr val="C00000"/>
              </a:solidFill>
            </a:endParaRPr>
          </a:p>
        </p:txBody>
      </p:sp>
      <p:sp>
        <p:nvSpPr>
          <p:cNvPr id="3" name="Content Placeholder 2"/>
          <p:cNvSpPr>
            <a:spLocks noGrp="1"/>
          </p:cNvSpPr>
          <p:nvPr>
            <p:ph idx="1"/>
          </p:nvPr>
        </p:nvSpPr>
        <p:spPr>
          <a:xfrm>
            <a:off x="976754" y="1818968"/>
            <a:ext cx="7472423" cy="4144456"/>
          </a:xfrm>
        </p:spPr>
        <p:txBody>
          <a:bodyPr>
            <a:normAutofit/>
          </a:bodyPr>
          <a:lstStyle/>
          <a:p>
            <a:pPr algn="just">
              <a:buFont typeface="Wingdings" panose="05000000000000000000" pitchFamily="2" charset="2"/>
              <a:buChar char="v"/>
            </a:pPr>
            <a:r>
              <a:rPr lang="en-US" sz="2400" dirty="0"/>
              <a:t>The </a:t>
            </a:r>
            <a:r>
              <a:rPr lang="en-US" sz="2400" dirty="0">
                <a:solidFill>
                  <a:srgbClr val="FF0000"/>
                </a:solidFill>
              </a:rPr>
              <a:t>Billing System </a:t>
            </a:r>
            <a:r>
              <a:rPr lang="en-US" sz="2400" dirty="0"/>
              <a:t>project is designed to </a:t>
            </a:r>
            <a:r>
              <a:rPr lang="en-US" sz="2400" dirty="0">
                <a:solidFill>
                  <a:srgbClr val="FF0000"/>
                </a:solidFill>
              </a:rPr>
              <a:t>automate</a:t>
            </a:r>
            <a:r>
              <a:rPr lang="en-US" sz="2400" dirty="0"/>
              <a:t> and </a:t>
            </a:r>
            <a:r>
              <a:rPr lang="en-US" sz="2400" dirty="0">
                <a:solidFill>
                  <a:srgbClr val="FF0000"/>
                </a:solidFill>
              </a:rPr>
              <a:t>streamline</a:t>
            </a:r>
            <a:r>
              <a:rPr lang="en-US" sz="2400" dirty="0"/>
              <a:t> the process of managing sales transactions, inventory, and financial records. The system integrates key functionalities such </a:t>
            </a:r>
            <a:r>
              <a:rPr lang="en-US" sz="2400" b="1" dirty="0"/>
              <a:t>as inventory management, GST calculation, and profit tracking</a:t>
            </a:r>
            <a:r>
              <a:rPr lang="en-US" sz="2400" dirty="0"/>
              <a:t>, all of which are essential for efficient business operations. This project aims to provide a justified and easy solution for businesses to handle their billing processes more effectively, ensuring accuracy and </a:t>
            </a:r>
            <a:r>
              <a:rPr lang="en-US" sz="2400" b="1" dirty="0"/>
              <a:t>handle taxation regulations </a:t>
            </a:r>
            <a:r>
              <a:rPr lang="en-US" sz="2400" dirty="0"/>
              <a:t>effectively while also offering accurate profit analysis.</a:t>
            </a:r>
            <a:endParaRPr lang="en-IN" sz="2400" dirty="0"/>
          </a:p>
        </p:txBody>
      </p:sp>
      <p:pic>
        <p:nvPicPr>
          <p:cNvPr id="6" name="Picture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681884" y="2123768"/>
            <a:ext cx="3323303" cy="2684206"/>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4800" kern="0" dirty="0">
                <a:solidFill>
                  <a:srgbClr val="C00000"/>
                </a:solidFill>
                <a:latin typeface="Times New Roman" panose="02020603050405020304" pitchFamily="18" charset="0"/>
              </a:rPr>
              <a:t>Objectives</a:t>
            </a:r>
            <a:endParaRPr lang="en-IN" sz="4800" kern="0" dirty="0">
              <a:solidFill>
                <a:srgbClr val="C00000"/>
              </a:solidFill>
              <a:latin typeface="Times New Roman" panose="02020603050405020304" pitchFamily="18" charset="0"/>
            </a:endParaRPr>
          </a:p>
        </p:txBody>
      </p:sp>
      <p:sp>
        <p:nvSpPr>
          <p:cNvPr id="3" name="Content Placeholder 2"/>
          <p:cNvSpPr>
            <a:spLocks noGrp="1"/>
          </p:cNvSpPr>
          <p:nvPr>
            <p:ph idx="1"/>
          </p:nvPr>
        </p:nvSpPr>
        <p:spPr>
          <a:xfrm>
            <a:off x="653006" y="1386349"/>
            <a:ext cx="7217780" cy="4948700"/>
          </a:xfrm>
        </p:spPr>
        <p:txBody>
          <a:bodyPr>
            <a:normAutofit fontScale="77500" lnSpcReduction="20000"/>
          </a:bodyPr>
          <a:lstStyle/>
          <a:p>
            <a:pPr marL="0" indent="0">
              <a:buNone/>
            </a:pPr>
            <a:r>
              <a:rPr lang="en-US" dirty="0"/>
              <a:t>This </a:t>
            </a:r>
            <a:r>
              <a:rPr lang="en-US" dirty="0">
                <a:solidFill>
                  <a:srgbClr val="FF0000"/>
                </a:solidFill>
              </a:rPr>
              <a:t>project focuses </a:t>
            </a:r>
            <a:r>
              <a:rPr lang="en-US" dirty="0"/>
              <a:t>on key areas that are important for running a business:</a:t>
            </a:r>
            <a:endParaRPr lang="en-US" dirty="0"/>
          </a:p>
          <a:p>
            <a:pPr>
              <a:buFont typeface="Wingdings" panose="05000000000000000000" pitchFamily="2" charset="2"/>
              <a:buChar char="v"/>
            </a:pPr>
            <a:r>
              <a:rPr lang="en-US" b="1" dirty="0"/>
              <a:t>Billing and Invoicing</a:t>
            </a:r>
            <a:r>
              <a:rPr lang="en-US" dirty="0"/>
              <a:t>: The system automatically creates invoices when sales are made, saving time and reducing errors.</a:t>
            </a:r>
            <a:endParaRPr lang="en-US" dirty="0"/>
          </a:p>
          <a:p>
            <a:pPr>
              <a:buFont typeface="Wingdings" panose="05000000000000000000" pitchFamily="2" charset="2"/>
              <a:buChar char="v"/>
            </a:pPr>
            <a:r>
              <a:rPr lang="en-US" b="1" dirty="0"/>
              <a:t>Inventory Management</a:t>
            </a:r>
            <a:r>
              <a:rPr lang="en-US" dirty="0"/>
              <a:t>: It keeps track of stock levels in real-time, updates them automatically after each sale, and sends alerts when stock is running low.</a:t>
            </a:r>
            <a:endParaRPr lang="en-US" dirty="0"/>
          </a:p>
          <a:p>
            <a:pPr>
              <a:buFont typeface="Wingdings" panose="05000000000000000000" pitchFamily="2" charset="2"/>
              <a:buChar char="v"/>
            </a:pPr>
            <a:r>
              <a:rPr lang="en-US" b="1" dirty="0"/>
              <a:t>Tax Calculation</a:t>
            </a:r>
            <a:r>
              <a:rPr lang="en-US" dirty="0"/>
              <a:t>: The system accurately calculates the Goods and Services Tax (GST) based on the correct rates for each item.</a:t>
            </a:r>
            <a:endParaRPr lang="en-US" dirty="0"/>
          </a:p>
          <a:p>
            <a:pPr>
              <a:buFont typeface="Wingdings" panose="05000000000000000000" pitchFamily="2" charset="2"/>
              <a:buChar char="v"/>
            </a:pPr>
            <a:r>
              <a:rPr lang="en-US" b="1" dirty="0"/>
              <a:t>Profit Tracking</a:t>
            </a:r>
            <a:r>
              <a:rPr lang="en-US" dirty="0"/>
              <a:t>: It helps in calculating how much profit the business is making by looking at the income and expenses.</a:t>
            </a:r>
            <a:endParaRPr lang="en-US" dirty="0"/>
          </a:p>
          <a:p>
            <a:pPr>
              <a:buFont typeface="Wingdings" panose="05000000000000000000" pitchFamily="2" charset="2"/>
              <a:buChar char="v"/>
            </a:pPr>
            <a:r>
              <a:rPr lang="en-US" b="1" dirty="0"/>
              <a:t>Reporting and Analytics</a:t>
            </a:r>
            <a:r>
              <a:rPr lang="en-US" dirty="0"/>
              <a:t>: The system can generate various reports, such as sales, inventory, and profit reports, to help with making informed business decisions.</a:t>
            </a:r>
            <a:endParaRPr lang="en-US" dirty="0"/>
          </a:p>
        </p:txBody>
      </p:sp>
      <p:pic>
        <p:nvPicPr>
          <p:cNvPr id="7" name="Picture 6"/>
          <p:cNvPicPr>
            <a:picLocks noChangeAspect="1"/>
          </p:cNvPicPr>
          <p:nvPr/>
        </p:nvPicPr>
        <p:blipFill rotWithShape="1">
          <a:blip r:embed="rId1">
            <a:extLst>
              <a:ext uri="{28A0092B-C50C-407E-A947-70E740481C1C}">
                <a14:useLocalDpi xmlns:a14="http://schemas.microsoft.com/office/drawing/2010/main" val="0"/>
              </a:ext>
            </a:extLst>
          </a:blip>
          <a:srcRect l="14113" t="2406" r="15745"/>
          <a:stretch>
            <a:fillRect/>
          </a:stretch>
        </p:blipFill>
        <p:spPr>
          <a:xfrm>
            <a:off x="7870786" y="1219200"/>
            <a:ext cx="4032827" cy="4006821"/>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9222" y="18255"/>
            <a:ext cx="10515600" cy="1325563"/>
          </a:xfrm>
        </p:spPr>
        <p:txBody>
          <a:bodyPr/>
          <a:lstStyle/>
          <a:p>
            <a:pPr algn="ctr"/>
            <a:r>
              <a:rPr lang="en-IN" sz="4800" kern="0" dirty="0">
                <a:solidFill>
                  <a:srgbClr val="C00000"/>
                </a:solidFill>
                <a:latin typeface="Times New Roman" panose="02020603050405020304" pitchFamily="18" charset="0"/>
              </a:rPr>
              <a:t>System Overview</a:t>
            </a:r>
            <a:endParaRPr lang="en-IN" sz="4800" kern="0" dirty="0">
              <a:solidFill>
                <a:srgbClr val="C00000"/>
              </a:solidFill>
              <a:latin typeface="Times New Roman" panose="02020603050405020304" pitchFamily="18" charset="0"/>
            </a:endParaRPr>
          </a:p>
        </p:txBody>
      </p:sp>
      <p:sp>
        <p:nvSpPr>
          <p:cNvPr id="3" name="Content Placeholder 2"/>
          <p:cNvSpPr>
            <a:spLocks noGrp="1"/>
          </p:cNvSpPr>
          <p:nvPr>
            <p:ph idx="1"/>
          </p:nvPr>
        </p:nvSpPr>
        <p:spPr>
          <a:xfrm>
            <a:off x="324091" y="1504335"/>
            <a:ext cx="6951780" cy="3696930"/>
          </a:xfrm>
        </p:spPr>
        <p:txBody>
          <a:bodyPr>
            <a:normAutofit/>
          </a:bodyPr>
          <a:lstStyle/>
          <a:p>
            <a:pPr algn="just">
              <a:buFont typeface="Wingdings" panose="05000000000000000000" pitchFamily="2" charset="2"/>
              <a:buChar char="v"/>
            </a:pPr>
            <a:r>
              <a:rPr lang="en-US" sz="2000" b="0" i="0" dirty="0">
                <a:solidFill>
                  <a:srgbClr val="374151"/>
                </a:solidFill>
                <a:effectLst/>
                <a:latin typeface="__Inter_36bd41"/>
              </a:rPr>
              <a:t>Our billing system streamlines business operations with an intuitive </a:t>
            </a:r>
            <a:r>
              <a:rPr lang="en-US" sz="2000" b="1" i="0" dirty="0">
                <a:solidFill>
                  <a:srgbClr val="374151"/>
                </a:solidFill>
                <a:effectLst/>
                <a:latin typeface="__Inter_36bd41"/>
              </a:rPr>
              <a:t>User Interface</a:t>
            </a:r>
            <a:r>
              <a:rPr lang="en-US" sz="2000" b="0" i="0" dirty="0">
                <a:solidFill>
                  <a:srgbClr val="374151"/>
                </a:solidFill>
                <a:effectLst/>
                <a:latin typeface="__Inter_36bd41"/>
              </a:rPr>
              <a:t> that enables quick navigation. The system features a </a:t>
            </a:r>
            <a:r>
              <a:rPr lang="en-US" sz="2000" b="1" i="0" dirty="0">
                <a:solidFill>
                  <a:srgbClr val="374151"/>
                </a:solidFill>
                <a:effectLst/>
                <a:latin typeface="__Inter_36bd41"/>
              </a:rPr>
              <a:t>Billing Screen</a:t>
            </a:r>
            <a:r>
              <a:rPr lang="en-US" sz="2000" b="0" i="0" dirty="0">
                <a:solidFill>
                  <a:srgbClr val="374151"/>
                </a:solidFill>
                <a:effectLst/>
                <a:latin typeface="__Inter_36bd41"/>
              </a:rPr>
              <a:t> for simplified invoice creation, an </a:t>
            </a:r>
            <a:r>
              <a:rPr lang="en-US" sz="2000" b="1" i="0" dirty="0">
                <a:solidFill>
                  <a:srgbClr val="374151"/>
                </a:solidFill>
                <a:effectLst/>
                <a:latin typeface="__Inter_36bd41"/>
              </a:rPr>
              <a:t>Inventory Management Screen</a:t>
            </a:r>
            <a:r>
              <a:rPr lang="en-US" sz="2000" b="0" i="0" dirty="0">
                <a:solidFill>
                  <a:srgbClr val="374151"/>
                </a:solidFill>
                <a:effectLst/>
                <a:latin typeface="__Inter_36bd41"/>
              </a:rPr>
              <a:t> for real-time stock updates and alerts, and a </a:t>
            </a:r>
            <a:r>
              <a:rPr lang="en-US" sz="2000" b="1" i="0" dirty="0">
                <a:solidFill>
                  <a:srgbClr val="374151"/>
                </a:solidFill>
                <a:effectLst/>
                <a:latin typeface="__Inter_36bd41"/>
              </a:rPr>
              <a:t>Reports Screen</a:t>
            </a:r>
            <a:r>
              <a:rPr lang="en-US" sz="2000" b="0" i="0" dirty="0">
                <a:solidFill>
                  <a:srgbClr val="374151"/>
                </a:solidFill>
                <a:effectLst/>
                <a:latin typeface="__Inter_36bd41"/>
              </a:rPr>
              <a:t> for generating sales, profit, and inventory reports.</a:t>
            </a:r>
            <a:endParaRPr lang="en-US" sz="2000" b="0" i="0" dirty="0">
              <a:solidFill>
                <a:srgbClr val="374151"/>
              </a:solidFill>
              <a:effectLst/>
              <a:latin typeface="__Inter_36bd41"/>
            </a:endParaRPr>
          </a:p>
          <a:p>
            <a:pPr algn="just">
              <a:buFont typeface="Wingdings" panose="05000000000000000000" pitchFamily="2" charset="2"/>
              <a:buChar char="v"/>
            </a:pPr>
            <a:r>
              <a:rPr lang="en-US" sz="2000" b="0" i="0" dirty="0">
                <a:solidFill>
                  <a:srgbClr val="374151"/>
                </a:solidFill>
                <a:effectLst/>
                <a:latin typeface="__Inter_36bd41"/>
              </a:rPr>
              <a:t>The system ensures </a:t>
            </a:r>
            <a:r>
              <a:rPr lang="en-US" sz="2000" b="1" i="0" dirty="0">
                <a:solidFill>
                  <a:srgbClr val="374151"/>
                </a:solidFill>
                <a:effectLst/>
                <a:latin typeface="__Inter_36bd41"/>
              </a:rPr>
              <a:t>Efficient Inventory Management</a:t>
            </a:r>
            <a:r>
              <a:rPr lang="en-US" sz="2000" b="0" i="0" dirty="0">
                <a:solidFill>
                  <a:srgbClr val="374151"/>
                </a:solidFill>
                <a:effectLst/>
                <a:latin typeface="__Inter_36bd41"/>
              </a:rPr>
              <a:t> through real-time updates, stock alerts, and detailed logs. It also simplifies </a:t>
            </a:r>
            <a:r>
              <a:rPr lang="en-US" sz="2000" b="1" i="0" dirty="0">
                <a:solidFill>
                  <a:srgbClr val="374151"/>
                </a:solidFill>
                <a:effectLst/>
                <a:latin typeface="__Inter_36bd41"/>
              </a:rPr>
              <a:t>GST Calculation and Compliance</a:t>
            </a:r>
            <a:r>
              <a:rPr lang="en-US" sz="2000" b="0" i="0" dirty="0">
                <a:solidFill>
                  <a:srgbClr val="374151"/>
                </a:solidFill>
                <a:effectLst/>
                <a:latin typeface="__Inter_36bd41"/>
              </a:rPr>
              <a:t> with automated GST calculation, multiple GST slabs, and detailed GST reports. Additionally, the system aids in </a:t>
            </a:r>
            <a:r>
              <a:rPr lang="en-US" sz="2000" b="1" i="0" dirty="0">
                <a:solidFill>
                  <a:srgbClr val="374151"/>
                </a:solidFill>
                <a:effectLst/>
                <a:latin typeface="__Inter_36bd41"/>
              </a:rPr>
              <a:t>Profit Calculation</a:t>
            </a:r>
            <a:r>
              <a:rPr lang="en-US" sz="2000" b="0" i="0" dirty="0">
                <a:solidFill>
                  <a:srgbClr val="374151"/>
                </a:solidFill>
                <a:effectLst/>
                <a:latin typeface="__Inter_36bd41"/>
              </a:rPr>
              <a:t> by calculating gross and net profit, and generating detailed profit reports.</a:t>
            </a:r>
            <a:endParaRPr lang="en-US" sz="2000" b="0" i="0" dirty="0">
              <a:solidFill>
                <a:srgbClr val="374151"/>
              </a:solidFill>
              <a:effectLst/>
              <a:latin typeface="__Inter_36bd41"/>
            </a:endParaRPr>
          </a:p>
          <a:p>
            <a:pPr marL="0" indent="0" algn="l">
              <a:buNone/>
            </a:pPr>
            <a:endParaRPr lang="en-IN" sz="2900" dirty="0"/>
          </a:p>
        </p:txBody>
      </p:sp>
      <p:pic>
        <p:nvPicPr>
          <p:cNvPr id="5" name="Picture 3" descr="librarian | The many adventures of a small town librarian"/>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158616" y="1343818"/>
            <a:ext cx="3415295" cy="481865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81781"/>
            <a:ext cx="10515600" cy="862037"/>
          </a:xfrm>
        </p:spPr>
        <p:txBody>
          <a:bodyPr>
            <a:normAutofit fontScale="90000"/>
          </a:bodyPr>
          <a:lstStyle/>
          <a:p>
            <a:pPr algn="ctr"/>
            <a:r>
              <a:rPr lang="en-IN" sz="4800" dirty="0">
                <a:solidFill>
                  <a:srgbClr val="C00000"/>
                </a:solidFill>
                <a:latin typeface="Times New Roman" panose="02020603050405020304" pitchFamily="18" charset="0"/>
                <a:cs typeface="Times New Roman" panose="02020603050405020304" pitchFamily="18" charset="0"/>
              </a:rPr>
              <a:t>Challenges and Solutions</a:t>
            </a:r>
            <a:br>
              <a:rPr lang="en-IN" sz="2000" b="1" dirty="0"/>
            </a:br>
            <a:endParaRPr lang="en-IN" sz="4800" kern="0" dirty="0">
              <a:solidFill>
                <a:srgbClr val="C00000"/>
              </a:solidFill>
              <a:latin typeface="Times New Roman" panose="02020603050405020304" pitchFamily="18" charset="0"/>
            </a:endParaRPr>
          </a:p>
        </p:txBody>
      </p:sp>
      <p:sp>
        <p:nvSpPr>
          <p:cNvPr id="3" name="Content Placeholder 2"/>
          <p:cNvSpPr>
            <a:spLocks noGrp="1"/>
          </p:cNvSpPr>
          <p:nvPr>
            <p:ph idx="1"/>
          </p:nvPr>
        </p:nvSpPr>
        <p:spPr>
          <a:xfrm>
            <a:off x="757177" y="1343818"/>
            <a:ext cx="6581172" cy="5103281"/>
          </a:xfrm>
        </p:spPr>
        <p:txBody>
          <a:bodyPr>
            <a:normAutofit/>
          </a:bodyPr>
          <a:lstStyle/>
          <a:p>
            <a:pPr marL="0" indent="0">
              <a:buNone/>
            </a:pPr>
            <a:r>
              <a:rPr lang="en-US" sz="2400" b="1" dirty="0"/>
              <a:t>Challenges Faced and Solutions Implemented</a:t>
            </a:r>
            <a:endParaRPr lang="en-US" sz="2400" dirty="0"/>
          </a:p>
          <a:p>
            <a:pPr>
              <a:buFont typeface="Wingdings" panose="05000000000000000000" pitchFamily="2" charset="2"/>
              <a:buChar char="v"/>
            </a:pPr>
            <a:r>
              <a:rPr lang="en-US" sz="2000" b="1" dirty="0"/>
              <a:t>Challenge 1</a:t>
            </a:r>
            <a:r>
              <a:rPr lang="en-US" sz="2000" dirty="0"/>
              <a:t>: </a:t>
            </a:r>
            <a:r>
              <a:rPr lang="en-US" sz="2000" dirty="0">
                <a:solidFill>
                  <a:srgbClr val="FF0000"/>
                </a:solidFill>
              </a:rPr>
              <a:t>Handling complex GST calculations for various products and services.</a:t>
            </a:r>
            <a:br>
              <a:rPr lang="en-US" sz="1400" dirty="0"/>
            </a:br>
            <a:r>
              <a:rPr lang="en-US" sz="2000" b="1" dirty="0"/>
              <a:t>Solution</a:t>
            </a:r>
            <a:r>
              <a:rPr lang="en-US" sz="2000" dirty="0"/>
              <a:t>: Implemented a modular tax calculation engine that can be easily updated with new tax rules.</a:t>
            </a:r>
            <a:endParaRPr lang="en-US" sz="2000" dirty="0"/>
          </a:p>
          <a:p>
            <a:pPr>
              <a:buFont typeface="Wingdings" panose="05000000000000000000" pitchFamily="2" charset="2"/>
              <a:buChar char="v"/>
            </a:pPr>
            <a:r>
              <a:rPr lang="en-US" sz="2000" b="1" dirty="0"/>
              <a:t>Challenge 2</a:t>
            </a:r>
            <a:r>
              <a:rPr lang="en-US" sz="2000" dirty="0"/>
              <a:t>: </a:t>
            </a:r>
            <a:r>
              <a:rPr lang="en-US" sz="2000" dirty="0">
                <a:solidFill>
                  <a:srgbClr val="FF0000"/>
                </a:solidFill>
              </a:rPr>
              <a:t>Ensuring real-time inventory updates without performance lags</a:t>
            </a:r>
            <a:r>
              <a:rPr lang="en-US" sz="2000" dirty="0"/>
              <a:t>.</a:t>
            </a:r>
            <a:br>
              <a:rPr lang="en-US" sz="2000" dirty="0"/>
            </a:br>
            <a:r>
              <a:rPr lang="en-US" sz="2000" b="1" dirty="0"/>
              <a:t>Solution</a:t>
            </a:r>
            <a:r>
              <a:rPr lang="en-US" sz="2000" dirty="0"/>
              <a:t>: Optimized database queries and implemented caching mechanisms to improve performance.</a:t>
            </a:r>
            <a:endParaRPr lang="en-US" sz="2000" dirty="0"/>
          </a:p>
          <a:p>
            <a:pPr>
              <a:buFont typeface="Wingdings" panose="05000000000000000000" pitchFamily="2" charset="2"/>
              <a:buChar char="v"/>
            </a:pPr>
            <a:r>
              <a:rPr lang="en-US" sz="2000" b="1" dirty="0"/>
              <a:t>Challenge 3</a:t>
            </a:r>
            <a:r>
              <a:rPr lang="en-US" sz="2000" dirty="0"/>
              <a:t>: </a:t>
            </a:r>
            <a:r>
              <a:rPr lang="en-US" sz="2000" dirty="0">
                <a:solidFill>
                  <a:srgbClr val="FF0000"/>
                </a:solidFill>
              </a:rPr>
              <a:t>Designing a user-friendly interface that Non-Tech person can also use effectively.</a:t>
            </a:r>
            <a:br>
              <a:rPr lang="en-US" sz="2000" dirty="0"/>
            </a:br>
            <a:r>
              <a:rPr lang="en-US" sz="2000" b="1" dirty="0"/>
              <a:t>Solution</a:t>
            </a:r>
            <a:r>
              <a:rPr lang="en-US" sz="2000" dirty="0"/>
              <a:t>: Conducted usability testing and iterated on the design based on user feedback.</a:t>
            </a:r>
            <a:endParaRPr lang="en-US" sz="2000" dirty="0"/>
          </a:p>
          <a:p>
            <a:pPr algn="l"/>
            <a:endParaRPr lang="en-US" sz="2000" b="1" i="0" u="none" strike="noStrike" baseline="0" dirty="0">
              <a:solidFill>
                <a:srgbClr val="000000"/>
              </a:solidFill>
              <a:latin typeface="Times New Roman" panose="02020603050405020304" pitchFamily="18" charset="0"/>
            </a:endParaRPr>
          </a:p>
          <a:p>
            <a:pPr marL="0" indent="0" algn="l">
              <a:buNone/>
            </a:pPr>
            <a:endParaRPr lang="en-US" sz="1800" b="0" i="0" u="none" strike="noStrike" baseline="0" dirty="0">
              <a:solidFill>
                <a:srgbClr val="000000"/>
              </a:solidFill>
              <a:latin typeface="Times New Roman" panose="02020603050405020304" pitchFamily="18" charset="0"/>
            </a:endParaRPr>
          </a:p>
          <a:p>
            <a:pPr marL="0" indent="0">
              <a:buNone/>
            </a:pPr>
            <a:endParaRPr lang="en-IN" dirty="0"/>
          </a:p>
        </p:txBody>
      </p:sp>
      <p:pic>
        <p:nvPicPr>
          <p:cNvPr id="6" name="Picture 2" descr="Need Billing Software For Your Business"/>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338350" y="2035276"/>
            <a:ext cx="4421032" cy="288936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3463" y="369985"/>
            <a:ext cx="10515600" cy="1325563"/>
          </a:xfrm>
        </p:spPr>
        <p:txBody>
          <a:bodyPr/>
          <a:lstStyle/>
          <a:p>
            <a:pPr algn="ctr"/>
            <a:r>
              <a:rPr lang="en-IN" sz="4800" kern="0" dirty="0">
                <a:solidFill>
                  <a:srgbClr val="C00000"/>
                </a:solidFill>
                <a:latin typeface="Times New Roman" panose="02020603050405020304" pitchFamily="18" charset="0"/>
              </a:rPr>
              <a:t>Technology and tools</a:t>
            </a:r>
            <a:endParaRPr lang="en-IN" sz="4800" kern="0" dirty="0">
              <a:solidFill>
                <a:srgbClr val="C00000"/>
              </a:solidFill>
              <a:latin typeface="Times New Roman" panose="02020603050405020304" pitchFamily="18" charset="0"/>
            </a:endParaRPr>
          </a:p>
        </p:txBody>
      </p:sp>
      <p:sp>
        <p:nvSpPr>
          <p:cNvPr id="3" name="Content Placeholder 2"/>
          <p:cNvSpPr>
            <a:spLocks noGrp="1"/>
          </p:cNvSpPr>
          <p:nvPr>
            <p:ph idx="1"/>
          </p:nvPr>
        </p:nvSpPr>
        <p:spPr>
          <a:xfrm>
            <a:off x="340488" y="1504335"/>
            <a:ext cx="6870539" cy="4502926"/>
          </a:xfrm>
        </p:spPr>
        <p:txBody>
          <a:bodyPr>
            <a:normAutofit/>
          </a:bodyPr>
          <a:lstStyle/>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v"/>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HTML5</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Used for structuring the web pages.</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v"/>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CSS3</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styling the user interface, making it visually appealing and responsive across devices.</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v"/>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JavaScript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Provides interactivity on the client side, such as dynamic search filters and form validations.</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v"/>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Node.js with Express.js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a JavaScript-based back-end.</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eaLnBrk="0" fontAlgn="base" hangingPunct="0">
              <a:lnSpc>
                <a:spcPct val="100000"/>
              </a:lnSpc>
              <a:spcBef>
                <a:spcPct val="0"/>
              </a:spcBef>
              <a:spcAft>
                <a:spcPct val="0"/>
              </a:spcAft>
              <a:buFont typeface="Wingdings" panose="05000000000000000000" pitchFamily="2" charset="2"/>
              <a:buChar char="v"/>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MySQL / PostgreSQL</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managing structured data like profit, loss, </a:t>
            </a:r>
            <a:r>
              <a:rPr lang="en-US" altLang="en-US" sz="2000" dirty="0">
                <a:latin typeface="Times New Roman" panose="02020603050405020304" pitchFamily="18" charset="0"/>
                <a:cs typeface="Times New Roman" panose="02020603050405020304" pitchFamily="18" charset="0"/>
              </a:rPr>
              <a:t>GST</a:t>
            </a:r>
            <a:endParaRPr lang="en-US" altLang="en-US" sz="2000" dirty="0">
              <a:latin typeface="Times New Roman" panose="02020603050405020304" pitchFamily="18" charset="0"/>
              <a:cs typeface="Times New Roman" panose="02020603050405020304" pitchFamily="18" charset="0"/>
            </a:endParaRPr>
          </a:p>
          <a:p>
            <a:pPr algn="just" eaLnBrk="0" fontAlgn="base" hangingPunct="0">
              <a:lnSpc>
                <a:spcPct val="100000"/>
              </a:lnSpc>
              <a:spcBef>
                <a:spcPct val="0"/>
              </a:spcBef>
              <a:spcAft>
                <a:spcPct val="0"/>
              </a:spcAft>
              <a:buFont typeface="Wingdings" panose="05000000000000000000" pitchFamily="2" charset="2"/>
              <a:buChar char="v"/>
            </a:pPr>
            <a:r>
              <a:rPr lang="en-US" sz="2000" b="1" dirty="0"/>
              <a:t>Git</a:t>
            </a:r>
            <a:r>
              <a:rPr lang="en-US" sz="2000" dirty="0"/>
              <a:t>: For managing the source code with a platform like GitHub or GitLab.</a:t>
            </a:r>
            <a:endParaRPr lang="en-US" sz="2000" dirty="0"/>
          </a:p>
          <a:p>
            <a:pPr marL="0" marR="0" lvl="0" indent="0" algn="just" defTabSz="914400" rtl="0" eaLnBrk="0" fontAlgn="base" latinLnBrk="0" hangingPunct="0">
              <a:lnSpc>
                <a:spcPct val="100000"/>
              </a:lnSpc>
              <a:spcBef>
                <a:spcPct val="0"/>
              </a:spcBef>
              <a:spcAft>
                <a:spcPct val="0"/>
              </a:spcAft>
              <a:buClrTx/>
              <a:buSzTx/>
              <a:buNone/>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indent="-285750" algn="just" eaLnBrk="0" fontAlgn="base" hangingPunct="0">
              <a:lnSpc>
                <a:spcPct val="100000"/>
              </a:lnSpc>
              <a:spcBef>
                <a:spcPct val="0"/>
              </a:spcBef>
              <a:spcAft>
                <a:spcPct val="0"/>
              </a:spcAft>
              <a:buFont typeface="Wingdings" panose="05000000000000000000" pitchFamily="2" charset="2"/>
              <a:buChar char="q"/>
            </a:pPr>
            <a:endParaRPr lang="en-US" sz="1600" dirty="0"/>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q"/>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just" defTabSz="914400" rtl="0" eaLnBrk="0" fontAlgn="base" latinLnBrk="0" hangingPunct="0">
              <a:lnSpc>
                <a:spcPct val="100000"/>
              </a:lnSpc>
              <a:spcBef>
                <a:spcPct val="0"/>
              </a:spcBef>
              <a:spcAft>
                <a:spcPct val="0"/>
              </a:spcAft>
              <a:buClrTx/>
              <a:buSzTx/>
            </a:pP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endParaRPr lang="en-IN" dirty="0"/>
          </a:p>
        </p:txBody>
      </p:sp>
      <p:pic>
        <p:nvPicPr>
          <p:cNvPr id="4" name="Picture 7" descr="HTML, CSS, and JS as a Framework - Knoldus | Knoldus Blogs | UI"/>
          <p:cNvPicPr>
            <a:picLocks noChangeAspect="1" noChangeArrowheads="1"/>
          </p:cNvPicPr>
          <p:nvPr/>
        </p:nvPicPr>
        <p:blipFill rotWithShape="1">
          <a:blip r:embed="rId1" cstate="print">
            <a:extLst>
              <a:ext uri="{28A0092B-C50C-407E-A947-70E740481C1C}">
                <a14:useLocalDpi xmlns:a14="http://schemas.microsoft.com/office/drawing/2010/main" val="0"/>
              </a:ext>
            </a:extLst>
          </a:blip>
          <a:srcRect l="19749" r="23200"/>
          <a:stretch>
            <a:fillRect/>
          </a:stretch>
        </p:blipFill>
        <p:spPr bwMode="auto">
          <a:xfrm>
            <a:off x="8935655" y="810229"/>
            <a:ext cx="2264082" cy="1962774"/>
          </a:xfrm>
          <a:prstGeom prst="rect">
            <a:avLst/>
          </a:prstGeom>
          <a:noFill/>
          <a:extLst>
            <a:ext uri="{909E8E84-426E-40DD-AFC4-6F175D3DCCD1}">
              <a14:hiddenFill xmlns:a14="http://schemas.microsoft.com/office/drawing/2010/main">
                <a:solidFill>
                  <a:srgbClr val="FFFFFF"/>
                </a:solidFill>
              </a14:hiddenFill>
            </a:ext>
          </a:extLst>
        </p:spPr>
      </p:pic>
      <p:sp>
        <p:nvSpPr>
          <p:cNvPr id="5" name="Arrow: Right 4"/>
          <p:cNvSpPr/>
          <p:nvPr/>
        </p:nvSpPr>
        <p:spPr>
          <a:xfrm rot="5400000">
            <a:off x="9680747" y="2826028"/>
            <a:ext cx="773897" cy="432048"/>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pic>
        <p:nvPicPr>
          <p:cNvPr id="6" name="Picture 5"/>
          <p:cNvPicPr>
            <a:picLocks noChangeAspect="1"/>
          </p:cNvPicPr>
          <p:nvPr/>
        </p:nvPicPr>
        <p:blipFill rotWithShape="1">
          <a:blip r:embed="rId2"/>
          <a:srcRect l="-1514" t="25818" r="1514" b="26863"/>
          <a:stretch>
            <a:fillRect/>
          </a:stretch>
        </p:blipFill>
        <p:spPr>
          <a:xfrm>
            <a:off x="8766327" y="3186167"/>
            <a:ext cx="2602736" cy="1198198"/>
          </a:xfrm>
          <a:prstGeom prst="rect">
            <a:avLst/>
          </a:prstGeom>
        </p:spPr>
      </p:pic>
      <p:sp>
        <p:nvSpPr>
          <p:cNvPr id="7" name="Arrow: Down 6"/>
          <p:cNvSpPr/>
          <p:nvPr/>
        </p:nvSpPr>
        <p:spPr>
          <a:xfrm>
            <a:off x="9851670" y="4314244"/>
            <a:ext cx="432049" cy="646331"/>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pic>
        <p:nvPicPr>
          <p:cNvPr id="8" name="Picture 20" descr="MySQL (@MySQL) / X"/>
          <p:cNvPicPr>
            <a:picLocks noChangeAspect="1" noChangeArrowheads="1"/>
          </p:cNvPicPr>
          <p:nvPr/>
        </p:nvPicPr>
        <p:blipFill rotWithShape="1">
          <a:blip r:embed="rId3">
            <a:extLst>
              <a:ext uri="{28A0092B-C50C-407E-A947-70E740481C1C}">
                <a14:useLocalDpi xmlns:a14="http://schemas.microsoft.com/office/drawing/2010/main" val="0"/>
              </a:ext>
            </a:extLst>
          </a:blip>
          <a:srcRect l="14091" t="12825" r="10448" b="35757"/>
          <a:stretch>
            <a:fillRect/>
          </a:stretch>
        </p:blipFill>
        <p:spPr bwMode="auto">
          <a:xfrm>
            <a:off x="8766327" y="5056738"/>
            <a:ext cx="2602737" cy="1578159"/>
          </a:xfrm>
          <a:prstGeom prst="rect">
            <a:avLst/>
          </a:prstGeom>
          <a:noFill/>
          <a:extLst>
            <a:ext uri="{909E8E84-426E-40DD-AFC4-6F175D3DCCD1}">
              <a14:hiddenFill xmlns:a14="http://schemas.microsoft.com/office/drawing/2010/main">
                <a:solidFill>
                  <a:srgbClr val="FFFFFF"/>
                </a:solidFill>
              </a14:hiddenFill>
            </a:ext>
          </a:extLst>
        </p:spPr>
      </p:pic>
      <p:sp>
        <p:nvSpPr>
          <p:cNvPr id="9" name="Arrow: Right 8"/>
          <p:cNvSpPr/>
          <p:nvPr/>
        </p:nvSpPr>
        <p:spPr>
          <a:xfrm rot="10800000">
            <a:off x="7797331" y="6007261"/>
            <a:ext cx="792088" cy="435058"/>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pic>
        <p:nvPicPr>
          <p:cNvPr id="10" name="Picture 22" descr="Git and Github basics served right. | by Sameer Kashyap | Medium"/>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1413" t="17781" r="11413" b="26186"/>
          <a:stretch>
            <a:fillRect/>
          </a:stretch>
        </p:blipFill>
        <p:spPr bwMode="auto">
          <a:xfrm>
            <a:off x="4655840" y="5370061"/>
            <a:ext cx="2880320" cy="12744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solidFill>
                  <a:srgbClr val="FF0000"/>
                </a:solidFill>
                <a:latin typeface="Times New Roman" panose="02020603050405020304" pitchFamily="18" charset="0"/>
                <a:cs typeface="Times New Roman" panose="02020603050405020304" pitchFamily="18" charset="0"/>
              </a:rPr>
              <a:t>Tables to be made</a:t>
            </a:r>
            <a:endParaRPr lang="en-US">
              <a:solidFill>
                <a:srgbClr val="FF0000"/>
              </a:solidFill>
              <a:latin typeface="Times New Roman" panose="02020603050405020304" pitchFamily="18" charset="0"/>
              <a:cs typeface="Times New Roman" panose="02020603050405020304" pitchFamily="18" charset="0"/>
            </a:endParaRPr>
          </a:p>
        </p:txBody>
      </p:sp>
      <p:graphicFrame>
        <p:nvGraphicFramePr>
          <p:cNvPr id="4" name="Content Placeholder 3"/>
          <p:cNvGraphicFramePr/>
          <p:nvPr>
            <p:ph idx="1"/>
            <p:custDataLst>
              <p:tags r:id="rId1"/>
            </p:custDataLst>
          </p:nvPr>
        </p:nvGraphicFramePr>
        <p:xfrm>
          <a:off x="509270" y="2146935"/>
          <a:ext cx="5257800" cy="3140075"/>
        </p:xfrm>
        <a:graphic>
          <a:graphicData uri="http://schemas.openxmlformats.org/drawingml/2006/table">
            <a:tbl>
              <a:tblPr firstRow="1" bandRow="1">
                <a:tableStyleId>{5C22544A-7EE6-4342-B048-85BDC9FD1C3A}</a:tableStyleId>
              </a:tblPr>
              <a:tblGrid>
                <a:gridCol w="1179195"/>
                <a:gridCol w="1592580"/>
                <a:gridCol w="754380"/>
                <a:gridCol w="817880"/>
                <a:gridCol w="913765"/>
              </a:tblGrid>
              <a:tr h="1036955">
                <a:tc>
                  <a:txBody>
                    <a:bodyPr/>
                    <a:p>
                      <a:pPr>
                        <a:buNone/>
                      </a:pPr>
                      <a:r>
                        <a:rPr lang="en-US"/>
                        <a:t>PRODUCT CODE</a:t>
                      </a:r>
                      <a:endParaRPr lang="en-US"/>
                    </a:p>
                  </a:txBody>
                  <a:tcPr/>
                </a:tc>
                <a:tc>
                  <a:txBody>
                    <a:bodyPr/>
                    <a:p>
                      <a:pPr>
                        <a:buNone/>
                      </a:pPr>
                      <a:r>
                        <a:rPr lang="en-US"/>
                        <a:t>PRODUCT NAME</a:t>
                      </a:r>
                      <a:endParaRPr lang="en-US"/>
                    </a:p>
                  </a:txBody>
                  <a:tcPr/>
                </a:tc>
                <a:tc>
                  <a:txBody>
                    <a:bodyPr/>
                    <a:p>
                      <a:pPr>
                        <a:buNone/>
                      </a:pPr>
                      <a:r>
                        <a:rPr lang="en-US"/>
                        <a:t>MRP</a:t>
                      </a:r>
                      <a:endParaRPr lang="en-US"/>
                    </a:p>
                  </a:txBody>
                  <a:tcPr/>
                </a:tc>
                <a:tc>
                  <a:txBody>
                    <a:bodyPr/>
                    <a:p>
                      <a:pPr>
                        <a:buNone/>
                      </a:pPr>
                      <a:r>
                        <a:rPr lang="en-US"/>
                        <a:t>BUY PRICE</a:t>
                      </a:r>
                      <a:endParaRPr lang="en-US"/>
                    </a:p>
                  </a:txBody>
                  <a:tcPr/>
                </a:tc>
                <a:tc>
                  <a:txBody>
                    <a:bodyPr/>
                    <a:p>
                      <a:pPr>
                        <a:buNone/>
                      </a:pPr>
                      <a:r>
                        <a:rPr lang="en-US"/>
                        <a:t>GST</a:t>
                      </a:r>
                      <a:endParaRPr lang="en-US"/>
                    </a:p>
                  </a:txBody>
                  <a:tcPr/>
                </a:tc>
              </a:tr>
              <a:tr h="421005">
                <a:tc>
                  <a:txBody>
                    <a:bodyPr/>
                    <a:p>
                      <a:pPr>
                        <a:buNone/>
                      </a:pPr>
                      <a:r>
                        <a:rPr lang="en-US"/>
                        <a:t>691</a:t>
                      </a:r>
                      <a:endParaRPr lang="en-US"/>
                    </a:p>
                  </a:txBody>
                  <a:tcPr/>
                </a:tc>
                <a:tc>
                  <a:txBody>
                    <a:bodyPr/>
                    <a:p>
                      <a:pPr>
                        <a:buNone/>
                      </a:pPr>
                      <a:r>
                        <a:rPr lang="en-US"/>
                        <a:t>CHIPS</a:t>
                      </a:r>
                      <a:endParaRPr lang="en-US"/>
                    </a:p>
                  </a:txBody>
                  <a:tcPr/>
                </a:tc>
                <a:tc>
                  <a:txBody>
                    <a:bodyPr/>
                    <a:p>
                      <a:pPr>
                        <a:buNone/>
                      </a:pPr>
                      <a:r>
                        <a:rPr lang="en-US"/>
                        <a:t>25</a:t>
                      </a:r>
                      <a:endParaRPr lang="en-US"/>
                    </a:p>
                  </a:txBody>
                  <a:tcPr/>
                </a:tc>
                <a:tc>
                  <a:txBody>
                    <a:bodyPr/>
                    <a:p>
                      <a:pPr>
                        <a:buNone/>
                      </a:pPr>
                      <a:r>
                        <a:rPr lang="en-US"/>
                        <a:t>19</a:t>
                      </a:r>
                      <a:endParaRPr lang="en-US"/>
                    </a:p>
                  </a:txBody>
                  <a:tcPr/>
                </a:tc>
                <a:tc>
                  <a:txBody>
                    <a:bodyPr/>
                    <a:p>
                      <a:pPr>
                        <a:buNone/>
                      </a:pPr>
                      <a:r>
                        <a:rPr lang="en-US"/>
                        <a:t>12%</a:t>
                      </a:r>
                      <a:endParaRPr lang="en-US"/>
                    </a:p>
                  </a:txBody>
                  <a:tcPr/>
                </a:tc>
              </a:tr>
              <a:tr h="420370">
                <a:tc>
                  <a:txBody>
                    <a:bodyPr/>
                    <a:p>
                      <a:pPr>
                        <a:buNone/>
                      </a:pPr>
                      <a:r>
                        <a:rPr lang="en-US"/>
                        <a:t>692</a:t>
                      </a:r>
                      <a:endParaRPr lang="en-US"/>
                    </a:p>
                  </a:txBody>
                  <a:tcPr/>
                </a:tc>
                <a:tc>
                  <a:txBody>
                    <a:bodyPr/>
                    <a:p>
                      <a:pPr>
                        <a:buNone/>
                      </a:pPr>
                      <a:r>
                        <a:rPr lang="en-US"/>
                        <a:t>BISCUIT</a:t>
                      </a:r>
                      <a:endParaRPr lang="en-US"/>
                    </a:p>
                  </a:txBody>
                  <a:tcPr/>
                </a:tc>
                <a:tc>
                  <a:txBody>
                    <a:bodyPr/>
                    <a:p>
                      <a:pPr>
                        <a:buNone/>
                      </a:pPr>
                      <a:r>
                        <a:rPr lang="en-US"/>
                        <a:t>20</a:t>
                      </a:r>
                      <a:endParaRPr lang="en-US"/>
                    </a:p>
                  </a:txBody>
                  <a:tcPr/>
                </a:tc>
                <a:tc>
                  <a:txBody>
                    <a:bodyPr/>
                    <a:p>
                      <a:pPr>
                        <a:buNone/>
                      </a:pPr>
                      <a:r>
                        <a:rPr lang="en-US"/>
                        <a:t>15</a:t>
                      </a:r>
                      <a:endParaRPr lang="en-US"/>
                    </a:p>
                  </a:txBody>
                  <a:tcPr/>
                </a:tc>
                <a:tc>
                  <a:txBody>
                    <a:bodyPr/>
                    <a:p>
                      <a:pPr>
                        <a:buNone/>
                      </a:pPr>
                      <a:r>
                        <a:rPr lang="en-US"/>
                        <a:t>18%</a:t>
                      </a:r>
                      <a:endParaRPr lang="en-US"/>
                    </a:p>
                  </a:txBody>
                  <a:tcPr/>
                </a:tc>
              </a:tr>
              <a:tr h="420370">
                <a:tc>
                  <a:txBody>
                    <a:bodyPr/>
                    <a:p>
                      <a:pPr>
                        <a:buNone/>
                      </a:pPr>
                      <a:r>
                        <a:rPr lang="en-US"/>
                        <a:t>693</a:t>
                      </a:r>
                      <a:endParaRPr lang="en-US"/>
                    </a:p>
                  </a:txBody>
                  <a:tcPr/>
                </a:tc>
                <a:tc>
                  <a:txBody>
                    <a:bodyPr/>
                    <a:p>
                      <a:pPr>
                        <a:buNone/>
                      </a:pPr>
                      <a:r>
                        <a:rPr lang="en-US"/>
                        <a:t>FRUITS(100G)</a:t>
                      </a:r>
                      <a:endParaRPr lang="en-US"/>
                    </a:p>
                  </a:txBody>
                  <a:tcPr/>
                </a:tc>
                <a:tc>
                  <a:txBody>
                    <a:bodyPr/>
                    <a:p>
                      <a:pPr>
                        <a:buNone/>
                      </a:pPr>
                      <a:r>
                        <a:rPr lang="en-US"/>
                        <a:t>50</a:t>
                      </a:r>
                      <a:endParaRPr lang="en-US"/>
                    </a:p>
                  </a:txBody>
                  <a:tcPr/>
                </a:tc>
                <a:tc>
                  <a:txBody>
                    <a:bodyPr/>
                    <a:p>
                      <a:pPr>
                        <a:buNone/>
                      </a:pPr>
                      <a:r>
                        <a:rPr lang="en-US"/>
                        <a:t>30</a:t>
                      </a:r>
                      <a:endParaRPr lang="en-US"/>
                    </a:p>
                  </a:txBody>
                  <a:tcPr/>
                </a:tc>
                <a:tc>
                  <a:txBody>
                    <a:bodyPr/>
                    <a:p>
                      <a:pPr>
                        <a:buNone/>
                      </a:pPr>
                      <a:r>
                        <a:rPr lang="en-US"/>
                        <a:t>5%</a:t>
                      </a:r>
                      <a:endParaRPr lang="en-US"/>
                    </a:p>
                  </a:txBody>
                  <a:tcPr/>
                </a:tc>
              </a:tr>
              <a:tr h="421005">
                <a:tc>
                  <a:txBody>
                    <a:bodyPr/>
                    <a:p>
                      <a:pPr>
                        <a:buNone/>
                      </a:pPr>
                      <a:r>
                        <a:rPr lang="en-US"/>
                        <a:t>694</a:t>
                      </a:r>
                      <a:endParaRPr lang="en-US"/>
                    </a:p>
                  </a:txBody>
                  <a:tcPr/>
                </a:tc>
                <a:tc>
                  <a:txBody>
                    <a:bodyPr/>
                    <a:p>
                      <a:pPr>
                        <a:buNone/>
                      </a:pPr>
                      <a:r>
                        <a:rPr lang="en-US"/>
                        <a:t>GHEE</a:t>
                      </a:r>
                      <a:endParaRPr lang="en-US"/>
                    </a:p>
                  </a:txBody>
                  <a:tcPr/>
                </a:tc>
                <a:tc>
                  <a:txBody>
                    <a:bodyPr/>
                    <a:p>
                      <a:pPr>
                        <a:buNone/>
                      </a:pPr>
                      <a:r>
                        <a:rPr lang="en-US"/>
                        <a:t>200</a:t>
                      </a:r>
                      <a:endParaRPr lang="en-US"/>
                    </a:p>
                  </a:txBody>
                  <a:tcPr/>
                </a:tc>
                <a:tc>
                  <a:txBody>
                    <a:bodyPr/>
                    <a:p>
                      <a:pPr>
                        <a:buNone/>
                      </a:pPr>
                      <a:r>
                        <a:rPr lang="en-US"/>
                        <a:t>150</a:t>
                      </a:r>
                      <a:endParaRPr lang="en-US"/>
                    </a:p>
                  </a:txBody>
                  <a:tcPr/>
                </a:tc>
                <a:tc>
                  <a:txBody>
                    <a:bodyPr/>
                    <a:p>
                      <a:pPr>
                        <a:buNone/>
                      </a:pPr>
                      <a:r>
                        <a:rPr lang="en-US"/>
                        <a:t>12%</a:t>
                      </a:r>
                      <a:endParaRPr lang="en-US"/>
                    </a:p>
                  </a:txBody>
                  <a:tcPr/>
                </a:tc>
              </a:tr>
              <a:tr h="420370">
                <a:tc>
                  <a:txBody>
                    <a:bodyPr/>
                    <a:p>
                      <a:pPr>
                        <a:buNone/>
                      </a:pPr>
                      <a:r>
                        <a:rPr lang="en-US"/>
                        <a:t>695</a:t>
                      </a:r>
                      <a:endParaRPr lang="en-US"/>
                    </a:p>
                  </a:txBody>
                  <a:tcPr/>
                </a:tc>
                <a:tc>
                  <a:txBody>
                    <a:bodyPr/>
                    <a:p>
                      <a:pPr>
                        <a:buNone/>
                      </a:pPr>
                      <a:r>
                        <a:rPr lang="en-US"/>
                        <a:t>TEA</a:t>
                      </a:r>
                      <a:endParaRPr lang="en-US"/>
                    </a:p>
                  </a:txBody>
                  <a:tcPr/>
                </a:tc>
                <a:tc>
                  <a:txBody>
                    <a:bodyPr/>
                    <a:p>
                      <a:pPr>
                        <a:buNone/>
                      </a:pPr>
                      <a:r>
                        <a:rPr lang="en-US"/>
                        <a:t>40</a:t>
                      </a:r>
                      <a:endParaRPr lang="en-US"/>
                    </a:p>
                  </a:txBody>
                  <a:tcPr/>
                </a:tc>
                <a:tc>
                  <a:txBody>
                    <a:bodyPr/>
                    <a:p>
                      <a:pPr>
                        <a:buNone/>
                      </a:pPr>
                      <a:r>
                        <a:rPr lang="en-US"/>
                        <a:t>35</a:t>
                      </a:r>
                      <a:endParaRPr lang="en-US"/>
                    </a:p>
                  </a:txBody>
                  <a:tcPr/>
                </a:tc>
                <a:tc>
                  <a:txBody>
                    <a:bodyPr/>
                    <a:p>
                      <a:pPr>
                        <a:buNone/>
                      </a:pPr>
                      <a:r>
                        <a:rPr lang="en-US"/>
                        <a:t>5%</a:t>
                      </a:r>
                      <a:endParaRPr lang="en-US"/>
                    </a:p>
                  </a:txBody>
                  <a:tcPr/>
                </a:tc>
              </a:tr>
            </a:tbl>
          </a:graphicData>
        </a:graphic>
      </p:graphicFrame>
      <p:graphicFrame>
        <p:nvGraphicFramePr>
          <p:cNvPr id="5" name="Table 4"/>
          <p:cNvGraphicFramePr/>
          <p:nvPr>
            <p:custDataLst>
              <p:tags r:id="rId2"/>
            </p:custDataLst>
          </p:nvPr>
        </p:nvGraphicFramePr>
        <p:xfrm>
          <a:off x="6287135" y="2129155"/>
          <a:ext cx="5405120" cy="3146425"/>
        </p:xfrm>
        <a:graphic>
          <a:graphicData uri="http://schemas.openxmlformats.org/drawingml/2006/table">
            <a:tbl>
              <a:tblPr firstRow="1" bandRow="1">
                <a:tableStyleId>{5C22544A-7EE6-4342-B048-85BDC9FD1C3A}</a:tableStyleId>
              </a:tblPr>
              <a:tblGrid>
                <a:gridCol w="1136015"/>
                <a:gridCol w="1447800"/>
                <a:gridCol w="1414780"/>
                <a:gridCol w="1406525"/>
              </a:tblGrid>
              <a:tr h="640080">
                <a:tc>
                  <a:txBody>
                    <a:bodyPr/>
                    <a:p>
                      <a:pPr>
                        <a:buNone/>
                      </a:pPr>
                      <a:r>
                        <a:rPr lang="en-US"/>
                        <a:t>PRODUCT CODE</a:t>
                      </a:r>
                      <a:endParaRPr lang="en-US"/>
                    </a:p>
                  </a:txBody>
                  <a:tcPr/>
                </a:tc>
                <a:tc>
                  <a:txBody>
                    <a:bodyPr/>
                    <a:p>
                      <a:pPr>
                        <a:buNone/>
                      </a:pPr>
                      <a:r>
                        <a:rPr lang="en-US"/>
                        <a:t>PRODUCT NAME</a:t>
                      </a:r>
                      <a:endParaRPr lang="en-US"/>
                    </a:p>
                  </a:txBody>
                  <a:tcPr/>
                </a:tc>
                <a:tc>
                  <a:txBody>
                    <a:bodyPr/>
                    <a:p>
                      <a:pPr>
                        <a:buNone/>
                      </a:pPr>
                      <a:r>
                        <a:rPr lang="en-US"/>
                        <a:t>INVENTORY LEFT</a:t>
                      </a:r>
                      <a:endParaRPr lang="en-US"/>
                    </a:p>
                  </a:txBody>
                  <a:tcPr/>
                </a:tc>
                <a:tc>
                  <a:txBody>
                    <a:bodyPr/>
                    <a:p>
                      <a:pPr>
                        <a:buNone/>
                      </a:pPr>
                      <a:r>
                        <a:rPr lang="en-US"/>
                        <a:t>EXPIRATION DATE</a:t>
                      </a:r>
                      <a:endParaRPr lang="en-US"/>
                    </a:p>
                  </a:txBody>
                  <a:tcPr/>
                </a:tc>
              </a:tr>
              <a:tr h="466725">
                <a:tc>
                  <a:txBody>
                    <a:bodyPr/>
                    <a:p>
                      <a:pPr>
                        <a:buNone/>
                      </a:pPr>
                      <a:r>
                        <a:rPr lang="en-US"/>
                        <a:t>691</a:t>
                      </a:r>
                      <a:endParaRPr lang="en-US"/>
                    </a:p>
                  </a:txBody>
                  <a:tcPr/>
                </a:tc>
                <a:tc>
                  <a:txBody>
                    <a:bodyPr/>
                    <a:p>
                      <a:pPr>
                        <a:buNone/>
                      </a:pPr>
                      <a:r>
                        <a:rPr lang="en-US"/>
                        <a:t>CHIPS</a:t>
                      </a:r>
                      <a:endParaRPr lang="en-US"/>
                    </a:p>
                  </a:txBody>
                  <a:tcPr/>
                </a:tc>
                <a:tc>
                  <a:txBody>
                    <a:bodyPr/>
                    <a:p>
                      <a:pPr>
                        <a:buNone/>
                      </a:pPr>
                      <a:r>
                        <a:rPr lang="en-US"/>
                        <a:t>100</a:t>
                      </a:r>
                      <a:endParaRPr lang="en-US"/>
                    </a:p>
                  </a:txBody>
                  <a:tcPr/>
                </a:tc>
                <a:tc>
                  <a:txBody>
                    <a:bodyPr/>
                    <a:p>
                      <a:pPr>
                        <a:buNone/>
                      </a:pPr>
                      <a:r>
                        <a:rPr lang="en-US"/>
                        <a:t>1-2-2025</a:t>
                      </a:r>
                      <a:endParaRPr lang="en-US"/>
                    </a:p>
                  </a:txBody>
                  <a:tcPr/>
                </a:tc>
              </a:tr>
              <a:tr h="466725">
                <a:tc>
                  <a:txBody>
                    <a:bodyPr/>
                    <a:p>
                      <a:pPr>
                        <a:buNone/>
                      </a:pPr>
                      <a:r>
                        <a:rPr lang="en-US"/>
                        <a:t>692</a:t>
                      </a:r>
                      <a:endParaRPr lang="en-US"/>
                    </a:p>
                  </a:txBody>
                  <a:tcPr/>
                </a:tc>
                <a:tc>
                  <a:txBody>
                    <a:bodyPr/>
                    <a:p>
                      <a:pPr>
                        <a:buNone/>
                      </a:pPr>
                      <a:r>
                        <a:rPr lang="en-US"/>
                        <a:t>BISCUIT</a:t>
                      </a:r>
                      <a:endParaRPr lang="en-US"/>
                    </a:p>
                  </a:txBody>
                  <a:tcPr/>
                </a:tc>
                <a:tc>
                  <a:txBody>
                    <a:bodyPr/>
                    <a:p>
                      <a:pPr>
                        <a:buNone/>
                      </a:pPr>
                      <a:r>
                        <a:rPr lang="en-US"/>
                        <a:t>50</a:t>
                      </a:r>
                      <a:endParaRPr lang="en-US"/>
                    </a:p>
                  </a:txBody>
                  <a:tcPr/>
                </a:tc>
                <a:tc>
                  <a:txBody>
                    <a:bodyPr/>
                    <a:p>
                      <a:pPr>
                        <a:buNone/>
                      </a:pPr>
                      <a:r>
                        <a:rPr lang="en-US"/>
                        <a:t>1-12-2025</a:t>
                      </a:r>
                      <a:endParaRPr lang="en-US"/>
                    </a:p>
                  </a:txBody>
                  <a:tcPr/>
                </a:tc>
              </a:tr>
              <a:tr h="640080">
                <a:tc>
                  <a:txBody>
                    <a:bodyPr/>
                    <a:p>
                      <a:pPr>
                        <a:buNone/>
                      </a:pPr>
                      <a:r>
                        <a:rPr lang="en-US"/>
                        <a:t>693</a:t>
                      </a:r>
                      <a:endParaRPr lang="en-US"/>
                    </a:p>
                  </a:txBody>
                  <a:tcPr/>
                </a:tc>
                <a:tc>
                  <a:txBody>
                    <a:bodyPr/>
                    <a:p>
                      <a:pPr>
                        <a:buNone/>
                      </a:pPr>
                      <a:r>
                        <a:rPr lang="en-US"/>
                        <a:t>FRUITS(100G)</a:t>
                      </a:r>
                      <a:endParaRPr lang="en-US"/>
                    </a:p>
                  </a:txBody>
                  <a:tcPr/>
                </a:tc>
                <a:tc>
                  <a:txBody>
                    <a:bodyPr/>
                    <a:p>
                      <a:pPr>
                        <a:buNone/>
                      </a:pPr>
                      <a:r>
                        <a:rPr lang="en-US"/>
                        <a:t>20</a:t>
                      </a:r>
                      <a:endParaRPr lang="en-US"/>
                    </a:p>
                  </a:txBody>
                  <a:tcPr/>
                </a:tc>
                <a:tc>
                  <a:txBody>
                    <a:bodyPr/>
                    <a:p>
                      <a:pPr>
                        <a:buNone/>
                      </a:pPr>
                      <a:r>
                        <a:rPr lang="en-US"/>
                        <a:t>1-3-2024</a:t>
                      </a:r>
                      <a:endParaRPr lang="en-US"/>
                    </a:p>
                  </a:txBody>
                  <a:tcPr/>
                </a:tc>
              </a:tr>
              <a:tr h="466090">
                <a:tc>
                  <a:txBody>
                    <a:bodyPr/>
                    <a:p>
                      <a:pPr>
                        <a:buNone/>
                      </a:pPr>
                      <a:r>
                        <a:rPr lang="en-US"/>
                        <a:t>694</a:t>
                      </a:r>
                      <a:endParaRPr lang="en-US"/>
                    </a:p>
                  </a:txBody>
                  <a:tcPr/>
                </a:tc>
                <a:tc>
                  <a:txBody>
                    <a:bodyPr/>
                    <a:p>
                      <a:pPr>
                        <a:buNone/>
                      </a:pPr>
                      <a:r>
                        <a:rPr lang="en-US"/>
                        <a:t>GHEE</a:t>
                      </a:r>
                      <a:endParaRPr lang="en-US"/>
                    </a:p>
                  </a:txBody>
                  <a:tcPr/>
                </a:tc>
                <a:tc>
                  <a:txBody>
                    <a:bodyPr/>
                    <a:p>
                      <a:pPr>
                        <a:buNone/>
                      </a:pPr>
                      <a:r>
                        <a:rPr lang="en-US"/>
                        <a:t>30</a:t>
                      </a:r>
                      <a:endParaRPr lang="en-US"/>
                    </a:p>
                  </a:txBody>
                  <a:tcPr/>
                </a:tc>
                <a:tc>
                  <a:txBody>
                    <a:bodyPr/>
                    <a:p>
                      <a:pPr>
                        <a:buNone/>
                      </a:pPr>
                      <a:r>
                        <a:rPr lang="en-US"/>
                        <a:t>1-12-2026</a:t>
                      </a:r>
                      <a:endParaRPr lang="en-US"/>
                    </a:p>
                  </a:txBody>
                  <a:tcPr/>
                </a:tc>
              </a:tr>
              <a:tr h="466725">
                <a:tc>
                  <a:txBody>
                    <a:bodyPr/>
                    <a:p>
                      <a:pPr>
                        <a:buNone/>
                      </a:pPr>
                      <a:r>
                        <a:rPr lang="en-US"/>
                        <a:t>695</a:t>
                      </a:r>
                      <a:endParaRPr lang="en-US"/>
                    </a:p>
                  </a:txBody>
                  <a:tcPr/>
                </a:tc>
                <a:tc>
                  <a:txBody>
                    <a:bodyPr/>
                    <a:p>
                      <a:pPr>
                        <a:buNone/>
                      </a:pPr>
                      <a:r>
                        <a:rPr lang="en-US"/>
                        <a:t>TEA</a:t>
                      </a:r>
                      <a:endParaRPr lang="en-US"/>
                    </a:p>
                  </a:txBody>
                  <a:tcPr/>
                </a:tc>
                <a:tc>
                  <a:txBody>
                    <a:bodyPr/>
                    <a:p>
                      <a:pPr>
                        <a:buNone/>
                      </a:pPr>
                      <a:r>
                        <a:rPr lang="en-US"/>
                        <a:t>40</a:t>
                      </a:r>
                      <a:endParaRPr lang="en-US"/>
                    </a:p>
                  </a:txBody>
                  <a:tcPr/>
                </a:tc>
                <a:tc>
                  <a:txBody>
                    <a:bodyPr/>
                    <a:p>
                      <a:pPr>
                        <a:buNone/>
                      </a:pPr>
                      <a:r>
                        <a:rPr lang="en-US"/>
                        <a:t>1-5-2025</a:t>
                      </a:r>
                      <a:endParaRPr lang="en-US"/>
                    </a:p>
                  </a:txBody>
                  <a:tcPr/>
                </a:tc>
              </a:tr>
            </a:tbl>
          </a:graphicData>
        </a:graphic>
      </p:graphicFrame>
      <p:sp>
        <p:nvSpPr>
          <p:cNvPr id="8" name="Text Box 7"/>
          <p:cNvSpPr txBox="1"/>
          <p:nvPr/>
        </p:nvSpPr>
        <p:spPr>
          <a:xfrm>
            <a:off x="603885" y="1734820"/>
            <a:ext cx="5050790" cy="368300"/>
          </a:xfrm>
          <a:prstGeom prst="rect">
            <a:avLst/>
          </a:prstGeom>
          <a:noFill/>
        </p:spPr>
        <p:txBody>
          <a:bodyPr wrap="square" rtlCol="0">
            <a:spAutoFit/>
          </a:bodyPr>
          <a:p>
            <a:pPr algn="ctr"/>
            <a:r>
              <a:rPr lang="en-US">
                <a:solidFill>
                  <a:srgbClr val="FF0000"/>
                </a:solidFill>
                <a:latin typeface="Times New Roman" panose="02020603050405020304" pitchFamily="18" charset="0"/>
                <a:cs typeface="Times New Roman" panose="02020603050405020304" pitchFamily="18" charset="0"/>
              </a:rPr>
              <a:t>ITEM TABLE</a:t>
            </a:r>
            <a:endParaRPr lang="en-US">
              <a:solidFill>
                <a:srgbClr val="FF0000"/>
              </a:solidFill>
              <a:latin typeface="Times New Roman" panose="02020603050405020304" pitchFamily="18" charset="0"/>
              <a:cs typeface="Times New Roman" panose="02020603050405020304" pitchFamily="18" charset="0"/>
            </a:endParaRPr>
          </a:p>
        </p:txBody>
      </p:sp>
      <p:sp>
        <p:nvSpPr>
          <p:cNvPr id="9" name="Text Box 8"/>
          <p:cNvSpPr txBox="1"/>
          <p:nvPr/>
        </p:nvSpPr>
        <p:spPr>
          <a:xfrm>
            <a:off x="6407785" y="1725930"/>
            <a:ext cx="4966335" cy="377190"/>
          </a:xfrm>
          <a:prstGeom prst="rect">
            <a:avLst/>
          </a:prstGeom>
          <a:noFill/>
        </p:spPr>
        <p:txBody>
          <a:bodyPr wrap="square" rtlCol="0">
            <a:noAutofit/>
          </a:bodyPr>
          <a:p>
            <a:pPr algn="ctr"/>
            <a:r>
              <a:rPr lang="en-US">
                <a:solidFill>
                  <a:srgbClr val="FF0000"/>
                </a:solidFill>
                <a:latin typeface="Times New Roman" panose="02020603050405020304" pitchFamily="18" charset="0"/>
                <a:cs typeface="Times New Roman" panose="02020603050405020304" pitchFamily="18" charset="0"/>
              </a:rPr>
              <a:t>INVENTORY TABLE</a:t>
            </a:r>
            <a:endParaRPr lang="en-US">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solidFill>
                  <a:srgbClr val="FF0000"/>
                </a:solidFill>
                <a:latin typeface="Times New Roman" panose="02020603050405020304" pitchFamily="18" charset="0"/>
                <a:cs typeface="Times New Roman" panose="02020603050405020304" pitchFamily="18" charset="0"/>
                <a:sym typeface="+mn-ea"/>
              </a:rPr>
              <a:t>Tables to be made</a:t>
            </a:r>
            <a:endParaRPr lang="en-US"/>
          </a:p>
        </p:txBody>
      </p:sp>
      <p:graphicFrame>
        <p:nvGraphicFramePr>
          <p:cNvPr id="4" name="Content Placeholder 3"/>
          <p:cNvGraphicFramePr/>
          <p:nvPr>
            <p:ph idx="1"/>
            <p:custDataLst>
              <p:tags r:id="rId1"/>
            </p:custDataLst>
          </p:nvPr>
        </p:nvGraphicFramePr>
        <p:xfrm>
          <a:off x="2938145" y="2387600"/>
          <a:ext cx="6315075" cy="2844800"/>
        </p:xfrm>
        <a:graphic>
          <a:graphicData uri="http://schemas.openxmlformats.org/drawingml/2006/table">
            <a:tbl>
              <a:tblPr firstRow="1" bandRow="1">
                <a:tableStyleId>{5C22544A-7EE6-4342-B048-85BDC9FD1C3A}</a:tableStyleId>
              </a:tblPr>
              <a:tblGrid>
                <a:gridCol w="1263015"/>
                <a:gridCol w="1263015"/>
                <a:gridCol w="1263015"/>
                <a:gridCol w="1263015"/>
                <a:gridCol w="1263015"/>
              </a:tblGrid>
              <a:tr h="640080">
                <a:tc>
                  <a:txBody>
                    <a:bodyPr/>
                    <a:p>
                      <a:pPr>
                        <a:buNone/>
                      </a:pPr>
                      <a:r>
                        <a:rPr lang="en-US"/>
                        <a:t>PRODUCT CODE</a:t>
                      </a:r>
                      <a:endParaRPr lang="en-US"/>
                    </a:p>
                  </a:txBody>
                  <a:tcPr/>
                </a:tc>
                <a:tc>
                  <a:txBody>
                    <a:bodyPr/>
                    <a:p>
                      <a:pPr>
                        <a:buNone/>
                      </a:pPr>
                      <a:r>
                        <a:rPr lang="en-US"/>
                        <a:t>PRODUCT NAME</a:t>
                      </a:r>
                      <a:endParaRPr lang="en-US"/>
                    </a:p>
                  </a:txBody>
                  <a:tcPr/>
                </a:tc>
                <a:tc>
                  <a:txBody>
                    <a:bodyPr/>
                    <a:p>
                      <a:pPr>
                        <a:buNone/>
                      </a:pPr>
                      <a:r>
                        <a:rPr lang="en-US"/>
                        <a:t>ITEMS SOLD</a:t>
                      </a:r>
                      <a:endParaRPr lang="en-US"/>
                    </a:p>
                  </a:txBody>
                  <a:tcPr/>
                </a:tc>
                <a:tc>
                  <a:txBody>
                    <a:bodyPr/>
                    <a:p>
                      <a:pPr>
                        <a:buNone/>
                      </a:pPr>
                      <a:r>
                        <a:rPr lang="en-US"/>
                        <a:t>MARGIN</a:t>
                      </a:r>
                      <a:endParaRPr lang="en-US"/>
                    </a:p>
                  </a:txBody>
                  <a:tcPr/>
                </a:tc>
                <a:tc>
                  <a:txBody>
                    <a:bodyPr/>
                    <a:p>
                      <a:pPr>
                        <a:buNone/>
                      </a:pPr>
                      <a:r>
                        <a:rPr lang="en-US"/>
                        <a:t>MRP</a:t>
                      </a:r>
                      <a:endParaRPr lang="en-US"/>
                    </a:p>
                  </a:txBody>
                  <a:tcPr/>
                </a:tc>
              </a:tr>
              <a:tr h="551180">
                <a:tc>
                  <a:txBody>
                    <a:bodyPr/>
                    <a:p>
                      <a:pPr>
                        <a:buNone/>
                      </a:pPr>
                      <a:r>
                        <a:rPr lang="en-US"/>
                        <a:t>691</a:t>
                      </a:r>
                      <a:endParaRPr lang="en-US"/>
                    </a:p>
                  </a:txBody>
                  <a:tcPr/>
                </a:tc>
                <a:tc>
                  <a:txBody>
                    <a:bodyPr/>
                    <a:p>
                      <a:pPr>
                        <a:buNone/>
                      </a:pPr>
                      <a:r>
                        <a:rPr lang="en-US"/>
                        <a:t>CHIPS</a:t>
                      </a:r>
                      <a:endParaRPr lang="en-US"/>
                    </a:p>
                  </a:txBody>
                  <a:tcPr/>
                </a:tc>
                <a:tc>
                  <a:txBody>
                    <a:bodyPr/>
                    <a:p>
                      <a:pPr>
                        <a:buNone/>
                      </a:pPr>
                      <a:r>
                        <a:rPr lang="en-US"/>
                        <a:t>78</a:t>
                      </a:r>
                      <a:endParaRPr lang="en-US"/>
                    </a:p>
                  </a:txBody>
                  <a:tcPr/>
                </a:tc>
                <a:tc>
                  <a:txBody>
                    <a:bodyPr/>
                    <a:p>
                      <a:pPr>
                        <a:buNone/>
                      </a:pPr>
                      <a:r>
                        <a:rPr lang="en-US"/>
                        <a:t>6</a:t>
                      </a:r>
                      <a:endParaRPr lang="en-US"/>
                    </a:p>
                  </a:txBody>
                  <a:tcPr/>
                </a:tc>
                <a:tc>
                  <a:txBody>
                    <a:bodyPr/>
                    <a:p>
                      <a:pPr>
                        <a:buNone/>
                      </a:pPr>
                      <a:r>
                        <a:rPr lang="en-US"/>
                        <a:t>25</a:t>
                      </a:r>
                      <a:endParaRPr lang="en-US"/>
                    </a:p>
                  </a:txBody>
                  <a:tcPr/>
                </a:tc>
              </a:tr>
              <a:tr h="551180">
                <a:tc>
                  <a:txBody>
                    <a:bodyPr/>
                    <a:p>
                      <a:pPr>
                        <a:buNone/>
                      </a:pPr>
                      <a:r>
                        <a:rPr lang="en-US"/>
                        <a:t>692</a:t>
                      </a:r>
                      <a:endParaRPr lang="en-US"/>
                    </a:p>
                  </a:txBody>
                  <a:tcPr/>
                </a:tc>
                <a:tc>
                  <a:txBody>
                    <a:bodyPr/>
                    <a:p>
                      <a:pPr>
                        <a:buNone/>
                      </a:pPr>
                      <a:r>
                        <a:rPr lang="en-US"/>
                        <a:t>BISCUIT</a:t>
                      </a:r>
                      <a:endParaRPr lang="en-US"/>
                    </a:p>
                  </a:txBody>
                  <a:tcPr/>
                </a:tc>
                <a:tc>
                  <a:txBody>
                    <a:bodyPr/>
                    <a:p>
                      <a:pPr>
                        <a:buNone/>
                      </a:pPr>
                      <a:r>
                        <a:rPr lang="en-US"/>
                        <a:t>44</a:t>
                      </a:r>
                      <a:endParaRPr lang="en-US"/>
                    </a:p>
                  </a:txBody>
                  <a:tcPr/>
                </a:tc>
                <a:tc>
                  <a:txBody>
                    <a:bodyPr/>
                    <a:p>
                      <a:pPr>
                        <a:buNone/>
                      </a:pPr>
                      <a:r>
                        <a:rPr lang="en-US"/>
                        <a:t>5</a:t>
                      </a:r>
                      <a:endParaRPr lang="en-US"/>
                    </a:p>
                  </a:txBody>
                  <a:tcPr/>
                </a:tc>
                <a:tc>
                  <a:txBody>
                    <a:bodyPr/>
                    <a:p>
                      <a:pPr>
                        <a:buNone/>
                      </a:pPr>
                      <a:r>
                        <a:rPr lang="en-US"/>
                        <a:t>20</a:t>
                      </a:r>
                      <a:endParaRPr lang="en-US"/>
                    </a:p>
                  </a:txBody>
                  <a:tcPr/>
                </a:tc>
              </a:tr>
              <a:tr h="551180">
                <a:tc>
                  <a:txBody>
                    <a:bodyPr/>
                    <a:p>
                      <a:pPr>
                        <a:buNone/>
                      </a:pPr>
                      <a:r>
                        <a:rPr lang="en-US"/>
                        <a:t>693</a:t>
                      </a:r>
                      <a:endParaRPr lang="en-US"/>
                    </a:p>
                  </a:txBody>
                  <a:tcPr/>
                </a:tc>
                <a:tc>
                  <a:txBody>
                    <a:bodyPr/>
                    <a:p>
                      <a:pPr>
                        <a:buNone/>
                      </a:pPr>
                      <a:r>
                        <a:rPr lang="en-US"/>
                        <a:t>FRUITS(100G)</a:t>
                      </a:r>
                      <a:endParaRPr lang="en-US"/>
                    </a:p>
                  </a:txBody>
                  <a:tcPr/>
                </a:tc>
                <a:tc>
                  <a:txBody>
                    <a:bodyPr/>
                    <a:p>
                      <a:pPr>
                        <a:buNone/>
                      </a:pPr>
                      <a:r>
                        <a:rPr lang="en-US"/>
                        <a:t>20</a:t>
                      </a:r>
                      <a:endParaRPr lang="en-US"/>
                    </a:p>
                  </a:txBody>
                  <a:tcPr/>
                </a:tc>
                <a:tc>
                  <a:txBody>
                    <a:bodyPr/>
                    <a:p>
                      <a:pPr>
                        <a:buNone/>
                      </a:pPr>
                      <a:r>
                        <a:rPr lang="en-US"/>
                        <a:t>20</a:t>
                      </a:r>
                      <a:endParaRPr lang="en-US"/>
                    </a:p>
                  </a:txBody>
                  <a:tcPr/>
                </a:tc>
                <a:tc>
                  <a:txBody>
                    <a:bodyPr/>
                    <a:p>
                      <a:pPr>
                        <a:buNone/>
                      </a:pPr>
                      <a:r>
                        <a:rPr lang="en-US"/>
                        <a:t>50</a:t>
                      </a:r>
                      <a:endParaRPr lang="en-US"/>
                    </a:p>
                  </a:txBody>
                  <a:tcPr/>
                </a:tc>
              </a:tr>
              <a:tr h="551180">
                <a:tc>
                  <a:txBody>
                    <a:bodyPr/>
                    <a:p>
                      <a:pPr>
                        <a:buNone/>
                      </a:pPr>
                      <a:r>
                        <a:rPr lang="en-US"/>
                        <a:t>694</a:t>
                      </a:r>
                      <a:endParaRPr lang="en-US"/>
                    </a:p>
                  </a:txBody>
                  <a:tcPr/>
                </a:tc>
                <a:tc>
                  <a:txBody>
                    <a:bodyPr/>
                    <a:p>
                      <a:pPr>
                        <a:buNone/>
                      </a:pPr>
                      <a:r>
                        <a:rPr lang="en-US"/>
                        <a:t>GHEE</a:t>
                      </a:r>
                      <a:endParaRPr lang="en-US"/>
                    </a:p>
                  </a:txBody>
                  <a:tcPr/>
                </a:tc>
                <a:tc>
                  <a:txBody>
                    <a:bodyPr/>
                    <a:p>
                      <a:pPr>
                        <a:buNone/>
                      </a:pPr>
                      <a:r>
                        <a:rPr lang="en-US"/>
                        <a:t>13</a:t>
                      </a:r>
                      <a:endParaRPr lang="en-US"/>
                    </a:p>
                  </a:txBody>
                  <a:tcPr/>
                </a:tc>
                <a:tc>
                  <a:txBody>
                    <a:bodyPr/>
                    <a:p>
                      <a:pPr>
                        <a:buNone/>
                      </a:pPr>
                      <a:r>
                        <a:rPr lang="en-US"/>
                        <a:t>50</a:t>
                      </a:r>
                      <a:endParaRPr lang="en-US"/>
                    </a:p>
                  </a:txBody>
                  <a:tcPr/>
                </a:tc>
                <a:tc>
                  <a:txBody>
                    <a:bodyPr/>
                    <a:p>
                      <a:pPr>
                        <a:buNone/>
                      </a:pPr>
                      <a:r>
                        <a:rPr lang="en-US"/>
                        <a:t>200</a:t>
                      </a:r>
                      <a:endParaRPr lang="en-US"/>
                    </a:p>
                  </a:txBody>
                  <a:tcPr/>
                </a:tc>
              </a:tr>
              <a:tr h="551180">
                <a:tc>
                  <a:txBody>
                    <a:bodyPr/>
                    <a:p>
                      <a:pPr>
                        <a:buNone/>
                      </a:pPr>
                      <a:r>
                        <a:rPr lang="en-US"/>
                        <a:t>695</a:t>
                      </a:r>
                      <a:endParaRPr lang="en-US"/>
                    </a:p>
                  </a:txBody>
                  <a:tcPr/>
                </a:tc>
                <a:tc>
                  <a:txBody>
                    <a:bodyPr/>
                    <a:p>
                      <a:pPr>
                        <a:buNone/>
                      </a:pPr>
                      <a:r>
                        <a:rPr lang="en-US"/>
                        <a:t>TEA</a:t>
                      </a:r>
                      <a:endParaRPr lang="en-US"/>
                    </a:p>
                  </a:txBody>
                  <a:tcPr/>
                </a:tc>
                <a:tc>
                  <a:txBody>
                    <a:bodyPr/>
                    <a:p>
                      <a:pPr>
                        <a:buNone/>
                      </a:pPr>
                      <a:r>
                        <a:rPr lang="en-US"/>
                        <a:t>34</a:t>
                      </a:r>
                      <a:endParaRPr lang="en-US"/>
                    </a:p>
                  </a:txBody>
                  <a:tcPr/>
                </a:tc>
                <a:tc>
                  <a:txBody>
                    <a:bodyPr/>
                    <a:p>
                      <a:pPr>
                        <a:buNone/>
                      </a:pPr>
                      <a:r>
                        <a:rPr lang="en-US"/>
                        <a:t>6</a:t>
                      </a:r>
                      <a:endParaRPr lang="en-US"/>
                    </a:p>
                  </a:txBody>
                  <a:tcPr/>
                </a:tc>
                <a:tc>
                  <a:txBody>
                    <a:bodyPr/>
                    <a:p>
                      <a:pPr>
                        <a:buNone/>
                      </a:pPr>
                      <a:r>
                        <a:rPr lang="en-US"/>
                        <a:t>40</a:t>
                      </a:r>
                      <a:endParaRPr lang="en-US"/>
                    </a:p>
                  </a:txBody>
                  <a:tcPr/>
                </a:tc>
              </a:tr>
            </a:tbl>
          </a:graphicData>
        </a:graphic>
      </p:graphicFrame>
      <p:sp>
        <p:nvSpPr>
          <p:cNvPr id="7" name="Text Box 6"/>
          <p:cNvSpPr txBox="1"/>
          <p:nvPr/>
        </p:nvSpPr>
        <p:spPr>
          <a:xfrm>
            <a:off x="4593590" y="1855470"/>
            <a:ext cx="2939415" cy="368300"/>
          </a:xfrm>
          <a:prstGeom prst="rect">
            <a:avLst/>
          </a:prstGeom>
          <a:noFill/>
        </p:spPr>
        <p:txBody>
          <a:bodyPr wrap="square" rtlCol="0">
            <a:spAutoFit/>
          </a:bodyPr>
          <a:p>
            <a:pPr algn="ctr"/>
            <a:r>
              <a:rPr lang="en-US">
                <a:solidFill>
                  <a:srgbClr val="FF0000"/>
                </a:solidFill>
                <a:latin typeface="Times New Roman" panose="02020603050405020304" pitchFamily="18" charset="0"/>
                <a:cs typeface="Times New Roman" panose="02020603050405020304" pitchFamily="18" charset="0"/>
              </a:rPr>
              <a:t>SALES TABLE</a:t>
            </a:r>
            <a:endParaRPr lang="en-US">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255"/>
            <a:ext cx="10515600" cy="1325563"/>
          </a:xfrm>
        </p:spPr>
        <p:txBody>
          <a:bodyPr/>
          <a:lstStyle/>
          <a:p>
            <a:pPr algn="ctr"/>
            <a:r>
              <a:rPr lang="en-IN" sz="4800" kern="0" dirty="0">
                <a:solidFill>
                  <a:srgbClr val="C00000"/>
                </a:solidFill>
                <a:latin typeface="Times New Roman" panose="02020603050405020304" pitchFamily="18" charset="0"/>
              </a:rPr>
              <a:t>Conclusion</a:t>
            </a:r>
            <a:endParaRPr lang="en-IN" sz="4800" kern="0" dirty="0">
              <a:solidFill>
                <a:srgbClr val="C00000"/>
              </a:solidFill>
              <a:latin typeface="Times New Roman" panose="02020603050405020304" pitchFamily="18" charset="0"/>
            </a:endParaRPr>
          </a:p>
        </p:txBody>
      </p:sp>
      <p:sp>
        <p:nvSpPr>
          <p:cNvPr id="3" name="Content Placeholder 2"/>
          <p:cNvSpPr>
            <a:spLocks noGrp="1"/>
          </p:cNvSpPr>
          <p:nvPr>
            <p:ph idx="1"/>
          </p:nvPr>
        </p:nvSpPr>
        <p:spPr>
          <a:xfrm>
            <a:off x="710877" y="1343818"/>
            <a:ext cx="6395977" cy="5033834"/>
          </a:xfrm>
        </p:spPr>
        <p:txBody>
          <a:bodyPr>
            <a:noAutofit/>
          </a:bodyPr>
          <a:lstStyle/>
          <a:p>
            <a:pPr>
              <a:buFont typeface="Wingdings" panose="05000000000000000000" pitchFamily="2" charset="2"/>
              <a:buChar char="v"/>
            </a:pPr>
            <a:r>
              <a:rPr lang="en-US" sz="2000" dirty="0"/>
              <a:t>The </a:t>
            </a:r>
            <a:r>
              <a:rPr lang="en-US" sz="2000" dirty="0">
                <a:solidFill>
                  <a:srgbClr val="FF0000"/>
                </a:solidFill>
              </a:rPr>
              <a:t>Billing System </a:t>
            </a:r>
            <a:r>
              <a:rPr lang="en-US" sz="2000" dirty="0"/>
              <a:t>with </a:t>
            </a:r>
            <a:r>
              <a:rPr lang="en-US" sz="2000" dirty="0">
                <a:solidFill>
                  <a:srgbClr val="FF0000"/>
                </a:solidFill>
              </a:rPr>
              <a:t>Inventory Management</a:t>
            </a:r>
            <a:r>
              <a:rPr lang="en-US" sz="2000" dirty="0"/>
              <a:t>, GST, and Profit Calculation offers a comprehensive solution for businesses of all sizes. By automating the billing process, the system reduces the chances of errors and saves time, making transactions quicker and more efficient. The inventory management feature ensures that stock levels are always up to date, helping businesses avoid stockouts or overstocking. With accurate GST calculations, the system helps businesses stay compliant with tax regulations without any hassle. Additionally, the system’s ability to track profits and generate detailed reports provides valuable insights into business performance. These reports are easy to understand and can help business owners make informed decisions to improve their operations. Overall, this system is designed to enhance the accuracy, efficiency, and profitability of businesses.</a:t>
            </a:r>
            <a:endParaRPr lang="en-US" sz="2000" dirty="0"/>
          </a:p>
          <a:p>
            <a:pPr algn="just"/>
            <a:endParaRPr lang="en-US" sz="1800" b="0" i="0" u="none" strike="noStrike" baseline="0" dirty="0">
              <a:solidFill>
                <a:srgbClr val="000000"/>
              </a:solidFill>
              <a:latin typeface="Times New Roman" panose="02020603050405020304" pitchFamily="18" charset="0"/>
            </a:endParaRPr>
          </a:p>
          <a:p>
            <a:pPr marL="0" indent="0" algn="just">
              <a:buNone/>
            </a:pPr>
            <a:endParaRPr lang="en-IN" sz="1800" dirty="0"/>
          </a:p>
        </p:txBody>
      </p:sp>
      <p:pic>
        <p:nvPicPr>
          <p:cNvPr id="2050" name="Picture 2" descr="Library Management Software in India | Best Library Management System"/>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489723" y="1775298"/>
            <a:ext cx="4702277" cy="460235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ags/tag1.xml><?xml version="1.0" encoding="utf-8"?>
<p:tagLst xmlns:p="http://schemas.openxmlformats.org/presentationml/2006/main">
  <p:tag name="TABLE_ENDDRAG_ORIGIN_RECT" val="413*247"/>
  <p:tag name="TABLE_ENDDRAG_RECT" val="66*133*413*247"/>
</p:tagLst>
</file>

<file path=ppt/tags/tag2.xml><?xml version="1.0" encoding="utf-8"?>
<p:tagLst xmlns:p="http://schemas.openxmlformats.org/presentationml/2006/main">
  <p:tag name="TABLE_ENDDRAG_ORIGIN_RECT" val="425*246"/>
  <p:tag name="TABLE_ENDDRAG_RECT" val="495*169*425*246"/>
</p:tagLst>
</file>

<file path=ppt/tags/tag3.xml><?xml version="1.0" encoding="utf-8"?>
<p:tagLst xmlns:p="http://schemas.openxmlformats.org/presentationml/2006/main">
  <p:tag name="TABLE_ENDDRAG_ORIGIN_RECT" val="497*216"/>
  <p:tag name="TABLE_ENDDRAG_RECT" val="66*143*497*216"/>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4603</Words>
  <Application>WPS Presentation</Application>
  <PresentationFormat>Widescreen</PresentationFormat>
  <Paragraphs>249</Paragraphs>
  <Slides>10</Slides>
  <Notes>0</Notes>
  <HiddenSlides>0</HiddenSlides>
  <MMClips>0</MMClips>
  <ScaleCrop>false</ScaleCrop>
  <HeadingPairs>
    <vt:vector size="6" baseType="variant">
      <vt:variant>
        <vt:lpstr>已用的字体</vt:lpstr>
      </vt:variant>
      <vt:variant>
        <vt:i4>19</vt:i4>
      </vt:variant>
      <vt:variant>
        <vt:lpstr>主题</vt:lpstr>
      </vt:variant>
      <vt:variant>
        <vt:i4>1</vt:i4>
      </vt:variant>
      <vt:variant>
        <vt:lpstr>幻灯片标题</vt:lpstr>
      </vt:variant>
      <vt:variant>
        <vt:i4>10</vt:i4>
      </vt:variant>
    </vt:vector>
  </HeadingPairs>
  <TitlesOfParts>
    <vt:vector size="30" baseType="lpstr">
      <vt:lpstr>Arial</vt:lpstr>
      <vt:lpstr>SimSun</vt:lpstr>
      <vt:lpstr>Wingdings</vt:lpstr>
      <vt:lpstr>Times New Roman</vt:lpstr>
      <vt:lpstr>__Inter_36bd41</vt:lpstr>
      <vt:lpstr>Segoe Print</vt:lpstr>
      <vt:lpstr>Calibri</vt:lpstr>
      <vt:lpstr>Microsoft YaHei</vt:lpstr>
      <vt:lpstr>Arial Unicode MS</vt:lpstr>
      <vt:lpstr>Calibri Light</vt:lpstr>
      <vt:lpstr>Aparajita</vt:lpstr>
      <vt:lpstr>Arial Narrow</vt:lpstr>
      <vt:lpstr>Bahnschrift Light</vt:lpstr>
      <vt:lpstr>Arial Rounded MT Bold</vt:lpstr>
      <vt:lpstr>Bahnschrift SemiBold SemiConden</vt:lpstr>
      <vt:lpstr>Bahnschrift</vt:lpstr>
      <vt:lpstr>Yu Gothic UI Semilight</vt:lpstr>
      <vt:lpstr>Sitka Subheading Semibold</vt:lpstr>
      <vt:lpstr>Utsaah</vt:lpstr>
      <vt:lpstr>Office Theme</vt:lpstr>
      <vt:lpstr>PowerPoint 演示文稿</vt:lpstr>
      <vt:lpstr>Introduction</vt:lpstr>
      <vt:lpstr>Objectives</vt:lpstr>
      <vt:lpstr>System Overview</vt:lpstr>
      <vt:lpstr>Challenges and Solutions </vt:lpstr>
      <vt:lpstr>Technology and tools</vt:lpstr>
      <vt:lpstr>PowerPoint 演示文稿</vt:lpstr>
      <vt:lpstr>PowerPoint 演示文稿</vt:lpstr>
      <vt:lpstr>Conclusion</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Mananjay Dubey</dc:creator>
  <cp:lastModifiedBy>Om Mahajan</cp:lastModifiedBy>
  <cp:revision>4</cp:revision>
  <dcterms:created xsi:type="dcterms:W3CDTF">2024-08-03T04:08:00Z</dcterms:created>
  <dcterms:modified xsi:type="dcterms:W3CDTF">2024-09-05T12:01:58Z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B62E2800CF3042CE897123BAD49D5472_12</vt:lpwstr>
  </property>
  <property fmtid="{D5CDD505-2E9C-101B-9397-08002B2CF9AE}" pid="3" name="KSOProductBuildVer">
    <vt:lpwstr>1033-12.2.0.18165</vt:lpwstr>
  </property>
</Properties>
</file>