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78" r:id="rId1"/>
  </p:sldMasterIdLst>
  <p:notesMasterIdLst>
    <p:notesMasterId r:id="rId22"/>
  </p:notesMasterIdLst>
  <p:handoutMasterIdLst>
    <p:handoutMasterId r:id="rId23"/>
  </p:handoutMasterIdLst>
  <p:sldIdLst>
    <p:sldId id="384" r:id="rId2"/>
    <p:sldId id="410" r:id="rId3"/>
    <p:sldId id="420" r:id="rId4"/>
    <p:sldId id="422" r:id="rId5"/>
    <p:sldId id="421" r:id="rId6"/>
    <p:sldId id="423" r:id="rId7"/>
    <p:sldId id="424" r:id="rId8"/>
    <p:sldId id="425" r:id="rId9"/>
    <p:sldId id="427" r:id="rId10"/>
    <p:sldId id="388" r:id="rId11"/>
    <p:sldId id="413" r:id="rId12"/>
    <p:sldId id="416" r:id="rId13"/>
    <p:sldId id="430" r:id="rId14"/>
    <p:sldId id="432" r:id="rId15"/>
    <p:sldId id="433" r:id="rId16"/>
    <p:sldId id="418" r:id="rId17"/>
    <p:sldId id="419" r:id="rId18"/>
    <p:sldId id="426" r:id="rId19"/>
    <p:sldId id="431" r:id="rId20"/>
    <p:sldId id="434" r:id="rId2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mair ishaque" initials="oi" lastIdx="1" clrIdx="0">
    <p:extLst>
      <p:ext uri="{19B8F6BF-5375-455C-9EA6-DF929625EA0E}">
        <p15:presenceInfo xmlns:p15="http://schemas.microsoft.com/office/powerpoint/2012/main" userId="a140ce75a2f62e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476" autoAdjust="0"/>
  </p:normalViewPr>
  <p:slideViewPr>
    <p:cSldViewPr snapToObjects="1">
      <p:cViewPr varScale="1">
        <p:scale>
          <a:sx n="89" d="100"/>
          <a:sy n="89" d="100"/>
        </p:scale>
        <p:origin x="572" y="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A5CB7454-15C1-A944-AC37-5542B6D3ECE9}" type="datetime1">
              <a:rPr lang="en-US"/>
              <a:pPr>
                <a:defRPr/>
              </a:pPr>
              <a:t>7/18/2023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6CAD9EFA-3E97-9B4D-8EE7-720657CEF67E}" type="slidenum">
              <a:rPr lang="en-US"/>
              <a:pPr>
                <a:defRPr/>
              </a:pPr>
              <a:t>‹#›</a:t>
            </a:fld>
            <a:endParaRPr lang="en-US"/>
          </a:p>
        </p:txBody>
      </p:sp>
    </p:spTree>
    <p:extLst>
      <p:ext uri="{BB962C8B-B14F-4D97-AF65-F5344CB8AC3E}">
        <p14:creationId xmlns:p14="http://schemas.microsoft.com/office/powerpoint/2010/main" val="357187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1210EC45-414C-6A4E-BBBD-A09AEA33A371}" type="datetime1">
              <a:rPr lang="en-US"/>
              <a:pPr>
                <a:defRPr/>
              </a:pPr>
              <a:t>7/18/2023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FE6EDC6-DD80-2D48-A9E8-763FB51E6E0C}" type="slidenum">
              <a:rPr lang="en-US"/>
              <a:pPr>
                <a:defRPr/>
              </a:pPr>
              <a:t>‹#›</a:t>
            </a:fld>
            <a:endParaRPr lang="en-US"/>
          </a:p>
        </p:txBody>
      </p:sp>
    </p:spTree>
    <p:extLst>
      <p:ext uri="{BB962C8B-B14F-4D97-AF65-F5344CB8AC3E}">
        <p14:creationId xmlns:p14="http://schemas.microsoft.com/office/powerpoint/2010/main" val="179504062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Geneva" pitchFamily="-65" charset="-128"/>
        <a:cs typeface="Geneva"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Geneva"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917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C6F69E68-A1F7-A441-8DC9-1255D615ACC0}" type="slidenum">
              <a:rPr lang="en-US" smtClean="0"/>
              <a:pPr>
                <a:defRPr/>
              </a:pPr>
              <a:t>‹#›</a:t>
            </a:fld>
            <a:endParaRPr lang="en-US"/>
          </a:p>
        </p:txBody>
      </p:sp>
    </p:spTree>
    <p:extLst>
      <p:ext uri="{BB962C8B-B14F-4D97-AF65-F5344CB8AC3E}">
        <p14:creationId xmlns:p14="http://schemas.microsoft.com/office/powerpoint/2010/main" val="60549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8FD8FFC6-973B-2442-BCAF-B040FDE7B897}" type="slidenum">
              <a:rPr lang="en-US" smtClean="0"/>
              <a:pPr>
                <a:defRPr/>
              </a:pPr>
              <a:t>‹#›</a:t>
            </a:fld>
            <a:endParaRPr lang="en-US"/>
          </a:p>
        </p:txBody>
      </p:sp>
    </p:spTree>
    <p:extLst>
      <p:ext uri="{BB962C8B-B14F-4D97-AF65-F5344CB8AC3E}">
        <p14:creationId xmlns:p14="http://schemas.microsoft.com/office/powerpoint/2010/main" val="339438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67ED70C6-FDCB-5747-9A21-CEFC4DDC4D7F}" type="slidenum">
              <a:rPr lang="en-US" smtClean="0"/>
              <a:pPr>
                <a:defRPr/>
              </a:pPr>
              <a:t>‹#›</a:t>
            </a:fld>
            <a:endParaRPr lang="en-US"/>
          </a:p>
        </p:txBody>
      </p:sp>
    </p:spTree>
    <p:extLst>
      <p:ext uri="{BB962C8B-B14F-4D97-AF65-F5344CB8AC3E}">
        <p14:creationId xmlns:p14="http://schemas.microsoft.com/office/powerpoint/2010/main" val="268598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B8643EE7-E1E3-6A41-AED4-ADD0882BF97B}" type="slidenum">
              <a:rPr lang="en-US" smtClean="0"/>
              <a:pPr>
                <a:defRPr/>
              </a:pPr>
              <a:t>‹#›</a:t>
            </a:fld>
            <a:endParaRPr lang="en-US"/>
          </a:p>
        </p:txBody>
      </p:sp>
    </p:spTree>
    <p:extLst>
      <p:ext uri="{BB962C8B-B14F-4D97-AF65-F5344CB8AC3E}">
        <p14:creationId xmlns:p14="http://schemas.microsoft.com/office/powerpoint/2010/main" val="424268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2F8EF95E-660F-6F48-9B3C-B3F93E20ACE1}" type="slidenum">
              <a:rPr lang="en-US" smtClean="0"/>
              <a:pPr>
                <a:defRPr/>
              </a:pPr>
              <a:t>‹#›</a:t>
            </a:fld>
            <a:endParaRPr lang="en-US"/>
          </a:p>
        </p:txBody>
      </p:sp>
    </p:spTree>
    <p:extLst>
      <p:ext uri="{BB962C8B-B14F-4D97-AF65-F5344CB8AC3E}">
        <p14:creationId xmlns:p14="http://schemas.microsoft.com/office/powerpoint/2010/main" val="425226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r>
              <a:rPr lang="en-US" smtClean="0"/>
              <a:t>1</a:t>
            </a:r>
            <a:endParaRPr lang="en-US"/>
          </a:p>
        </p:txBody>
      </p:sp>
    </p:spTree>
    <p:extLst>
      <p:ext uri="{BB962C8B-B14F-4D97-AF65-F5344CB8AC3E}">
        <p14:creationId xmlns:p14="http://schemas.microsoft.com/office/powerpoint/2010/main" val="9178867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388F1A38-2662-714D-BA55-F0640804B748}" type="slidenum">
              <a:rPr lang="en-US" smtClean="0"/>
              <a:pPr>
                <a:defRPr/>
              </a:pPr>
              <a:t>‹#›</a:t>
            </a:fld>
            <a:endParaRPr lang="en-US"/>
          </a:p>
        </p:txBody>
      </p:sp>
    </p:spTree>
    <p:extLst>
      <p:ext uri="{BB962C8B-B14F-4D97-AF65-F5344CB8AC3E}">
        <p14:creationId xmlns:p14="http://schemas.microsoft.com/office/powerpoint/2010/main" val="239419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D5524B65-BD56-BC42-A8D4-F7B262BC0E77}" type="slidenum">
              <a:rPr lang="en-US" smtClean="0"/>
              <a:pPr>
                <a:defRPr/>
              </a:pPr>
              <a:t>‹#›</a:t>
            </a:fld>
            <a:endParaRPr lang="en-US"/>
          </a:p>
        </p:txBody>
      </p:sp>
    </p:spTree>
    <p:extLst>
      <p:ext uri="{BB962C8B-B14F-4D97-AF65-F5344CB8AC3E}">
        <p14:creationId xmlns:p14="http://schemas.microsoft.com/office/powerpoint/2010/main" val="395027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0C045864-67DE-844A-AC03-EBD93572A568}" type="slidenum">
              <a:rPr lang="en-US" smtClean="0"/>
              <a:pPr>
                <a:defRPr/>
              </a:pPr>
              <a:t>‹#›</a:t>
            </a:fld>
            <a:endParaRPr lang="en-US"/>
          </a:p>
        </p:txBody>
      </p:sp>
    </p:spTree>
    <p:extLst>
      <p:ext uri="{BB962C8B-B14F-4D97-AF65-F5344CB8AC3E}">
        <p14:creationId xmlns:p14="http://schemas.microsoft.com/office/powerpoint/2010/main" val="221956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4742D8B-8594-4B44-80B0-BECC0F075DC4}" type="slidenum">
              <a:rPr lang="en-US" smtClean="0"/>
              <a:pPr>
                <a:defRPr/>
              </a:pPr>
              <a:t>‹#›</a:t>
            </a:fld>
            <a:endParaRPr lang="en-US"/>
          </a:p>
        </p:txBody>
      </p:sp>
    </p:spTree>
    <p:extLst>
      <p:ext uri="{BB962C8B-B14F-4D97-AF65-F5344CB8AC3E}">
        <p14:creationId xmlns:p14="http://schemas.microsoft.com/office/powerpoint/2010/main" val="113245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en-US" smtClean="0"/>
              <a:t>1</a:t>
            </a:r>
            <a:endParaRPr lang="en-US"/>
          </a:p>
        </p:txBody>
      </p:sp>
    </p:spTree>
    <p:extLst>
      <p:ext uri="{BB962C8B-B14F-4D97-AF65-F5344CB8AC3E}">
        <p14:creationId xmlns:p14="http://schemas.microsoft.com/office/powerpoint/2010/main" val="987374369"/>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mmair@udel.ed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ommair/Data-Science-and-Machine-Learning-Capstone-Project/blob/main/Dashboard_Ploty_dash.ipynb" TargetMode="External"/><Relationship Id="rId3" Type="http://schemas.openxmlformats.org/officeDocument/2006/relationships/hyperlink" Target="https://github.com/ommair/Data-Science-and-Machine-Learning-Capstone-Project/blob/main/jupyter-labs-webscraping.ipynb" TargetMode="External"/><Relationship Id="rId7" Type="http://schemas.openxmlformats.org/officeDocument/2006/relationships/hyperlink" Target="https://github.com/ommair/Data-Science-and-Machine-Learning-Capstone-Project/blob/main/lab_jupyter_launch_site_location.jupyterlite.ipynb" TargetMode="External"/><Relationship Id="rId2" Type="http://schemas.openxmlformats.org/officeDocument/2006/relationships/hyperlink" Target="https://github.com/ommair/Data-Science-and-Machine-Learning-Capstone-Project/blob/main/jupyter-labs-spacex-data-collection-api.ipynb" TargetMode="External"/><Relationship Id="rId1" Type="http://schemas.openxmlformats.org/officeDocument/2006/relationships/slideLayout" Target="../slideLayouts/slideLayout2.xml"/><Relationship Id="rId6" Type="http://schemas.openxmlformats.org/officeDocument/2006/relationships/hyperlink" Target="https://github.com/ommair/Data-Science-and-Machine-Learning-Capstone-Project/blob/main/jupyter-labs-eda-dataviz.ipynb.jupyterlite.ipynb" TargetMode="External"/><Relationship Id="rId5" Type="http://schemas.openxmlformats.org/officeDocument/2006/relationships/hyperlink" Target="https://github.com/ommair/Data-Science-and-Machine-Learning-Capstone-Project/blob/main/jupyter-labs-eda-sql-edx_sqllite.ipynb" TargetMode="External"/><Relationship Id="rId4" Type="http://schemas.openxmlformats.org/officeDocument/2006/relationships/hyperlink" Target="https://github.com/ommair/Data-Science-and-Machine-Learning-Capstone-Project/blob/main/labs-jupyter-spacex-data_wrangling_jupyterlite.jupyterlite.ipynb" TargetMode="External"/><Relationship Id="rId9" Type="http://schemas.openxmlformats.org/officeDocument/2006/relationships/hyperlink" Target="https://github.com/ommair/Data-Science-and-Machine-Learning-Capstone-Project/blob/main/SpaceX_Machine_Learning_Prediction_Part_5.jupyterlite.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0</a:t>
            </a:fld>
            <a:endParaRPr lang="en-US"/>
          </a:p>
        </p:txBody>
      </p:sp>
      <p:sp>
        <p:nvSpPr>
          <p:cNvPr id="3" name="TextBox 2"/>
          <p:cNvSpPr txBox="1"/>
          <p:nvPr/>
        </p:nvSpPr>
        <p:spPr>
          <a:xfrm>
            <a:off x="1219200" y="1352550"/>
            <a:ext cx="5943600" cy="3046988"/>
          </a:xfrm>
          <a:prstGeom prst="rect">
            <a:avLst/>
          </a:prstGeom>
          <a:noFill/>
        </p:spPr>
        <p:txBody>
          <a:bodyPr wrap="square" rtlCol="0">
            <a:spAutoFit/>
          </a:bodyPr>
          <a:lstStyle/>
          <a:p>
            <a:pPr algn="ctr"/>
            <a:r>
              <a:rPr lang="en-US" sz="4400" dirty="0">
                <a:solidFill>
                  <a:schemeClr val="tx2"/>
                </a:solidFill>
              </a:rPr>
              <a:t>Space technology's </a:t>
            </a:r>
            <a:r>
              <a:rPr lang="en-US" sz="4400" dirty="0" err="1" smtClean="0">
                <a:solidFill>
                  <a:schemeClr val="tx2"/>
                </a:solidFill>
              </a:rPr>
              <a:t>revolutionization</a:t>
            </a:r>
            <a:endParaRPr lang="en-US" sz="4400" dirty="0" smtClean="0">
              <a:solidFill>
                <a:schemeClr val="tx2"/>
              </a:solidFill>
            </a:endParaRPr>
          </a:p>
          <a:p>
            <a:pPr algn="ctr"/>
            <a:endParaRPr lang="en-US" sz="3200" dirty="0"/>
          </a:p>
          <a:p>
            <a:pPr algn="ctr"/>
            <a:r>
              <a:rPr lang="en-US" sz="2000" dirty="0" smtClean="0"/>
              <a:t>Ommair Ishaque</a:t>
            </a:r>
          </a:p>
          <a:p>
            <a:pPr algn="ctr"/>
            <a:r>
              <a:rPr lang="en-US" sz="1400" dirty="0" smtClean="0">
                <a:hlinkClick r:id="rId2"/>
              </a:rPr>
              <a:t>ommair@udel.edu</a:t>
            </a:r>
            <a:endParaRPr lang="en-US" sz="1400" dirty="0" smtClean="0"/>
          </a:p>
          <a:p>
            <a:pPr algn="ctr"/>
            <a:endParaRPr lang="en-US" dirty="0"/>
          </a:p>
          <a:p>
            <a:pPr algn="ctr"/>
            <a:endParaRPr lang="en-US" sz="2000" dirty="0"/>
          </a:p>
        </p:txBody>
      </p:sp>
    </p:spTree>
    <p:extLst>
      <p:ext uri="{BB962C8B-B14F-4D97-AF65-F5344CB8AC3E}">
        <p14:creationId xmlns:p14="http://schemas.microsoft.com/office/powerpoint/2010/main" val="649743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9</a:t>
            </a:fld>
            <a:endParaRPr lang="en-US"/>
          </a:p>
        </p:txBody>
      </p:sp>
      <p:pic>
        <p:nvPicPr>
          <p:cNvPr id="14" name="Picture 13"/>
          <p:cNvPicPr>
            <a:picLocks noChangeAspect="1"/>
          </p:cNvPicPr>
          <p:nvPr/>
        </p:nvPicPr>
        <p:blipFill>
          <a:blip r:embed="rId2"/>
          <a:stretch>
            <a:fillRect/>
          </a:stretch>
        </p:blipFill>
        <p:spPr>
          <a:xfrm>
            <a:off x="85725" y="1454086"/>
            <a:ext cx="8839200" cy="1732029"/>
          </a:xfrm>
          <a:prstGeom prst="rect">
            <a:avLst/>
          </a:prstGeom>
        </p:spPr>
      </p:pic>
      <p:sp>
        <p:nvSpPr>
          <p:cNvPr id="16" name="TextBox 15"/>
          <p:cNvSpPr txBox="1"/>
          <p:nvPr/>
        </p:nvSpPr>
        <p:spPr>
          <a:xfrm>
            <a:off x="76200" y="5775"/>
            <a:ext cx="2362200" cy="584775"/>
          </a:xfrm>
          <a:prstGeom prst="rect">
            <a:avLst/>
          </a:prstGeom>
          <a:noFill/>
        </p:spPr>
        <p:txBody>
          <a:bodyPr wrap="square" rtlCol="0">
            <a:spAutoFit/>
          </a:bodyPr>
          <a:lstStyle/>
          <a:p>
            <a:r>
              <a:rPr lang="en-US" sz="2800" dirty="0" smtClean="0">
                <a:solidFill>
                  <a:schemeClr val="accent2"/>
                </a:solidFill>
              </a:rPr>
              <a:t>Scatter Plots</a:t>
            </a:r>
            <a:r>
              <a:rPr lang="en-US" sz="3200" dirty="0" smtClean="0">
                <a:solidFill>
                  <a:schemeClr val="accent2"/>
                </a:solidFill>
                <a:latin typeface="Arial" panose="020B0604020202020204" pitchFamily="34" charset="0"/>
                <a:cs typeface="Arial" panose="020B0604020202020204" pitchFamily="34" charset="0"/>
              </a:rPr>
              <a:t> </a:t>
            </a:r>
            <a:endParaRPr lang="en-US" sz="3200" dirty="0">
              <a:solidFill>
                <a:schemeClr val="accent2"/>
              </a:solidFill>
              <a:latin typeface="Arial" panose="020B0604020202020204" pitchFamily="34" charset="0"/>
              <a:cs typeface="Arial" panose="020B0604020202020204" pitchFamily="34" charset="0"/>
            </a:endParaRPr>
          </a:p>
        </p:txBody>
      </p:sp>
      <p:sp>
        <p:nvSpPr>
          <p:cNvPr id="18" name="TextBox 17"/>
          <p:cNvSpPr txBox="1"/>
          <p:nvPr/>
        </p:nvSpPr>
        <p:spPr>
          <a:xfrm>
            <a:off x="2895600" y="756630"/>
            <a:ext cx="3505200" cy="584775"/>
          </a:xfrm>
          <a:prstGeom prst="rect">
            <a:avLst/>
          </a:prstGeom>
          <a:noFill/>
        </p:spPr>
        <p:txBody>
          <a:bodyPr wrap="square" rtlCol="0">
            <a:spAutoFit/>
          </a:bodyPr>
          <a:lstStyle/>
          <a:p>
            <a:r>
              <a:rPr lang="en-US" dirty="0" smtClean="0">
                <a:solidFill>
                  <a:schemeClr val="accent1"/>
                </a:solidFill>
              </a:rPr>
              <a:t>Launch Site vs Flight Number</a:t>
            </a:r>
            <a:r>
              <a:rPr lang="en-US" sz="3200" dirty="0" smtClean="0">
                <a:solidFill>
                  <a:schemeClr val="accent2"/>
                </a:solidFill>
                <a:latin typeface="Arial" panose="020B0604020202020204" pitchFamily="34" charset="0"/>
                <a:cs typeface="Arial" panose="020B0604020202020204" pitchFamily="34" charset="0"/>
              </a:rPr>
              <a:t> </a:t>
            </a:r>
            <a:endParaRPr lang="en-US" sz="3200" dirty="0">
              <a:solidFill>
                <a:schemeClr val="accent2"/>
              </a:solidFill>
              <a:latin typeface="Arial" panose="020B0604020202020204" pitchFamily="34" charset="0"/>
              <a:cs typeface="Arial" panose="020B0604020202020204" pitchFamily="34" charset="0"/>
            </a:endParaRPr>
          </a:p>
        </p:txBody>
      </p:sp>
      <p:sp>
        <p:nvSpPr>
          <p:cNvPr id="19" name="Rectangle 18"/>
          <p:cNvSpPr/>
          <p:nvPr/>
        </p:nvSpPr>
        <p:spPr>
          <a:xfrm>
            <a:off x="504825" y="3486150"/>
            <a:ext cx="8001000" cy="923330"/>
          </a:xfrm>
          <a:prstGeom prst="rect">
            <a:avLst/>
          </a:prstGeom>
        </p:spPr>
        <p:txBody>
          <a:bodyPr wrap="square">
            <a:spAutoFit/>
          </a:bodyPr>
          <a:lstStyle/>
          <a:p>
            <a:pPr algn="just"/>
            <a:r>
              <a:rPr lang="en-US" dirty="0"/>
              <a:t>This success rate increases with distance from the launch site, as shown by the scatter plot. The CCAFS SLC40 site, however, exhibits the weakest evidence of this trend.</a:t>
            </a:r>
          </a:p>
        </p:txBody>
      </p:sp>
    </p:spTree>
    <p:extLst>
      <p:ext uri="{BB962C8B-B14F-4D97-AF65-F5344CB8AC3E}">
        <p14:creationId xmlns:p14="http://schemas.microsoft.com/office/powerpoint/2010/main" val="31291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10</a:t>
            </a:fld>
            <a:endParaRPr lang="en-US"/>
          </a:p>
        </p:txBody>
      </p:sp>
      <p:pic>
        <p:nvPicPr>
          <p:cNvPr id="4" name="Picture 3"/>
          <p:cNvPicPr>
            <a:picLocks noChangeAspect="1"/>
          </p:cNvPicPr>
          <p:nvPr/>
        </p:nvPicPr>
        <p:blipFill>
          <a:blip r:embed="rId2"/>
          <a:stretch>
            <a:fillRect/>
          </a:stretch>
        </p:blipFill>
        <p:spPr>
          <a:xfrm>
            <a:off x="90630" y="514350"/>
            <a:ext cx="8798576" cy="3550450"/>
          </a:xfrm>
          <a:prstGeom prst="rect">
            <a:avLst/>
          </a:prstGeom>
        </p:spPr>
      </p:pic>
      <p:sp>
        <p:nvSpPr>
          <p:cNvPr id="6" name="TextBox 5"/>
          <p:cNvSpPr txBox="1"/>
          <p:nvPr/>
        </p:nvSpPr>
        <p:spPr>
          <a:xfrm>
            <a:off x="2450377" y="-21431"/>
            <a:ext cx="4079081" cy="584775"/>
          </a:xfrm>
          <a:prstGeom prst="rect">
            <a:avLst/>
          </a:prstGeom>
          <a:noFill/>
        </p:spPr>
        <p:txBody>
          <a:bodyPr wrap="square" rtlCol="0">
            <a:spAutoFit/>
          </a:bodyPr>
          <a:lstStyle/>
          <a:p>
            <a:r>
              <a:rPr lang="en-US" dirty="0" smtClean="0">
                <a:solidFill>
                  <a:schemeClr val="accent1"/>
                </a:solidFill>
              </a:rPr>
              <a:t>Launch Site vs Pay Load Mass</a:t>
            </a:r>
            <a:r>
              <a:rPr lang="en-US" sz="3200" dirty="0" smtClean="0">
                <a:solidFill>
                  <a:schemeClr val="accent2"/>
                </a:solidFill>
                <a:latin typeface="Arial" panose="020B0604020202020204" pitchFamily="34" charset="0"/>
                <a:cs typeface="Arial" panose="020B0604020202020204" pitchFamily="34" charset="0"/>
              </a:rPr>
              <a:t> </a:t>
            </a:r>
            <a:endParaRPr lang="en-US" sz="3200"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533400" y="4117777"/>
            <a:ext cx="8610600" cy="923330"/>
          </a:xfrm>
          <a:prstGeom prst="rect">
            <a:avLst/>
          </a:prstGeom>
        </p:spPr>
        <p:txBody>
          <a:bodyPr wrap="square">
            <a:spAutoFit/>
          </a:bodyPr>
          <a:lstStyle/>
          <a:p>
            <a:r>
              <a:rPr lang="en-US" dirty="0"/>
              <a:t>This scatter plot demonstrates that the success rate dramatically improves once the pay load mass is greater than 7,000kg. However, there is no observable correlation between launch location and payload size in terms of success.</a:t>
            </a:r>
          </a:p>
        </p:txBody>
      </p:sp>
    </p:spTree>
    <p:extLst>
      <p:ext uri="{BB962C8B-B14F-4D97-AF65-F5344CB8AC3E}">
        <p14:creationId xmlns:p14="http://schemas.microsoft.com/office/powerpoint/2010/main" val="111599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11</a:t>
            </a:fld>
            <a:endParaRPr lang="en-US"/>
          </a:p>
        </p:txBody>
      </p:sp>
      <p:pic>
        <p:nvPicPr>
          <p:cNvPr id="4" name="Picture 3"/>
          <p:cNvPicPr>
            <a:picLocks noChangeAspect="1"/>
          </p:cNvPicPr>
          <p:nvPr/>
        </p:nvPicPr>
        <p:blipFill>
          <a:blip r:embed="rId2"/>
          <a:stretch>
            <a:fillRect/>
          </a:stretch>
        </p:blipFill>
        <p:spPr>
          <a:xfrm>
            <a:off x="76200" y="971550"/>
            <a:ext cx="8664720" cy="1738313"/>
          </a:xfrm>
          <a:prstGeom prst="rect">
            <a:avLst/>
          </a:prstGeom>
        </p:spPr>
      </p:pic>
      <p:sp>
        <p:nvSpPr>
          <p:cNvPr id="6" name="TextBox 5"/>
          <p:cNvSpPr txBox="1"/>
          <p:nvPr/>
        </p:nvSpPr>
        <p:spPr>
          <a:xfrm>
            <a:off x="2438400" y="209550"/>
            <a:ext cx="3505200" cy="584775"/>
          </a:xfrm>
          <a:prstGeom prst="rect">
            <a:avLst/>
          </a:prstGeom>
          <a:noFill/>
        </p:spPr>
        <p:txBody>
          <a:bodyPr wrap="square" rtlCol="0">
            <a:spAutoFit/>
          </a:bodyPr>
          <a:lstStyle/>
          <a:p>
            <a:r>
              <a:rPr lang="en-US" dirty="0" smtClean="0">
                <a:solidFill>
                  <a:schemeClr val="accent1"/>
                </a:solidFill>
              </a:rPr>
              <a:t>Orbit vs Flight Number</a:t>
            </a:r>
            <a:r>
              <a:rPr lang="en-US" sz="3200" dirty="0" smtClean="0">
                <a:solidFill>
                  <a:schemeClr val="accent2"/>
                </a:solidFill>
                <a:latin typeface="Arial" panose="020B0604020202020204" pitchFamily="34" charset="0"/>
                <a:cs typeface="Arial" panose="020B0604020202020204" pitchFamily="34" charset="0"/>
              </a:rPr>
              <a:t> </a:t>
            </a:r>
            <a:endParaRPr lang="en-US" sz="3200"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217560" y="3028950"/>
            <a:ext cx="8523360" cy="1200329"/>
          </a:xfrm>
          <a:prstGeom prst="rect">
            <a:avLst/>
          </a:prstGeom>
        </p:spPr>
        <p:txBody>
          <a:bodyPr wrap="square">
            <a:spAutoFit/>
          </a:bodyPr>
          <a:lstStyle/>
          <a:p>
            <a:r>
              <a:rPr lang="en-US" dirty="0"/>
              <a:t>While there is no correlation between flight number and success rate for GTO orbits, the scatter plot shows a positive correlation between flight number and success rate for LEO orbits. A single-occurrence orbit should also be left out of the above statement because more data is required.</a:t>
            </a:r>
            <a:endParaRPr lang="en-US" dirty="0"/>
          </a:p>
        </p:txBody>
      </p:sp>
    </p:spTree>
    <p:extLst>
      <p:ext uri="{BB962C8B-B14F-4D97-AF65-F5344CB8AC3E}">
        <p14:creationId xmlns:p14="http://schemas.microsoft.com/office/powerpoint/2010/main" val="121817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12</a:t>
            </a:fld>
            <a:endParaRPr lang="en-US"/>
          </a:p>
        </p:txBody>
      </p:sp>
      <p:pic>
        <p:nvPicPr>
          <p:cNvPr id="3" name="Picture 2"/>
          <p:cNvPicPr>
            <a:picLocks noChangeAspect="1"/>
          </p:cNvPicPr>
          <p:nvPr/>
        </p:nvPicPr>
        <p:blipFill>
          <a:blip r:embed="rId2"/>
          <a:stretch>
            <a:fillRect/>
          </a:stretch>
        </p:blipFill>
        <p:spPr>
          <a:xfrm>
            <a:off x="35718" y="115204"/>
            <a:ext cx="8991600" cy="2759234"/>
          </a:xfrm>
          <a:prstGeom prst="rect">
            <a:avLst/>
          </a:prstGeom>
        </p:spPr>
      </p:pic>
      <p:sp>
        <p:nvSpPr>
          <p:cNvPr id="5" name="TextBox 4"/>
          <p:cNvSpPr txBox="1"/>
          <p:nvPr/>
        </p:nvSpPr>
        <p:spPr>
          <a:xfrm>
            <a:off x="4267200" y="1061737"/>
            <a:ext cx="3505200" cy="584775"/>
          </a:xfrm>
          <a:prstGeom prst="rect">
            <a:avLst/>
          </a:prstGeom>
          <a:noFill/>
        </p:spPr>
        <p:txBody>
          <a:bodyPr wrap="square" rtlCol="0">
            <a:spAutoFit/>
          </a:bodyPr>
          <a:lstStyle/>
          <a:p>
            <a:r>
              <a:rPr lang="en-US" dirty="0" smtClean="0">
                <a:solidFill>
                  <a:schemeClr val="accent1"/>
                </a:solidFill>
              </a:rPr>
              <a:t>Orbit vs Pay load Mass</a:t>
            </a:r>
            <a:r>
              <a:rPr lang="en-US" sz="3200" dirty="0" smtClean="0">
                <a:solidFill>
                  <a:schemeClr val="accent2"/>
                </a:solidFill>
                <a:latin typeface="Arial" panose="020B0604020202020204" pitchFamily="34" charset="0"/>
                <a:cs typeface="Arial" panose="020B0604020202020204" pitchFamily="34" charset="0"/>
              </a:rPr>
              <a:t> </a:t>
            </a:r>
            <a:endParaRPr lang="en-US" sz="3200"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304800" y="3151822"/>
            <a:ext cx="8567737" cy="1477328"/>
          </a:xfrm>
          <a:prstGeom prst="rect">
            <a:avLst/>
          </a:prstGeom>
        </p:spPr>
        <p:txBody>
          <a:bodyPr wrap="square">
            <a:spAutoFit/>
          </a:bodyPr>
          <a:lstStyle/>
          <a:p>
            <a:pPr algn="just"/>
            <a:r>
              <a:rPr lang="en-US" dirty="0"/>
              <a:t>There is a beneficial effect on LEO, ISS, and P0 orbit when a heavier payload is used</a:t>
            </a:r>
            <a:r>
              <a:rPr lang="en-US" dirty="0" smtClean="0"/>
              <a:t>. However</a:t>
            </a:r>
            <a:r>
              <a:rPr lang="en-US" dirty="0"/>
              <a:t>, it has a deleterious effect on medium- and high-Earth orbit</a:t>
            </a:r>
            <a:r>
              <a:rPr lang="en-US" dirty="0" smtClean="0"/>
              <a:t>. No </a:t>
            </a:r>
            <a:r>
              <a:rPr lang="en-US" dirty="0"/>
              <a:t>apparent connection is shown between the two in the GTO orbit</a:t>
            </a:r>
            <a:r>
              <a:rPr lang="en-US" dirty="0" smtClean="0"/>
              <a:t>. Meanwhile</a:t>
            </a:r>
            <a:r>
              <a:rPr lang="en-US" dirty="0"/>
              <a:t>, more data are required for SO, GEO, and HEO orbits before any patterns or trends can be discerned.</a:t>
            </a:r>
          </a:p>
        </p:txBody>
      </p:sp>
    </p:spTree>
    <p:extLst>
      <p:ext uri="{BB962C8B-B14F-4D97-AF65-F5344CB8AC3E}">
        <p14:creationId xmlns:p14="http://schemas.microsoft.com/office/powerpoint/2010/main" val="217917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13</a:t>
            </a:fld>
            <a:endParaRPr lang="en-US"/>
          </a:p>
        </p:txBody>
      </p:sp>
      <p:sp>
        <p:nvSpPr>
          <p:cNvPr id="3" name="Rectangle 2"/>
          <p:cNvSpPr/>
          <p:nvPr/>
        </p:nvSpPr>
        <p:spPr>
          <a:xfrm>
            <a:off x="304800" y="69562"/>
            <a:ext cx="4104009" cy="584775"/>
          </a:xfrm>
          <a:prstGeom prst="rect">
            <a:avLst/>
          </a:prstGeom>
        </p:spPr>
        <p:txBody>
          <a:bodyPr wrap="none">
            <a:spAutoFit/>
          </a:bodyPr>
          <a:lstStyle/>
          <a:p>
            <a:r>
              <a:rPr lang="en-US" sz="3200" dirty="0" err="1">
                <a:solidFill>
                  <a:schemeClr val="accent2"/>
                </a:solidFill>
                <a:latin typeface="Abadi"/>
              </a:rPr>
              <a:t>SpaceX</a:t>
            </a:r>
            <a:r>
              <a:rPr lang="en-US" sz="3200" dirty="0">
                <a:solidFill>
                  <a:schemeClr val="accent2"/>
                </a:solidFill>
                <a:latin typeface="Abadi"/>
              </a:rPr>
              <a:t> Launch </a:t>
            </a:r>
            <a:r>
              <a:rPr lang="en-US" sz="3200" dirty="0" smtClean="0">
                <a:solidFill>
                  <a:schemeClr val="accent2"/>
                </a:solidFill>
                <a:latin typeface="Abadi"/>
              </a:rPr>
              <a:t>Sites</a:t>
            </a:r>
            <a:endParaRPr lang="en-US" sz="3200" dirty="0">
              <a:solidFill>
                <a:schemeClr val="accent2"/>
              </a:solidFill>
            </a:endParaRPr>
          </a:p>
        </p:txBody>
      </p:sp>
      <p:pic>
        <p:nvPicPr>
          <p:cNvPr id="4" name="Picture 3"/>
          <p:cNvPicPr>
            <a:picLocks noChangeAspect="1"/>
          </p:cNvPicPr>
          <p:nvPr/>
        </p:nvPicPr>
        <p:blipFill>
          <a:blip r:embed="rId2"/>
          <a:stretch>
            <a:fillRect/>
          </a:stretch>
        </p:blipFill>
        <p:spPr>
          <a:xfrm>
            <a:off x="990600" y="666751"/>
            <a:ext cx="6755455" cy="3352800"/>
          </a:xfrm>
          <a:prstGeom prst="rect">
            <a:avLst/>
          </a:prstGeom>
        </p:spPr>
      </p:pic>
      <p:sp>
        <p:nvSpPr>
          <p:cNvPr id="5" name="Rectangle 4"/>
          <p:cNvSpPr/>
          <p:nvPr/>
        </p:nvSpPr>
        <p:spPr>
          <a:xfrm>
            <a:off x="457200" y="4257854"/>
            <a:ext cx="7848600" cy="646331"/>
          </a:xfrm>
          <a:prstGeom prst="rect">
            <a:avLst/>
          </a:prstGeom>
        </p:spPr>
        <p:txBody>
          <a:bodyPr wrap="square">
            <a:spAutoFit/>
          </a:bodyPr>
          <a:lstStyle/>
          <a:p>
            <a:r>
              <a:rPr lang="en-US" dirty="0"/>
              <a:t>Florida and California are home to </a:t>
            </a:r>
            <a:r>
              <a:rPr lang="en-US" dirty="0" err="1"/>
              <a:t>SpaceX's</a:t>
            </a:r>
            <a:r>
              <a:rPr lang="en-US" dirty="0"/>
              <a:t> launch pads. VAFB SLC 4E is the only launch site in California; the others are in Florida.</a:t>
            </a:r>
          </a:p>
        </p:txBody>
      </p:sp>
    </p:spTree>
    <p:extLst>
      <p:ext uri="{BB962C8B-B14F-4D97-AF65-F5344CB8AC3E}">
        <p14:creationId xmlns:p14="http://schemas.microsoft.com/office/powerpoint/2010/main" val="428762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14</a:t>
            </a:fld>
            <a:endParaRPr lang="en-US"/>
          </a:p>
        </p:txBody>
      </p:sp>
      <p:pic>
        <p:nvPicPr>
          <p:cNvPr id="3" name="Picture 2"/>
          <p:cNvPicPr>
            <a:picLocks noChangeAspect="1"/>
          </p:cNvPicPr>
          <p:nvPr/>
        </p:nvPicPr>
        <p:blipFill>
          <a:blip r:embed="rId2"/>
          <a:stretch>
            <a:fillRect/>
          </a:stretch>
        </p:blipFill>
        <p:spPr>
          <a:xfrm>
            <a:off x="4495800" y="209550"/>
            <a:ext cx="4518173" cy="2228850"/>
          </a:xfrm>
          <a:prstGeom prst="rect">
            <a:avLst/>
          </a:prstGeom>
        </p:spPr>
      </p:pic>
      <p:pic>
        <p:nvPicPr>
          <p:cNvPr id="4" name="Picture 3"/>
          <p:cNvPicPr>
            <a:picLocks noChangeAspect="1"/>
          </p:cNvPicPr>
          <p:nvPr/>
        </p:nvPicPr>
        <p:blipFill>
          <a:blip r:embed="rId3"/>
          <a:stretch>
            <a:fillRect/>
          </a:stretch>
        </p:blipFill>
        <p:spPr>
          <a:xfrm>
            <a:off x="6312636" y="2445544"/>
            <a:ext cx="1993164" cy="2640806"/>
          </a:xfrm>
          <a:prstGeom prst="rect">
            <a:avLst/>
          </a:prstGeom>
        </p:spPr>
      </p:pic>
      <p:pic>
        <p:nvPicPr>
          <p:cNvPr id="5" name="Picture 4"/>
          <p:cNvPicPr>
            <a:picLocks noChangeAspect="1"/>
          </p:cNvPicPr>
          <p:nvPr/>
        </p:nvPicPr>
        <p:blipFill>
          <a:blip r:embed="rId4"/>
          <a:stretch>
            <a:fillRect/>
          </a:stretch>
        </p:blipFill>
        <p:spPr>
          <a:xfrm>
            <a:off x="457200" y="146566"/>
            <a:ext cx="2637281" cy="2990850"/>
          </a:xfrm>
          <a:prstGeom prst="rect">
            <a:avLst/>
          </a:prstGeom>
        </p:spPr>
      </p:pic>
      <p:sp>
        <p:nvSpPr>
          <p:cNvPr id="6" name="Rectangle 5"/>
          <p:cNvSpPr/>
          <p:nvPr/>
        </p:nvSpPr>
        <p:spPr>
          <a:xfrm>
            <a:off x="284391" y="3333750"/>
            <a:ext cx="4211409" cy="369332"/>
          </a:xfrm>
          <a:prstGeom prst="rect">
            <a:avLst/>
          </a:prstGeom>
        </p:spPr>
        <p:txBody>
          <a:bodyPr wrap="none">
            <a:spAutoFit/>
          </a:bodyPr>
          <a:lstStyle/>
          <a:p>
            <a:r>
              <a:rPr lang="en-US" dirty="0">
                <a:solidFill>
                  <a:srgbClr val="292929"/>
                </a:solidFill>
                <a:latin typeface="Abadi"/>
              </a:rPr>
              <a:t>Distance to Closest Coastline –0.86 km</a:t>
            </a:r>
            <a:endParaRPr lang="en-US" dirty="0"/>
          </a:p>
        </p:txBody>
      </p:sp>
      <p:sp>
        <p:nvSpPr>
          <p:cNvPr id="7" name="Rectangle 6"/>
          <p:cNvSpPr/>
          <p:nvPr/>
        </p:nvSpPr>
        <p:spPr>
          <a:xfrm>
            <a:off x="285135" y="3714750"/>
            <a:ext cx="4134465" cy="369332"/>
          </a:xfrm>
          <a:prstGeom prst="rect">
            <a:avLst/>
          </a:prstGeom>
        </p:spPr>
        <p:txBody>
          <a:bodyPr wrap="none">
            <a:spAutoFit/>
          </a:bodyPr>
          <a:lstStyle/>
          <a:p>
            <a:r>
              <a:rPr lang="en-US" dirty="0">
                <a:solidFill>
                  <a:srgbClr val="292929"/>
                </a:solidFill>
                <a:latin typeface="Abadi"/>
              </a:rPr>
              <a:t>Distance to Closest Highway –0.58 km</a:t>
            </a:r>
            <a:endParaRPr lang="en-US" dirty="0"/>
          </a:p>
        </p:txBody>
      </p:sp>
      <p:sp>
        <p:nvSpPr>
          <p:cNvPr id="8" name="Rectangle 7"/>
          <p:cNvSpPr/>
          <p:nvPr/>
        </p:nvSpPr>
        <p:spPr>
          <a:xfrm>
            <a:off x="273799" y="4095750"/>
            <a:ext cx="3993401" cy="369332"/>
          </a:xfrm>
          <a:prstGeom prst="rect">
            <a:avLst/>
          </a:prstGeom>
        </p:spPr>
        <p:txBody>
          <a:bodyPr wrap="none">
            <a:spAutoFit/>
          </a:bodyPr>
          <a:lstStyle/>
          <a:p>
            <a:r>
              <a:rPr lang="en-US" dirty="0">
                <a:solidFill>
                  <a:srgbClr val="292929"/>
                </a:solidFill>
                <a:latin typeface="Abadi"/>
              </a:rPr>
              <a:t>Distance to Closest Railway–1.27 km</a:t>
            </a:r>
            <a:endParaRPr lang="en-US" dirty="0"/>
          </a:p>
        </p:txBody>
      </p:sp>
      <p:sp>
        <p:nvSpPr>
          <p:cNvPr id="9" name="Rectangle 8"/>
          <p:cNvSpPr/>
          <p:nvPr/>
        </p:nvSpPr>
        <p:spPr>
          <a:xfrm>
            <a:off x="285135" y="4476750"/>
            <a:ext cx="3647152" cy="369332"/>
          </a:xfrm>
          <a:prstGeom prst="rect">
            <a:avLst/>
          </a:prstGeom>
        </p:spPr>
        <p:txBody>
          <a:bodyPr wrap="none">
            <a:spAutoFit/>
          </a:bodyPr>
          <a:lstStyle/>
          <a:p>
            <a:r>
              <a:rPr lang="en-US" dirty="0">
                <a:solidFill>
                  <a:srgbClr val="292929"/>
                </a:solidFill>
                <a:latin typeface="Abadi"/>
              </a:rPr>
              <a:t>Distance to Closest City –54.9 km</a:t>
            </a:r>
            <a:endParaRPr lang="en-US" dirty="0"/>
          </a:p>
        </p:txBody>
      </p:sp>
      <p:sp>
        <p:nvSpPr>
          <p:cNvPr id="10" name="Rectangle 9"/>
          <p:cNvSpPr/>
          <p:nvPr/>
        </p:nvSpPr>
        <p:spPr>
          <a:xfrm>
            <a:off x="3124200" y="2674977"/>
            <a:ext cx="3188436" cy="400110"/>
          </a:xfrm>
          <a:prstGeom prst="rect">
            <a:avLst/>
          </a:prstGeom>
        </p:spPr>
        <p:txBody>
          <a:bodyPr wrap="square">
            <a:spAutoFit/>
          </a:bodyPr>
          <a:lstStyle/>
          <a:p>
            <a:r>
              <a:rPr lang="en-US" sz="2000" dirty="0" smtClean="0">
                <a:solidFill>
                  <a:schemeClr val="accent2"/>
                </a:solidFill>
                <a:latin typeface="Abadi"/>
              </a:rPr>
              <a:t>CCAFS SLC-40 Site Data</a:t>
            </a:r>
            <a:endParaRPr lang="en-US" sz="2000" dirty="0">
              <a:solidFill>
                <a:schemeClr val="accent2"/>
              </a:solidFill>
            </a:endParaRPr>
          </a:p>
        </p:txBody>
      </p:sp>
    </p:spTree>
    <p:extLst>
      <p:ext uri="{BB962C8B-B14F-4D97-AF65-F5344CB8AC3E}">
        <p14:creationId xmlns:p14="http://schemas.microsoft.com/office/powerpoint/2010/main" val="419181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15</a:t>
            </a:fld>
            <a:endParaRPr lang="en-US"/>
          </a:p>
        </p:txBody>
      </p:sp>
      <p:pic>
        <p:nvPicPr>
          <p:cNvPr id="3" name="Picture 2"/>
          <p:cNvPicPr>
            <a:picLocks noChangeAspect="1"/>
          </p:cNvPicPr>
          <p:nvPr/>
        </p:nvPicPr>
        <p:blipFill>
          <a:blip r:embed="rId2"/>
          <a:stretch>
            <a:fillRect/>
          </a:stretch>
        </p:blipFill>
        <p:spPr>
          <a:xfrm>
            <a:off x="85725" y="419100"/>
            <a:ext cx="8963025" cy="4391025"/>
          </a:xfrm>
          <a:prstGeom prst="rect">
            <a:avLst/>
          </a:prstGeom>
        </p:spPr>
      </p:pic>
      <p:sp>
        <p:nvSpPr>
          <p:cNvPr id="4" name="TextBox 3"/>
          <p:cNvSpPr txBox="1"/>
          <p:nvPr/>
        </p:nvSpPr>
        <p:spPr>
          <a:xfrm>
            <a:off x="76200" y="5775"/>
            <a:ext cx="6172200" cy="584775"/>
          </a:xfrm>
          <a:prstGeom prst="rect">
            <a:avLst/>
          </a:prstGeom>
          <a:noFill/>
        </p:spPr>
        <p:txBody>
          <a:bodyPr wrap="square" rtlCol="0">
            <a:spAutoFit/>
          </a:bodyPr>
          <a:lstStyle/>
          <a:p>
            <a:r>
              <a:rPr lang="en-US" sz="3200" dirty="0" smtClean="0">
                <a:solidFill>
                  <a:schemeClr val="accent2"/>
                </a:solidFill>
              </a:rPr>
              <a:t>Dash board with </a:t>
            </a:r>
            <a:r>
              <a:rPr lang="en-US" sz="3200" dirty="0" err="1" smtClean="0">
                <a:solidFill>
                  <a:schemeClr val="accent2"/>
                </a:solidFill>
              </a:rPr>
              <a:t>Ploty</a:t>
            </a:r>
            <a:r>
              <a:rPr lang="en-US" sz="3200" dirty="0" smtClean="0">
                <a:solidFill>
                  <a:schemeClr val="accent2"/>
                </a:solidFill>
              </a:rPr>
              <a:t> Dash</a:t>
            </a:r>
            <a:r>
              <a:rPr lang="en-US" sz="3200" dirty="0" smtClean="0">
                <a:solidFill>
                  <a:schemeClr val="accent2"/>
                </a:solidFill>
                <a:latin typeface="Arial" panose="020B0604020202020204" pitchFamily="34" charset="0"/>
                <a:cs typeface="Arial" panose="020B0604020202020204" pitchFamily="34" charset="0"/>
              </a:rPr>
              <a:t> </a:t>
            </a:r>
            <a:endParaRPr lang="en-US" sz="3200" dirty="0">
              <a:solidFill>
                <a:schemeClr val="accent2"/>
              </a:solidFill>
              <a:latin typeface="Arial" panose="020B0604020202020204" pitchFamily="34" charset="0"/>
              <a:cs typeface="Arial" panose="020B0604020202020204" pitchFamily="34" charset="0"/>
            </a:endParaRPr>
          </a:p>
        </p:txBody>
      </p:sp>
      <p:sp>
        <p:nvSpPr>
          <p:cNvPr id="5" name="Rectangle 4"/>
          <p:cNvSpPr/>
          <p:nvPr/>
        </p:nvSpPr>
        <p:spPr>
          <a:xfrm>
            <a:off x="4267200" y="3333750"/>
            <a:ext cx="4172937" cy="369332"/>
          </a:xfrm>
          <a:prstGeom prst="rect">
            <a:avLst/>
          </a:prstGeom>
        </p:spPr>
        <p:txBody>
          <a:bodyPr wrap="none">
            <a:spAutoFit/>
          </a:bodyPr>
          <a:lstStyle/>
          <a:p>
            <a:r>
              <a:rPr lang="en-US" dirty="0">
                <a:solidFill>
                  <a:srgbClr val="0B49CC"/>
                </a:solidFill>
                <a:latin typeface="Abadi"/>
              </a:rPr>
              <a:t>The success percentage by each sites.</a:t>
            </a:r>
            <a:endParaRPr lang="en-US" dirty="0"/>
          </a:p>
        </p:txBody>
      </p:sp>
    </p:spTree>
    <p:extLst>
      <p:ext uri="{BB962C8B-B14F-4D97-AF65-F5344CB8AC3E}">
        <p14:creationId xmlns:p14="http://schemas.microsoft.com/office/powerpoint/2010/main" val="34077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16</a:t>
            </a:fld>
            <a:endParaRPr lang="en-US"/>
          </a:p>
        </p:txBody>
      </p:sp>
      <p:pic>
        <p:nvPicPr>
          <p:cNvPr id="3" name="Picture 2"/>
          <p:cNvPicPr>
            <a:picLocks noChangeAspect="1"/>
          </p:cNvPicPr>
          <p:nvPr/>
        </p:nvPicPr>
        <p:blipFill>
          <a:blip r:embed="rId2"/>
          <a:stretch>
            <a:fillRect/>
          </a:stretch>
        </p:blipFill>
        <p:spPr>
          <a:xfrm>
            <a:off x="111156" y="209550"/>
            <a:ext cx="8880444" cy="3801341"/>
          </a:xfrm>
          <a:prstGeom prst="rect">
            <a:avLst/>
          </a:prstGeom>
        </p:spPr>
      </p:pic>
      <p:sp>
        <p:nvSpPr>
          <p:cNvPr id="4" name="Rectangle 3"/>
          <p:cNvSpPr/>
          <p:nvPr/>
        </p:nvSpPr>
        <p:spPr>
          <a:xfrm>
            <a:off x="685800" y="4110454"/>
            <a:ext cx="8153400" cy="646331"/>
          </a:xfrm>
          <a:prstGeom prst="rect">
            <a:avLst/>
          </a:prstGeom>
        </p:spPr>
        <p:txBody>
          <a:bodyPr wrap="square">
            <a:spAutoFit/>
          </a:bodyPr>
          <a:lstStyle/>
          <a:p>
            <a:r>
              <a:rPr lang="en-US" dirty="0">
                <a:latin typeface="Calibri" panose="020F0502020204030204" pitchFamily="34" charset="0"/>
              </a:rPr>
              <a:t>The data clearly show that the success rate increases as the payload weight decreases.</a:t>
            </a:r>
            <a:endParaRPr lang="en-US" dirty="0"/>
          </a:p>
        </p:txBody>
      </p:sp>
    </p:spTree>
    <p:extLst>
      <p:ext uri="{BB962C8B-B14F-4D97-AF65-F5344CB8AC3E}">
        <p14:creationId xmlns:p14="http://schemas.microsoft.com/office/powerpoint/2010/main" val="2003323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17</a:t>
            </a:fld>
            <a:endParaRPr lang="en-US"/>
          </a:p>
        </p:txBody>
      </p:sp>
      <p:pic>
        <p:nvPicPr>
          <p:cNvPr id="3" name="Picture 2"/>
          <p:cNvPicPr>
            <a:picLocks noChangeAspect="1"/>
          </p:cNvPicPr>
          <p:nvPr/>
        </p:nvPicPr>
        <p:blipFill>
          <a:blip r:embed="rId2"/>
          <a:stretch>
            <a:fillRect/>
          </a:stretch>
        </p:blipFill>
        <p:spPr>
          <a:xfrm>
            <a:off x="1295400" y="1428750"/>
            <a:ext cx="6315075" cy="2238375"/>
          </a:xfrm>
          <a:prstGeom prst="rect">
            <a:avLst/>
          </a:prstGeom>
        </p:spPr>
      </p:pic>
      <p:sp>
        <p:nvSpPr>
          <p:cNvPr id="4" name="Rectangle 3"/>
          <p:cNvSpPr/>
          <p:nvPr/>
        </p:nvSpPr>
        <p:spPr>
          <a:xfrm>
            <a:off x="609600" y="3980855"/>
            <a:ext cx="8305800" cy="646331"/>
          </a:xfrm>
          <a:prstGeom prst="rect">
            <a:avLst/>
          </a:prstGeom>
        </p:spPr>
        <p:txBody>
          <a:bodyPr wrap="square">
            <a:spAutoFit/>
          </a:bodyPr>
          <a:lstStyle/>
          <a:p>
            <a:r>
              <a:rPr lang="en-US" dirty="0">
                <a:solidFill>
                  <a:srgbClr val="292929"/>
                </a:solidFill>
                <a:latin typeface="Abadi"/>
              </a:rPr>
              <a:t>We can see that the decision tree classifier has the highest classification accuracy of </a:t>
            </a:r>
            <a:r>
              <a:rPr lang="en-US" dirty="0" smtClean="0">
                <a:solidFill>
                  <a:srgbClr val="292929"/>
                </a:solidFill>
                <a:latin typeface="Abadi"/>
              </a:rPr>
              <a:t>0.889</a:t>
            </a:r>
            <a:endParaRPr lang="en-US" dirty="0"/>
          </a:p>
        </p:txBody>
      </p:sp>
      <p:sp>
        <p:nvSpPr>
          <p:cNvPr id="5" name="Rectangle 4"/>
          <p:cNvSpPr/>
          <p:nvPr/>
        </p:nvSpPr>
        <p:spPr>
          <a:xfrm>
            <a:off x="304800" y="285750"/>
            <a:ext cx="3603679" cy="584775"/>
          </a:xfrm>
          <a:prstGeom prst="rect">
            <a:avLst/>
          </a:prstGeom>
        </p:spPr>
        <p:txBody>
          <a:bodyPr wrap="none">
            <a:spAutoFit/>
          </a:bodyPr>
          <a:lstStyle/>
          <a:p>
            <a:r>
              <a:rPr lang="en-US" sz="3200" dirty="0" smtClean="0">
                <a:solidFill>
                  <a:schemeClr val="accent2"/>
                </a:solidFill>
              </a:rPr>
              <a:t>Predictive Analysis</a:t>
            </a:r>
            <a:endParaRPr lang="en-US" sz="3200" dirty="0"/>
          </a:p>
        </p:txBody>
      </p:sp>
    </p:spTree>
    <p:extLst>
      <p:ext uri="{BB962C8B-B14F-4D97-AF65-F5344CB8AC3E}">
        <p14:creationId xmlns:p14="http://schemas.microsoft.com/office/powerpoint/2010/main" val="348134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18</a:t>
            </a:fld>
            <a:endParaRPr lang="en-US"/>
          </a:p>
        </p:txBody>
      </p:sp>
      <p:pic>
        <p:nvPicPr>
          <p:cNvPr id="3" name="Picture 2"/>
          <p:cNvPicPr>
            <a:picLocks noChangeAspect="1"/>
          </p:cNvPicPr>
          <p:nvPr/>
        </p:nvPicPr>
        <p:blipFill>
          <a:blip r:embed="rId2"/>
          <a:stretch>
            <a:fillRect/>
          </a:stretch>
        </p:blipFill>
        <p:spPr>
          <a:xfrm>
            <a:off x="4168368" y="1123950"/>
            <a:ext cx="4346982" cy="3605213"/>
          </a:xfrm>
          <a:prstGeom prst="rect">
            <a:avLst/>
          </a:prstGeom>
        </p:spPr>
      </p:pic>
      <p:sp>
        <p:nvSpPr>
          <p:cNvPr id="5" name="Rectangle 4"/>
          <p:cNvSpPr/>
          <p:nvPr/>
        </p:nvSpPr>
        <p:spPr>
          <a:xfrm>
            <a:off x="457200" y="438150"/>
            <a:ext cx="3259226" cy="584775"/>
          </a:xfrm>
          <a:prstGeom prst="rect">
            <a:avLst/>
          </a:prstGeom>
        </p:spPr>
        <p:txBody>
          <a:bodyPr wrap="none">
            <a:spAutoFit/>
          </a:bodyPr>
          <a:lstStyle/>
          <a:p>
            <a:r>
              <a:rPr lang="en-US" sz="3200" dirty="0" smtClean="0">
                <a:solidFill>
                  <a:schemeClr val="accent2"/>
                </a:solidFill>
              </a:rPr>
              <a:t>Confusion Matrix</a:t>
            </a:r>
            <a:endParaRPr lang="en-US" sz="3200" dirty="0"/>
          </a:p>
        </p:txBody>
      </p:sp>
      <p:sp>
        <p:nvSpPr>
          <p:cNvPr id="6" name="Rectangle 5"/>
          <p:cNvSpPr/>
          <p:nvPr/>
        </p:nvSpPr>
        <p:spPr>
          <a:xfrm>
            <a:off x="152400" y="1531025"/>
            <a:ext cx="3886200" cy="2031325"/>
          </a:xfrm>
          <a:prstGeom prst="rect">
            <a:avLst/>
          </a:prstGeom>
        </p:spPr>
        <p:txBody>
          <a:bodyPr wrap="square">
            <a:spAutoFit/>
          </a:bodyPr>
          <a:lstStyle/>
          <a:p>
            <a:pPr algn="just"/>
            <a:r>
              <a:rPr lang="en-US" dirty="0"/>
              <a:t>A clear separation between classes is demonstrated by the confusion matrix for the decision tree classifier. False positives are a major issue</a:t>
            </a:r>
            <a:r>
              <a:rPr lang="en-US" dirty="0" smtClean="0"/>
              <a:t>. That </a:t>
            </a:r>
            <a:r>
              <a:rPr lang="en-US" dirty="0"/>
              <a:t>is, the classifier mistakenly interpreted a landing attempt that failed as a successful one.</a:t>
            </a:r>
          </a:p>
        </p:txBody>
      </p:sp>
    </p:spTree>
    <p:extLst>
      <p:ext uri="{BB962C8B-B14F-4D97-AF65-F5344CB8AC3E}">
        <p14:creationId xmlns:p14="http://schemas.microsoft.com/office/powerpoint/2010/main" val="151934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178472"/>
          </a:xfrm>
        </p:spPr>
        <p:txBody>
          <a:bodyPr>
            <a:normAutofit/>
          </a:bodyPr>
          <a:lstStyle/>
          <a:p>
            <a:pPr>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Executive Summary</a:t>
            </a:r>
          </a:p>
          <a:p>
            <a:pPr>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Introduction</a:t>
            </a:r>
          </a:p>
          <a:p>
            <a:pPr>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Methodology</a:t>
            </a:r>
          </a:p>
          <a:p>
            <a:pPr>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Results</a:t>
            </a:r>
          </a:p>
          <a:p>
            <a:pPr>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Conclusion</a:t>
            </a:r>
          </a:p>
          <a:p>
            <a:pPr marL="0" indent="0">
              <a:buNone/>
            </a:pPr>
            <a:endParaRPr lang="en-US" sz="2000" dirty="0" smtClean="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7ED70C6-FDCB-5747-9A21-CEFC4DDC4D7F}" type="slidenum">
              <a:rPr lang="en-US" smtClean="0"/>
              <a:pPr>
                <a:defRPr/>
              </a:pPr>
              <a:t>1</a:t>
            </a:fld>
            <a:endParaRPr lang="en-US"/>
          </a:p>
        </p:txBody>
      </p:sp>
      <p:sp>
        <p:nvSpPr>
          <p:cNvPr id="2" name="TextBox 1"/>
          <p:cNvSpPr txBox="1"/>
          <p:nvPr/>
        </p:nvSpPr>
        <p:spPr>
          <a:xfrm>
            <a:off x="762000" y="285750"/>
            <a:ext cx="6172200" cy="769441"/>
          </a:xfrm>
          <a:prstGeom prst="rect">
            <a:avLst/>
          </a:prstGeom>
          <a:noFill/>
        </p:spPr>
        <p:txBody>
          <a:bodyPr wrap="square" rtlCol="0">
            <a:spAutoFit/>
          </a:bodyPr>
          <a:lstStyle/>
          <a:p>
            <a:r>
              <a:rPr lang="en-US" sz="4400" dirty="0" smtClean="0">
                <a:solidFill>
                  <a:schemeClr val="accent2"/>
                </a:solidFill>
              </a:rPr>
              <a:t>Outline</a:t>
            </a:r>
            <a:endParaRPr lang="en-US" sz="4400" dirty="0">
              <a:solidFill>
                <a:schemeClr val="accent2"/>
              </a:solidFill>
            </a:endParaRPr>
          </a:p>
        </p:txBody>
      </p:sp>
    </p:spTree>
    <p:extLst>
      <p:ext uri="{BB962C8B-B14F-4D97-AF65-F5344CB8AC3E}">
        <p14:creationId xmlns:p14="http://schemas.microsoft.com/office/powerpoint/2010/main" val="633167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524B65-BD56-BC42-A8D4-F7B262BC0E77}" type="slidenum">
              <a:rPr lang="en-US" smtClean="0"/>
              <a:pPr>
                <a:defRPr/>
              </a:pPr>
              <a:t>19</a:t>
            </a:fld>
            <a:endParaRPr lang="en-US"/>
          </a:p>
        </p:txBody>
      </p:sp>
      <p:sp>
        <p:nvSpPr>
          <p:cNvPr id="3" name="Rectangle 2"/>
          <p:cNvSpPr/>
          <p:nvPr/>
        </p:nvSpPr>
        <p:spPr>
          <a:xfrm>
            <a:off x="533400" y="1123950"/>
            <a:ext cx="7981950" cy="3139321"/>
          </a:xfrm>
          <a:prstGeom prst="rect">
            <a:avLst/>
          </a:prstGeom>
        </p:spPr>
        <p:txBody>
          <a:bodyPr wrap="square">
            <a:spAutoFit/>
          </a:bodyPr>
          <a:lstStyle/>
          <a:p>
            <a:pPr algn="just"/>
            <a:r>
              <a:rPr lang="en-US" dirty="0"/>
              <a:t>From this, we learn that</a:t>
            </a:r>
            <a:r>
              <a:rPr lang="en-US" dirty="0" smtClean="0"/>
              <a:t>:</a:t>
            </a:r>
          </a:p>
          <a:p>
            <a:pPr marL="285750" indent="-285750" algn="just">
              <a:buFont typeface="Arial" panose="020B0604020202020204" pitchFamily="34" charset="0"/>
              <a:buChar char="•"/>
            </a:pPr>
            <a:r>
              <a:rPr lang="en-US" dirty="0" smtClean="0"/>
              <a:t>The </a:t>
            </a:r>
            <a:r>
              <a:rPr lang="en-US" dirty="0"/>
              <a:t>Tree Classifier Algorithm is the optimal Machine Learning strategy for this dataset.</a:t>
            </a:r>
          </a:p>
          <a:p>
            <a:pPr marL="285750" indent="-285750" algn="just">
              <a:buFont typeface="Arial" panose="020B0604020202020204" pitchFamily="34" charset="0"/>
              <a:buChar char="•"/>
            </a:pPr>
            <a:r>
              <a:rPr lang="en-US" dirty="0" smtClean="0"/>
              <a:t>Lighter </a:t>
            </a:r>
            <a:r>
              <a:rPr lang="en-US" dirty="0"/>
              <a:t>payloads (defined as 4,000 kilograms or less) fared better than their heavier counterparts.</a:t>
            </a:r>
          </a:p>
          <a:p>
            <a:pPr marL="285750" indent="-285750" algn="just">
              <a:buFont typeface="Arial" panose="020B0604020202020204" pitchFamily="34" charset="0"/>
              <a:buChar char="•"/>
            </a:pPr>
            <a:r>
              <a:rPr lang="en-US" dirty="0" smtClean="0"/>
              <a:t>The </a:t>
            </a:r>
            <a:r>
              <a:rPr lang="en-US" dirty="0"/>
              <a:t>success rate of </a:t>
            </a:r>
            <a:r>
              <a:rPr lang="en-US" dirty="0" err="1"/>
              <a:t>SpaceX</a:t>
            </a:r>
            <a:r>
              <a:rPr lang="en-US" dirty="0"/>
              <a:t> launches has increased steadily since 2013, and this trend is expected to continue until 2020, when the company will have perfected its launch </a:t>
            </a:r>
            <a:r>
              <a:rPr lang="en-US" dirty="0" smtClean="0"/>
              <a:t>procedures.</a:t>
            </a:r>
          </a:p>
          <a:p>
            <a:pPr marL="285750" indent="-285750" algn="just">
              <a:buFont typeface="Arial" panose="020B0604020202020204" pitchFamily="34" charset="0"/>
              <a:buChar char="•"/>
            </a:pPr>
            <a:r>
              <a:rPr lang="en-US" dirty="0" smtClean="0"/>
              <a:t>Among </a:t>
            </a:r>
            <a:r>
              <a:rPr lang="en-US" dirty="0"/>
              <a:t>launch sites, KSC LC-39A has the highest success rate of 76.9</a:t>
            </a:r>
            <a:r>
              <a:rPr lang="en-US" dirty="0" smtClean="0"/>
              <a:t>%.</a:t>
            </a:r>
          </a:p>
          <a:p>
            <a:pPr marL="285750" indent="-285750" algn="just">
              <a:buFont typeface="Arial" panose="020B0604020202020204" pitchFamily="34" charset="0"/>
              <a:buChar char="•"/>
            </a:pPr>
            <a:r>
              <a:rPr lang="en-US" dirty="0" smtClean="0"/>
              <a:t>The </a:t>
            </a:r>
            <a:r>
              <a:rPr lang="en-US" dirty="0"/>
              <a:t>success rate for SSO orbits is both high (100%) and frequent (multiple occurrences).</a:t>
            </a:r>
          </a:p>
        </p:txBody>
      </p:sp>
      <p:sp>
        <p:nvSpPr>
          <p:cNvPr id="4" name="Rectangle 3"/>
          <p:cNvSpPr/>
          <p:nvPr/>
        </p:nvSpPr>
        <p:spPr>
          <a:xfrm>
            <a:off x="457200" y="438150"/>
            <a:ext cx="2212465" cy="584775"/>
          </a:xfrm>
          <a:prstGeom prst="rect">
            <a:avLst/>
          </a:prstGeom>
        </p:spPr>
        <p:txBody>
          <a:bodyPr wrap="none">
            <a:spAutoFit/>
          </a:bodyPr>
          <a:lstStyle/>
          <a:p>
            <a:r>
              <a:rPr lang="en-US" sz="3200" dirty="0" smtClean="0">
                <a:solidFill>
                  <a:schemeClr val="accent2"/>
                </a:solidFill>
              </a:rPr>
              <a:t>Conclusion</a:t>
            </a:r>
            <a:endParaRPr lang="en-US" sz="3200" dirty="0"/>
          </a:p>
        </p:txBody>
      </p:sp>
    </p:spTree>
    <p:extLst>
      <p:ext uri="{BB962C8B-B14F-4D97-AF65-F5344CB8AC3E}">
        <p14:creationId xmlns:p14="http://schemas.microsoft.com/office/powerpoint/2010/main" val="141443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559472"/>
          </a:xfrm>
        </p:spPr>
        <p:txBody>
          <a:bodyPr>
            <a:normAutofit/>
          </a:bodyPr>
          <a:lstStyle/>
          <a:p>
            <a:pPr marL="0" indent="0">
              <a:buNone/>
            </a:pPr>
            <a:r>
              <a:rPr lang="en-US" sz="2400" u="sng" dirty="0">
                <a:solidFill>
                  <a:schemeClr val="accent1"/>
                </a:solidFill>
              </a:rPr>
              <a:t>Summary of methodologies</a:t>
            </a:r>
          </a:p>
          <a:p>
            <a:pPr marL="285750" indent="-57150"/>
            <a:r>
              <a:rPr lang="en-US" dirty="0" smtClean="0"/>
              <a:t>   Data </a:t>
            </a:r>
            <a:r>
              <a:rPr lang="en-US" dirty="0"/>
              <a:t>Collection through API</a:t>
            </a:r>
          </a:p>
          <a:p>
            <a:pPr marL="285750" indent="-57150"/>
            <a:r>
              <a:rPr lang="en-US" dirty="0" smtClean="0"/>
              <a:t>   Data </a:t>
            </a:r>
            <a:r>
              <a:rPr lang="en-US" dirty="0"/>
              <a:t>Collection with Web Scraping</a:t>
            </a:r>
          </a:p>
          <a:p>
            <a:pPr marL="285750" indent="-57150"/>
            <a:r>
              <a:rPr lang="en-US" dirty="0" smtClean="0"/>
              <a:t>   Data </a:t>
            </a:r>
            <a:r>
              <a:rPr lang="en-US" dirty="0"/>
              <a:t>Wrangling</a:t>
            </a:r>
          </a:p>
          <a:p>
            <a:pPr marL="285750" indent="-57150"/>
            <a:r>
              <a:rPr lang="en-US" dirty="0" smtClean="0"/>
              <a:t>   Exploratory </a:t>
            </a:r>
            <a:r>
              <a:rPr lang="en-US" dirty="0"/>
              <a:t>Data Analysis with SQL</a:t>
            </a:r>
          </a:p>
          <a:p>
            <a:pPr marL="285750" indent="-57150"/>
            <a:r>
              <a:rPr lang="en-US" dirty="0" smtClean="0"/>
              <a:t>   Exploratory </a:t>
            </a:r>
            <a:r>
              <a:rPr lang="en-US" dirty="0"/>
              <a:t>Data Analysis with Data Visualization</a:t>
            </a:r>
          </a:p>
          <a:p>
            <a:pPr marL="285750" indent="-57150"/>
            <a:r>
              <a:rPr lang="en-US" dirty="0" smtClean="0"/>
              <a:t>   Interactive </a:t>
            </a:r>
            <a:r>
              <a:rPr lang="en-US" dirty="0"/>
              <a:t>Visual Analytics with Folium</a:t>
            </a:r>
          </a:p>
          <a:p>
            <a:pPr marL="285750" indent="-57150"/>
            <a:r>
              <a:rPr lang="en-US" dirty="0" smtClean="0"/>
              <a:t>   Machine </a:t>
            </a:r>
            <a:r>
              <a:rPr lang="en-US" dirty="0"/>
              <a:t>Learning Prediction</a:t>
            </a:r>
            <a:endParaRPr lang="en-US" sz="2000" dirty="0" smtClean="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7ED70C6-FDCB-5747-9A21-CEFC4DDC4D7F}" type="slidenum">
              <a:rPr lang="en-US" smtClean="0"/>
              <a:pPr>
                <a:defRPr/>
              </a:pPr>
              <a:t>2</a:t>
            </a:fld>
            <a:endParaRPr lang="en-US"/>
          </a:p>
        </p:txBody>
      </p:sp>
      <p:sp>
        <p:nvSpPr>
          <p:cNvPr id="2" name="TextBox 1"/>
          <p:cNvSpPr txBox="1"/>
          <p:nvPr/>
        </p:nvSpPr>
        <p:spPr>
          <a:xfrm>
            <a:off x="381000" y="268654"/>
            <a:ext cx="6172200" cy="584775"/>
          </a:xfrm>
          <a:prstGeom prst="rect">
            <a:avLst/>
          </a:prstGeom>
          <a:noFill/>
        </p:spPr>
        <p:txBody>
          <a:bodyPr wrap="square" rtlCol="0">
            <a:spAutoFit/>
          </a:bodyPr>
          <a:lstStyle/>
          <a:p>
            <a:r>
              <a:rPr lang="en-US" sz="3200" dirty="0">
                <a:solidFill>
                  <a:schemeClr val="accent2"/>
                </a:solidFill>
                <a:latin typeface="Arial" panose="020B0604020202020204" pitchFamily="34" charset="0"/>
                <a:cs typeface="Arial" panose="020B0604020202020204" pitchFamily="34" charset="0"/>
              </a:rPr>
              <a:t>Executive </a:t>
            </a:r>
            <a:r>
              <a:rPr lang="en-US" sz="3200" dirty="0" smtClean="0">
                <a:solidFill>
                  <a:schemeClr val="accent2"/>
                </a:solidFill>
                <a:latin typeface="Arial" panose="020B0604020202020204" pitchFamily="34" charset="0"/>
                <a:cs typeface="Arial" panose="020B0604020202020204" pitchFamily="34" charset="0"/>
              </a:rPr>
              <a:t>Summary</a:t>
            </a:r>
            <a:endParaRPr lang="en-US" sz="32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128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49"/>
            <a:ext cx="8229600" cy="3962401"/>
          </a:xfrm>
        </p:spPr>
        <p:txBody>
          <a:bodyPr>
            <a:normAutofit fontScale="77500" lnSpcReduction="20000"/>
          </a:bodyPr>
          <a:lstStyle/>
          <a:p>
            <a:pPr marL="285750" indent="-57150"/>
            <a:r>
              <a:rPr lang="en-US" dirty="0" smtClean="0"/>
              <a:t>   Data </a:t>
            </a:r>
            <a:r>
              <a:rPr lang="en-US" dirty="0"/>
              <a:t>Collection through </a:t>
            </a:r>
            <a:r>
              <a:rPr lang="en-US" dirty="0" smtClean="0"/>
              <a:t>API</a:t>
            </a:r>
          </a:p>
          <a:p>
            <a:pPr marL="228600" indent="0">
              <a:buNone/>
            </a:pPr>
            <a:r>
              <a:rPr lang="en-US" sz="1050" dirty="0" smtClean="0">
                <a:hlinkClick r:id="rId2"/>
              </a:rPr>
              <a:t>https://github.com/ommair/Data-Science-and-Machine-Learning-Capstone-Project/blob/main/jupyter-labs-spacex-data-collection-api.ipynb</a:t>
            </a:r>
            <a:endParaRPr lang="en-US" sz="1050" dirty="0"/>
          </a:p>
          <a:p>
            <a:pPr marL="285750" indent="-57150"/>
            <a:r>
              <a:rPr lang="en-US" dirty="0" smtClean="0"/>
              <a:t>   Data </a:t>
            </a:r>
            <a:r>
              <a:rPr lang="en-US" dirty="0"/>
              <a:t>Collection with Web </a:t>
            </a:r>
            <a:r>
              <a:rPr lang="en-US" dirty="0" smtClean="0"/>
              <a:t>Scraping</a:t>
            </a:r>
          </a:p>
          <a:p>
            <a:pPr marL="228600" indent="0">
              <a:buNone/>
            </a:pPr>
            <a:r>
              <a:rPr lang="en-US" sz="1100" dirty="0" smtClean="0">
                <a:hlinkClick r:id="rId3"/>
              </a:rPr>
              <a:t>https://github.com/ommair/Data-Science-and-Machine-Learning-Capstone-Project/blob/main/jupyter-labs-webscraping.ipynb</a:t>
            </a:r>
            <a:endParaRPr lang="en-US" sz="1100" dirty="0"/>
          </a:p>
          <a:p>
            <a:pPr marL="285750" indent="-57150"/>
            <a:r>
              <a:rPr lang="en-US" dirty="0" smtClean="0"/>
              <a:t>   Data Wrangling</a:t>
            </a:r>
          </a:p>
          <a:p>
            <a:pPr marL="228600" indent="0">
              <a:buNone/>
            </a:pPr>
            <a:r>
              <a:rPr lang="en-US" sz="1200" dirty="0" smtClean="0">
                <a:hlinkClick r:id="rId4"/>
              </a:rPr>
              <a:t>https://github.com/ommair/Data-Science-and-Machine-Learning-Capstone-Project/blob/main/labs-jupyter-spacex-data_wrangling_jupyterlite.jupyterlite.ipynb</a:t>
            </a:r>
            <a:endParaRPr lang="en-US" sz="1200" dirty="0"/>
          </a:p>
          <a:p>
            <a:pPr marL="285750" indent="-57150"/>
            <a:r>
              <a:rPr lang="en-US" dirty="0" smtClean="0"/>
              <a:t>   Exploratory </a:t>
            </a:r>
            <a:r>
              <a:rPr lang="en-US" dirty="0"/>
              <a:t>Data Analysis with </a:t>
            </a:r>
            <a:r>
              <a:rPr lang="en-US" dirty="0" smtClean="0"/>
              <a:t>SQL</a:t>
            </a:r>
          </a:p>
          <a:p>
            <a:pPr marL="228600" indent="0">
              <a:buNone/>
            </a:pPr>
            <a:r>
              <a:rPr lang="en-US" sz="1200" dirty="0" smtClean="0">
                <a:hlinkClick r:id="rId5"/>
              </a:rPr>
              <a:t>https://github.com/ommair/Data-Science-and-Machine-Learning-Capstone-Project/blob/main/jupyter-labs-eda-sql-edx_sqllite.ipynb</a:t>
            </a:r>
            <a:endParaRPr lang="en-US" sz="1200" dirty="0"/>
          </a:p>
          <a:p>
            <a:pPr marL="285750" indent="-57150"/>
            <a:r>
              <a:rPr lang="en-US" dirty="0" smtClean="0"/>
              <a:t>   Exploratory </a:t>
            </a:r>
            <a:r>
              <a:rPr lang="en-US" dirty="0"/>
              <a:t>Data Analysis with Data </a:t>
            </a:r>
            <a:r>
              <a:rPr lang="en-US" dirty="0" smtClean="0"/>
              <a:t>Visualization</a:t>
            </a:r>
          </a:p>
          <a:p>
            <a:pPr marL="228600" indent="0">
              <a:buNone/>
            </a:pPr>
            <a:r>
              <a:rPr lang="en-US" sz="1300" dirty="0" smtClean="0">
                <a:hlinkClick r:id="rId6"/>
              </a:rPr>
              <a:t>https://github.com/ommair/Data-Science-and-Machine-Learning-Capstone-Project/blob/main/jupyter-labs-eda-dataviz.ipynb.jupyterlite.ipynb</a:t>
            </a:r>
            <a:endParaRPr lang="en-US" sz="1300" dirty="0"/>
          </a:p>
          <a:p>
            <a:pPr marL="285750" indent="-57150"/>
            <a:r>
              <a:rPr lang="en-US" dirty="0" smtClean="0"/>
              <a:t>   Interactive </a:t>
            </a:r>
            <a:r>
              <a:rPr lang="en-US" dirty="0"/>
              <a:t>Visual Analytics with </a:t>
            </a:r>
            <a:r>
              <a:rPr lang="en-US" dirty="0" smtClean="0"/>
              <a:t>Folium</a:t>
            </a:r>
          </a:p>
          <a:p>
            <a:pPr marL="228600" indent="0">
              <a:buNone/>
            </a:pPr>
            <a:r>
              <a:rPr lang="en-US" sz="1300" dirty="0" smtClean="0">
                <a:hlinkClick r:id="rId7"/>
              </a:rPr>
              <a:t>https://github.com/ommair/Data-Science-and-Machine-Learning-Capstone-Project/blob/main/lab_jupyter_launch_site_location.jupyterlite.ipynb</a:t>
            </a:r>
            <a:endParaRPr lang="en-US" sz="1300" dirty="0" smtClean="0"/>
          </a:p>
          <a:p>
            <a:pPr marL="228600" indent="0">
              <a:buNone/>
            </a:pPr>
            <a:r>
              <a:rPr lang="en-US" sz="1300" dirty="0" smtClean="0">
                <a:hlinkClick r:id="rId8"/>
              </a:rPr>
              <a:t>https://github.com/ommair/Data-Science-and-Machine-Learning-Capstone-Project/blob/main/Dashboard_Ploty_dash.ipynb</a:t>
            </a:r>
            <a:endParaRPr lang="en-US" sz="1300" dirty="0" smtClean="0"/>
          </a:p>
          <a:p>
            <a:pPr marL="285750" indent="-57150"/>
            <a:r>
              <a:rPr lang="en-US" dirty="0" smtClean="0"/>
              <a:t>   Machine </a:t>
            </a:r>
            <a:r>
              <a:rPr lang="en-US" dirty="0"/>
              <a:t>Learning </a:t>
            </a:r>
            <a:r>
              <a:rPr lang="en-US" dirty="0" smtClean="0"/>
              <a:t>Prediction</a:t>
            </a:r>
          </a:p>
          <a:p>
            <a:pPr marL="228600" indent="0">
              <a:buNone/>
            </a:pPr>
            <a:r>
              <a:rPr lang="en-US" sz="1300" dirty="0" smtClean="0">
                <a:hlinkClick r:id="rId9"/>
              </a:rPr>
              <a:t>https://github.com/ommair/Data-Science-and-Machine-Learning-Capstone-Project/blob/main/SpaceX_Machine_Learning_Prediction_Part_5.jupyterlite.ipynb</a:t>
            </a:r>
            <a:endParaRPr lang="en-US" sz="1300" dirty="0" smtClean="0"/>
          </a:p>
          <a:p>
            <a:pPr marL="228600" indent="0">
              <a:buNone/>
            </a:pPr>
            <a:endParaRPr lang="en-US" sz="1300" dirty="0" smtClean="0"/>
          </a:p>
          <a:p>
            <a:pPr marL="285750" indent="-57150"/>
            <a:endParaRPr lang="en-US" sz="2000" dirty="0" smtClean="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7ED70C6-FDCB-5747-9A21-CEFC4DDC4D7F}" type="slidenum">
              <a:rPr lang="en-US" smtClean="0"/>
              <a:pPr>
                <a:defRPr/>
              </a:pPr>
              <a:t>3</a:t>
            </a:fld>
            <a:endParaRPr lang="en-US"/>
          </a:p>
        </p:txBody>
      </p:sp>
      <p:sp>
        <p:nvSpPr>
          <p:cNvPr id="2" name="TextBox 1"/>
          <p:cNvSpPr txBox="1"/>
          <p:nvPr/>
        </p:nvSpPr>
        <p:spPr>
          <a:xfrm>
            <a:off x="381000" y="268654"/>
            <a:ext cx="6172200" cy="584775"/>
          </a:xfrm>
          <a:prstGeom prst="rect">
            <a:avLst/>
          </a:prstGeom>
          <a:noFill/>
        </p:spPr>
        <p:txBody>
          <a:bodyPr wrap="square" rtlCol="0">
            <a:spAutoFit/>
          </a:bodyPr>
          <a:lstStyle/>
          <a:p>
            <a:r>
              <a:rPr lang="en-US" sz="3200" dirty="0" smtClean="0">
                <a:solidFill>
                  <a:schemeClr val="accent2"/>
                </a:solidFill>
                <a:latin typeface="Arial" panose="020B0604020202020204" pitchFamily="34" charset="0"/>
                <a:cs typeface="Arial" panose="020B0604020202020204" pitchFamily="34" charset="0"/>
              </a:rPr>
              <a:t>GitHub Notebook</a:t>
            </a:r>
            <a:endParaRPr lang="en-US" sz="32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38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49"/>
            <a:ext cx="8229600" cy="4024313"/>
          </a:xfrm>
        </p:spPr>
        <p:txBody>
          <a:bodyPr>
            <a:normAutofit lnSpcReduction="10000"/>
          </a:bodyPr>
          <a:lstStyle/>
          <a:p>
            <a:pPr marL="0" indent="0" algn="just">
              <a:buNone/>
            </a:pPr>
            <a:r>
              <a:rPr lang="en-US" sz="2000" dirty="0" err="1" smtClean="0"/>
              <a:t>SpaceX</a:t>
            </a:r>
            <a:r>
              <a:rPr lang="en-US" sz="2000" dirty="0" smtClean="0"/>
              <a:t>, a revolutionary company, offers Falcon 9 rocket launches for 62 million dollars, while other providers charge up to 165 million dollars. </a:t>
            </a:r>
            <a:r>
              <a:rPr lang="en-US" sz="2000" dirty="0" err="1" smtClean="0"/>
              <a:t>SpaceX's</a:t>
            </a:r>
            <a:r>
              <a:rPr lang="en-US" sz="2000" dirty="0" smtClean="0"/>
              <a:t> brilliant idea to reuse the rocket's first stage by re-landing it saved most of this. Repetition will lower the price. As a data scientist at a startup competing with </a:t>
            </a:r>
            <a:r>
              <a:rPr lang="en-US" sz="2000" dirty="0" err="1" smtClean="0"/>
              <a:t>SpaceX</a:t>
            </a:r>
            <a:r>
              <a:rPr lang="en-US" sz="2000" dirty="0" smtClean="0"/>
              <a:t>, this project aims to create a machine learning pipeline to predict the first stage landing outcome.</a:t>
            </a:r>
          </a:p>
          <a:p>
            <a:pPr marL="0" indent="0" algn="just">
              <a:buNone/>
            </a:pPr>
            <a:r>
              <a:rPr lang="en-US" sz="2000" dirty="0" smtClean="0"/>
              <a:t>This project determines the best rocket launch bid against </a:t>
            </a:r>
            <a:r>
              <a:rPr lang="en-US" sz="2000" dirty="0" err="1" smtClean="0"/>
              <a:t>SpaceX</a:t>
            </a:r>
            <a:r>
              <a:rPr lang="en-US" sz="2000" dirty="0" smtClean="0"/>
              <a:t>.</a:t>
            </a:r>
          </a:p>
          <a:p>
            <a:pPr marL="0" indent="0" algn="just">
              <a:buNone/>
            </a:pPr>
            <a:r>
              <a:rPr lang="en-US" sz="2000" u="sng" dirty="0" smtClean="0">
                <a:solidFill>
                  <a:schemeClr val="accent2"/>
                </a:solidFill>
              </a:rPr>
              <a:t>Main problem statement:</a:t>
            </a:r>
          </a:p>
          <a:p>
            <a:pPr algn="just"/>
            <a:r>
              <a:rPr lang="en-US" sz="2000" dirty="0" smtClean="0">
                <a:cs typeface="Arial" panose="020B0604020202020204" pitchFamily="34" charset="0"/>
              </a:rPr>
              <a:t>One of the issues was pinpointing all of the variables that could affect the success of the landing. </a:t>
            </a:r>
          </a:p>
          <a:p>
            <a:pPr algn="just"/>
            <a:r>
              <a:rPr lang="en-US" sz="2000" dirty="0" smtClean="0">
                <a:cs typeface="Arial" panose="020B0604020202020204" pitchFamily="34" charset="0"/>
              </a:rPr>
              <a:t>The interplay between the various factors and their impact on the final result.</a:t>
            </a:r>
          </a:p>
          <a:p>
            <a:pPr algn="just"/>
            <a:r>
              <a:rPr lang="en-US" sz="2000" dirty="0" smtClean="0">
                <a:cs typeface="Arial" panose="020B0604020202020204" pitchFamily="34" charset="0"/>
              </a:rPr>
              <a:t>Third, the optimal scenario required to maximize the chances of a safe landing.</a:t>
            </a:r>
            <a:endParaRPr lang="en-US" sz="2000" dirty="0" smtClean="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7ED70C6-FDCB-5747-9A21-CEFC4DDC4D7F}" type="slidenum">
              <a:rPr lang="en-US" smtClean="0"/>
              <a:pPr>
                <a:defRPr/>
              </a:pPr>
              <a:t>4</a:t>
            </a:fld>
            <a:endParaRPr lang="en-US"/>
          </a:p>
        </p:txBody>
      </p:sp>
      <p:sp>
        <p:nvSpPr>
          <p:cNvPr id="2" name="TextBox 1"/>
          <p:cNvSpPr txBox="1"/>
          <p:nvPr/>
        </p:nvSpPr>
        <p:spPr>
          <a:xfrm>
            <a:off x="381000" y="5775"/>
            <a:ext cx="6172200" cy="584775"/>
          </a:xfrm>
          <a:prstGeom prst="rect">
            <a:avLst/>
          </a:prstGeom>
          <a:noFill/>
        </p:spPr>
        <p:txBody>
          <a:bodyPr wrap="square" rtlCol="0">
            <a:spAutoFit/>
          </a:bodyPr>
          <a:lstStyle/>
          <a:p>
            <a:r>
              <a:rPr lang="en-US" sz="3200" dirty="0" smtClean="0">
                <a:solidFill>
                  <a:schemeClr val="accent2"/>
                </a:solidFill>
                <a:latin typeface="Arial" panose="020B0604020202020204" pitchFamily="34" charset="0"/>
                <a:cs typeface="Arial" panose="020B0604020202020204" pitchFamily="34" charset="0"/>
              </a:rPr>
              <a:t>Introduction</a:t>
            </a:r>
            <a:endParaRPr lang="en-US" sz="32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845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49"/>
            <a:ext cx="8229600" cy="4024313"/>
          </a:xfrm>
        </p:spPr>
        <p:txBody>
          <a:bodyPr>
            <a:normAutofit/>
          </a:bodyPr>
          <a:lstStyle/>
          <a:p>
            <a:pPr marL="342900" indent="-342900" algn="just">
              <a:buFont typeface="Wingdings" panose="05000000000000000000" pitchFamily="2" charset="2"/>
              <a:buChar char="ü"/>
            </a:pPr>
            <a:r>
              <a:rPr lang="en-US" dirty="0" smtClean="0"/>
              <a:t>Methods of data collection:</a:t>
            </a:r>
          </a:p>
          <a:p>
            <a:pPr marL="628650" indent="-400050" algn="just">
              <a:buFont typeface="Wingdings" panose="05000000000000000000" pitchFamily="2" charset="2"/>
              <a:buChar char="Ø"/>
            </a:pPr>
            <a:r>
              <a:rPr lang="en-US" dirty="0" smtClean="0">
                <a:solidFill>
                  <a:schemeClr val="accent1"/>
                </a:solidFill>
              </a:rPr>
              <a:t>Information was gathered via the </a:t>
            </a:r>
            <a:r>
              <a:rPr lang="en-US" dirty="0" err="1" smtClean="0">
                <a:solidFill>
                  <a:schemeClr val="accent1"/>
                </a:solidFill>
              </a:rPr>
              <a:t>SpaceX</a:t>
            </a:r>
            <a:r>
              <a:rPr lang="en-US" dirty="0" smtClean="0">
                <a:solidFill>
                  <a:schemeClr val="accent1"/>
                </a:solidFill>
              </a:rPr>
              <a:t> REST API and Wikipedia web scraping.</a:t>
            </a:r>
          </a:p>
          <a:p>
            <a:pPr marL="342900" indent="-342900" algn="just">
              <a:buFont typeface="Wingdings" panose="05000000000000000000" pitchFamily="2" charset="2"/>
              <a:buChar char="ü"/>
            </a:pPr>
            <a:r>
              <a:rPr lang="en-US" dirty="0" smtClean="0"/>
              <a:t>Gather and organize data</a:t>
            </a:r>
          </a:p>
          <a:p>
            <a:pPr marL="628650" indent="-400050" algn="just">
              <a:buFont typeface="Wingdings" panose="05000000000000000000" pitchFamily="2" charset="2"/>
              <a:buChar char="Ø"/>
            </a:pPr>
            <a:r>
              <a:rPr lang="en-US" dirty="0" smtClean="0">
                <a:solidFill>
                  <a:schemeClr val="accent1"/>
                </a:solidFill>
              </a:rPr>
              <a:t>One-hot encoding was used for categorical features in the data    processing.</a:t>
            </a:r>
          </a:p>
          <a:p>
            <a:pPr marL="342900" indent="-342900" algn="just">
              <a:buFont typeface="Wingdings" panose="05000000000000000000" pitchFamily="2" charset="2"/>
              <a:buChar char="ü"/>
            </a:pPr>
            <a:r>
              <a:rPr lang="en-US" dirty="0" smtClean="0"/>
              <a:t>Explore data visually and through SQL to perform exploratory analysis (EDA).</a:t>
            </a:r>
          </a:p>
          <a:p>
            <a:pPr marL="342900" indent="-342900" algn="just">
              <a:buFont typeface="Wingdings" panose="05000000000000000000" pitchFamily="2" charset="2"/>
              <a:buChar char="ü"/>
            </a:pPr>
            <a:r>
              <a:rPr lang="en-US" dirty="0" smtClean="0"/>
              <a:t>Analyze data visually and interactively with Folium and </a:t>
            </a:r>
            <a:r>
              <a:rPr lang="en-US" dirty="0" err="1" smtClean="0"/>
              <a:t>Plotly</a:t>
            </a:r>
            <a:r>
              <a:rPr lang="en-US" dirty="0" smtClean="0"/>
              <a:t> Dash.</a:t>
            </a:r>
          </a:p>
          <a:p>
            <a:pPr marL="342900" indent="-342900" algn="just">
              <a:buFont typeface="Wingdings" panose="05000000000000000000" pitchFamily="2" charset="2"/>
              <a:buChar char="ü"/>
            </a:pPr>
            <a:r>
              <a:rPr lang="en-US" dirty="0" smtClean="0"/>
              <a:t>Use classification models for predictive analysis.</a:t>
            </a:r>
          </a:p>
          <a:p>
            <a:pPr marL="628650" indent="-400050" algn="just">
              <a:buFont typeface="Wingdings" panose="05000000000000000000" pitchFamily="2" charset="2"/>
              <a:buChar char="Ø"/>
            </a:pPr>
            <a:r>
              <a:rPr lang="en-US" dirty="0" smtClean="0">
                <a:solidFill>
                  <a:schemeClr val="accent1"/>
                </a:solidFill>
              </a:rPr>
              <a:t>How to construct, tweak, and assess classifier performance</a:t>
            </a:r>
            <a:endParaRPr lang="en-US" sz="2000" dirty="0" smtClean="0">
              <a:solidFill>
                <a:schemeClr val="accent1"/>
              </a:solidFill>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7ED70C6-FDCB-5747-9A21-CEFC4DDC4D7F}" type="slidenum">
              <a:rPr lang="en-US" smtClean="0"/>
              <a:pPr>
                <a:defRPr/>
              </a:pPr>
              <a:t>5</a:t>
            </a:fld>
            <a:endParaRPr lang="en-US"/>
          </a:p>
        </p:txBody>
      </p:sp>
      <p:sp>
        <p:nvSpPr>
          <p:cNvPr id="2" name="TextBox 1"/>
          <p:cNvSpPr txBox="1"/>
          <p:nvPr/>
        </p:nvSpPr>
        <p:spPr>
          <a:xfrm>
            <a:off x="381000" y="5775"/>
            <a:ext cx="6172200" cy="584775"/>
          </a:xfrm>
          <a:prstGeom prst="rect">
            <a:avLst/>
          </a:prstGeom>
          <a:noFill/>
        </p:spPr>
        <p:txBody>
          <a:bodyPr wrap="square" rtlCol="0">
            <a:spAutoFit/>
          </a:bodyPr>
          <a:lstStyle/>
          <a:p>
            <a:r>
              <a:rPr lang="en-US" sz="3200" dirty="0" err="1" smtClean="0">
                <a:solidFill>
                  <a:schemeClr val="accent2"/>
                </a:solidFill>
                <a:latin typeface="Arial" panose="020B0604020202020204" pitchFamily="34" charset="0"/>
                <a:cs typeface="Arial" panose="020B0604020202020204" pitchFamily="34" charset="0"/>
              </a:rPr>
              <a:t>Methodolgy</a:t>
            </a:r>
            <a:endParaRPr lang="en-US" sz="32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4016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49"/>
            <a:ext cx="8229600" cy="4024313"/>
          </a:xfrm>
        </p:spPr>
        <p:txBody>
          <a:bodyPr>
            <a:normAutofit lnSpcReduction="10000"/>
          </a:bodyPr>
          <a:lstStyle/>
          <a:p>
            <a:pPr algn="just"/>
            <a:r>
              <a:rPr lang="en-US" dirty="0" smtClean="0"/>
              <a:t>For the purpose of answering pertinent questions and evaluating outcomes, data collection is the process of gathering and measuring information on specific variables within a preexisting system. The dataset was obtained by using the </a:t>
            </a:r>
            <a:r>
              <a:rPr lang="en-US" dirty="0" smtClean="0">
                <a:solidFill>
                  <a:schemeClr val="accent1"/>
                </a:solidFill>
              </a:rPr>
              <a:t>REST API</a:t>
            </a:r>
            <a:r>
              <a:rPr lang="en-US" dirty="0" smtClean="0"/>
              <a:t> and web scraping to collect information from </a:t>
            </a:r>
            <a:r>
              <a:rPr lang="en-US" dirty="0" smtClean="0">
                <a:solidFill>
                  <a:schemeClr val="accent1"/>
                </a:solidFill>
              </a:rPr>
              <a:t>Wikipedia</a:t>
            </a:r>
            <a:r>
              <a:rPr lang="en-US" dirty="0" smtClean="0"/>
              <a:t>.</a:t>
            </a:r>
          </a:p>
          <a:p>
            <a:pPr algn="just"/>
            <a:r>
              <a:rPr lang="en-US" dirty="0" smtClean="0"/>
              <a:t>The </a:t>
            </a:r>
            <a:r>
              <a:rPr lang="en-US" dirty="0" smtClean="0">
                <a:solidFill>
                  <a:schemeClr val="accent1"/>
                </a:solidFill>
              </a:rPr>
              <a:t>get request</a:t>
            </a:r>
            <a:r>
              <a:rPr lang="en-US" dirty="0" smtClean="0"/>
              <a:t> serves as the entry point for </a:t>
            </a:r>
            <a:r>
              <a:rPr lang="en-US" dirty="0" smtClean="0">
                <a:solidFill>
                  <a:schemeClr val="accent1"/>
                </a:solidFill>
              </a:rPr>
              <a:t>REST API</a:t>
            </a:r>
            <a:r>
              <a:rPr lang="en-US" dirty="0" smtClean="0"/>
              <a:t>. The </a:t>
            </a:r>
            <a:r>
              <a:rPr lang="en-US" dirty="0" err="1" smtClean="0"/>
              <a:t>Json</a:t>
            </a:r>
            <a:r>
              <a:rPr lang="en-US" dirty="0" smtClean="0"/>
              <a:t> content of the response was then decoded and a pandas </a:t>
            </a:r>
            <a:r>
              <a:rPr lang="en-US" dirty="0" err="1" smtClean="0"/>
              <a:t>dataframe</a:t>
            </a:r>
            <a:r>
              <a:rPr lang="en-US" dirty="0" smtClean="0"/>
              <a:t> was created from it with the help of the </a:t>
            </a:r>
            <a:r>
              <a:rPr lang="en-US" dirty="0" err="1" smtClean="0">
                <a:solidFill>
                  <a:schemeClr val="accent1"/>
                </a:solidFill>
              </a:rPr>
              <a:t>json_normalize</a:t>
            </a:r>
            <a:r>
              <a:rPr lang="en-US" dirty="0" smtClean="0">
                <a:solidFill>
                  <a:schemeClr val="accent1"/>
                </a:solidFill>
              </a:rPr>
              <a:t>()</a:t>
            </a:r>
            <a:r>
              <a:rPr lang="en-US" dirty="0" smtClean="0"/>
              <a:t> function. After that, we made sure there were no blanks in the data and filled them in where necessary.</a:t>
            </a:r>
          </a:p>
          <a:p>
            <a:pPr algn="just"/>
            <a:r>
              <a:rPr lang="en-US" dirty="0" err="1" smtClean="0">
                <a:solidFill>
                  <a:schemeClr val="accent1"/>
                </a:solidFill>
              </a:rPr>
              <a:t>BeautifulSoup</a:t>
            </a:r>
            <a:r>
              <a:rPr lang="en-US" dirty="0" smtClean="0"/>
              <a:t> will be used to scrape the web for the launch records as an HTML table, whereupon the table will be parsed and converted into a pandas </a:t>
            </a:r>
            <a:r>
              <a:rPr lang="en-US" dirty="0" err="1" smtClean="0"/>
              <a:t>dataframe</a:t>
            </a:r>
            <a:r>
              <a:rPr lang="en-US" dirty="0" smtClean="0"/>
              <a:t>.</a:t>
            </a:r>
            <a:endParaRPr lang="en-US" sz="2000" dirty="0" smtClean="0">
              <a:solidFill>
                <a:schemeClr val="accent1"/>
              </a:solidFill>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7ED70C6-FDCB-5747-9A21-CEFC4DDC4D7F}" type="slidenum">
              <a:rPr lang="en-US" smtClean="0"/>
              <a:pPr>
                <a:defRPr/>
              </a:pPr>
              <a:t>6</a:t>
            </a:fld>
            <a:endParaRPr lang="en-US"/>
          </a:p>
        </p:txBody>
      </p:sp>
      <p:sp>
        <p:nvSpPr>
          <p:cNvPr id="2" name="TextBox 1"/>
          <p:cNvSpPr txBox="1"/>
          <p:nvPr/>
        </p:nvSpPr>
        <p:spPr>
          <a:xfrm>
            <a:off x="381000" y="5775"/>
            <a:ext cx="6172200" cy="584775"/>
          </a:xfrm>
          <a:prstGeom prst="rect">
            <a:avLst/>
          </a:prstGeom>
          <a:noFill/>
        </p:spPr>
        <p:txBody>
          <a:bodyPr wrap="square" rtlCol="0">
            <a:spAutoFit/>
          </a:bodyPr>
          <a:lstStyle/>
          <a:p>
            <a:r>
              <a:rPr lang="en-US" sz="3200" dirty="0" smtClean="0">
                <a:solidFill>
                  <a:schemeClr val="accent2"/>
                </a:solidFill>
                <a:latin typeface="Arial" panose="020B0604020202020204" pitchFamily="34" charset="0"/>
                <a:cs typeface="Arial" panose="020B0604020202020204" pitchFamily="34" charset="0"/>
              </a:rPr>
              <a:t>Data Collection </a:t>
            </a:r>
            <a:endParaRPr lang="en-US" sz="32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1452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8600" y="742949"/>
            <a:ext cx="4648200" cy="4024313"/>
          </a:xfrm>
        </p:spPr>
        <p:txBody>
          <a:bodyPr>
            <a:normAutofit/>
          </a:bodyPr>
          <a:lstStyle/>
          <a:p>
            <a:pPr algn="just"/>
            <a:r>
              <a:rPr lang="en-US" sz="2000" dirty="0" smtClean="0">
                <a:cs typeface="Arial" panose="020B0604020202020204" pitchFamily="34" charset="0"/>
              </a:rPr>
              <a:t>To facilitate access and Exploratory Data Analysis (EDA), "data wrangling" is the process of organizing and standardizing disparate data sets.</a:t>
            </a:r>
          </a:p>
          <a:p>
            <a:pPr algn="just"/>
            <a:r>
              <a:rPr lang="en-US" sz="2000" dirty="0" smtClean="0">
                <a:cs typeface="Arial" panose="020B0604020202020204" pitchFamily="34" charset="0"/>
              </a:rPr>
              <a:t>The number of launches from each site and the frequency with which each orbit type is visited will be determined.</a:t>
            </a:r>
          </a:p>
          <a:p>
            <a:pPr algn="just"/>
            <a:r>
              <a:rPr lang="en-US" sz="2000" dirty="0" smtClean="0">
                <a:cs typeface="Arial" panose="020B0604020202020204" pitchFamily="34" charset="0"/>
              </a:rPr>
              <a:t>The information in the outcome column is then used to generate a landing outcome label. This will facilitate additional study, visualization, and machine learning efforts. The final step is to save the data as a CSV file.</a:t>
            </a:r>
            <a:endParaRPr lang="en-US" sz="2000" dirty="0" smtClean="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7ED70C6-FDCB-5747-9A21-CEFC4DDC4D7F}" type="slidenum">
              <a:rPr lang="en-US" smtClean="0"/>
              <a:pPr>
                <a:defRPr/>
              </a:pPr>
              <a:t>7</a:t>
            </a:fld>
            <a:endParaRPr lang="en-US"/>
          </a:p>
        </p:txBody>
      </p:sp>
      <p:sp>
        <p:nvSpPr>
          <p:cNvPr id="2" name="TextBox 1"/>
          <p:cNvSpPr txBox="1"/>
          <p:nvPr/>
        </p:nvSpPr>
        <p:spPr>
          <a:xfrm>
            <a:off x="381000" y="5775"/>
            <a:ext cx="6172200" cy="584775"/>
          </a:xfrm>
          <a:prstGeom prst="rect">
            <a:avLst/>
          </a:prstGeom>
          <a:noFill/>
        </p:spPr>
        <p:txBody>
          <a:bodyPr wrap="square" rtlCol="0">
            <a:spAutoFit/>
          </a:bodyPr>
          <a:lstStyle/>
          <a:p>
            <a:r>
              <a:rPr lang="en-US" sz="3200" dirty="0" smtClean="0">
                <a:solidFill>
                  <a:schemeClr val="accent2"/>
                </a:solidFill>
                <a:latin typeface="Arial" panose="020B0604020202020204" pitchFamily="34" charset="0"/>
                <a:cs typeface="Arial" panose="020B0604020202020204" pitchFamily="34" charset="0"/>
              </a:rPr>
              <a:t>Data Wrangling </a:t>
            </a:r>
            <a:endParaRPr lang="en-US" sz="3200" dirty="0">
              <a:solidFill>
                <a:schemeClr val="accent2"/>
              </a:solidFill>
              <a:latin typeface="Arial" panose="020B0604020202020204" pitchFamily="34" charset="0"/>
              <a:cs typeface="Arial" panose="020B0604020202020204" pitchFamily="34" charset="0"/>
            </a:endParaRPr>
          </a:p>
        </p:txBody>
      </p:sp>
      <p:pic>
        <p:nvPicPr>
          <p:cNvPr id="5" name="Picture 2" descr="https://camo.githubusercontent.com/af2d04852eeee364d372c907a2915259418c783a9c0e0ad092f1e58cf6109bea/68747470733a2f2f63662d636f75727365732d646174612e73332e75732e636c6f75642d6f626a6563742d73746f726167652e617070646f6d61696e2e636c6f75642f49424d446576656c6f706572536b696c6c734e6574776f726b2d445330373031454e2d536b696c6c734e6574776f726b2f6170692f496d616765732f4f7262697473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 y="1200150"/>
            <a:ext cx="414844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519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7ED70C6-FDCB-5747-9A21-CEFC4DDC4D7F}" type="slidenum">
              <a:rPr lang="en-US" smtClean="0"/>
              <a:pPr>
                <a:defRPr/>
              </a:pPr>
              <a:t>8</a:t>
            </a:fld>
            <a:endParaRPr lang="en-US"/>
          </a:p>
        </p:txBody>
      </p:sp>
      <p:sp>
        <p:nvSpPr>
          <p:cNvPr id="2" name="TextBox 1"/>
          <p:cNvSpPr txBox="1"/>
          <p:nvPr/>
        </p:nvSpPr>
        <p:spPr>
          <a:xfrm>
            <a:off x="76200" y="5775"/>
            <a:ext cx="6172200" cy="584775"/>
          </a:xfrm>
          <a:prstGeom prst="rect">
            <a:avLst/>
          </a:prstGeom>
          <a:noFill/>
        </p:spPr>
        <p:txBody>
          <a:bodyPr wrap="square" rtlCol="0">
            <a:spAutoFit/>
          </a:bodyPr>
          <a:lstStyle/>
          <a:p>
            <a:r>
              <a:rPr lang="en-US" sz="3200" dirty="0">
                <a:solidFill>
                  <a:schemeClr val="accent2"/>
                </a:solidFill>
              </a:rPr>
              <a:t>EDA with Data Visualization</a:t>
            </a:r>
            <a:r>
              <a:rPr lang="en-US" sz="3200" dirty="0" smtClean="0">
                <a:solidFill>
                  <a:schemeClr val="accent2"/>
                </a:solidFill>
                <a:latin typeface="Arial" panose="020B0604020202020204" pitchFamily="34" charset="0"/>
                <a:cs typeface="Arial" panose="020B0604020202020204" pitchFamily="34" charset="0"/>
              </a:rPr>
              <a:t> </a:t>
            </a:r>
            <a:endParaRPr lang="en-US" sz="3200" dirty="0">
              <a:solidFill>
                <a:schemeClr val="accent2"/>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5562600" y="39112"/>
            <a:ext cx="3502818" cy="2766394"/>
          </a:xfrm>
          <a:prstGeom prst="rect">
            <a:avLst/>
          </a:prstGeom>
        </p:spPr>
      </p:pic>
      <p:sp>
        <p:nvSpPr>
          <p:cNvPr id="7" name="TextBox 6"/>
          <p:cNvSpPr txBox="1"/>
          <p:nvPr/>
        </p:nvSpPr>
        <p:spPr>
          <a:xfrm rot="16200000">
            <a:off x="4745753" y="1054197"/>
            <a:ext cx="1509094" cy="276999"/>
          </a:xfrm>
          <a:prstGeom prst="rect">
            <a:avLst/>
          </a:prstGeom>
          <a:noFill/>
        </p:spPr>
        <p:txBody>
          <a:bodyPr wrap="square" rtlCol="0">
            <a:spAutoFit/>
          </a:bodyPr>
          <a:lstStyle/>
          <a:p>
            <a:r>
              <a:rPr lang="en-US" sz="1200" dirty="0" smtClean="0"/>
              <a:t>Success rate</a:t>
            </a:r>
            <a:endParaRPr lang="en-US" sz="1200" dirty="0"/>
          </a:p>
        </p:txBody>
      </p:sp>
      <p:pic>
        <p:nvPicPr>
          <p:cNvPr id="8" name="Picture 7"/>
          <p:cNvPicPr>
            <a:picLocks noChangeAspect="1"/>
          </p:cNvPicPr>
          <p:nvPr/>
        </p:nvPicPr>
        <p:blipFill>
          <a:blip r:embed="rId3"/>
          <a:stretch>
            <a:fillRect/>
          </a:stretch>
        </p:blipFill>
        <p:spPr>
          <a:xfrm>
            <a:off x="76199" y="2647951"/>
            <a:ext cx="5659081" cy="2393158"/>
          </a:xfrm>
          <a:prstGeom prst="rect">
            <a:avLst/>
          </a:prstGeom>
        </p:spPr>
      </p:pic>
      <p:sp>
        <p:nvSpPr>
          <p:cNvPr id="9" name="Rectangle 8"/>
          <p:cNvSpPr/>
          <p:nvPr/>
        </p:nvSpPr>
        <p:spPr>
          <a:xfrm>
            <a:off x="299262" y="742950"/>
            <a:ext cx="4572000" cy="1477328"/>
          </a:xfrm>
          <a:prstGeom prst="rect">
            <a:avLst/>
          </a:prstGeom>
        </p:spPr>
        <p:txBody>
          <a:bodyPr>
            <a:spAutoFit/>
          </a:bodyPr>
          <a:lstStyle/>
          <a:p>
            <a:r>
              <a:rPr lang="en-US" dirty="0"/>
              <a:t>We plotted charts showing the correlation between launch location, payload, orbit, success rate, flight number and payload mass, as well as the yearly trend in launch success.</a:t>
            </a:r>
          </a:p>
        </p:txBody>
      </p:sp>
      <p:sp>
        <p:nvSpPr>
          <p:cNvPr id="10" name="Rectangle 9"/>
          <p:cNvSpPr/>
          <p:nvPr/>
        </p:nvSpPr>
        <p:spPr>
          <a:xfrm>
            <a:off x="5867400" y="2909221"/>
            <a:ext cx="3124200" cy="1200329"/>
          </a:xfrm>
          <a:prstGeom prst="rect">
            <a:avLst/>
          </a:prstGeom>
        </p:spPr>
        <p:txBody>
          <a:bodyPr wrap="square">
            <a:spAutoFit/>
          </a:bodyPr>
          <a:lstStyle/>
          <a:p>
            <a:r>
              <a:rPr lang="en-US" dirty="0"/>
              <a:t>This showed a rising trend from 2013 to 2020</a:t>
            </a:r>
            <a:r>
              <a:rPr lang="en-US" dirty="0" smtClean="0"/>
              <a:t>. If </a:t>
            </a:r>
            <a:r>
              <a:rPr lang="en-US" dirty="0"/>
              <a:t>this trend persists. Success will increase until 1/100%.</a:t>
            </a:r>
          </a:p>
        </p:txBody>
      </p:sp>
    </p:spTree>
    <p:extLst>
      <p:ext uri="{BB962C8B-B14F-4D97-AF65-F5344CB8AC3E}">
        <p14:creationId xmlns:p14="http://schemas.microsoft.com/office/powerpoint/2010/main" val="3664602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168644</TotalTime>
  <Words>1104</Words>
  <Application>Microsoft Office PowerPoint</Application>
  <PresentationFormat>On-screen Show (16:9)</PresentationFormat>
  <Paragraphs>113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Abadi</vt:lpstr>
      <vt:lpstr>Arial</vt:lpstr>
      <vt:lpstr>Calibri</vt:lpstr>
      <vt:lpstr>Calibri Light</vt:lpstr>
      <vt:lpstr>Geneva</vt:lpstr>
      <vt:lpstr>Wingdings</vt:lpstr>
      <vt:lpstr>ヒラギノ角ゴ Pro W3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Delaware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Gail Armstrong</dc:creator>
  <cp:lastModifiedBy>ommair ishaque</cp:lastModifiedBy>
  <cp:revision>980</cp:revision>
  <dcterms:created xsi:type="dcterms:W3CDTF">2014-12-16T17:00:44Z</dcterms:created>
  <dcterms:modified xsi:type="dcterms:W3CDTF">2023-07-19T05:25:35Z</dcterms:modified>
</cp:coreProperties>
</file>