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 id="2147483784" r:id="rId2"/>
  </p:sldMasterIdLst>
  <p:sldIdLst>
    <p:sldId id="281" r:id="rId3"/>
    <p:sldId id="276" r:id="rId4"/>
    <p:sldId id="259" r:id="rId5"/>
    <p:sldId id="287" r:id="rId6"/>
    <p:sldId id="260" r:id="rId7"/>
    <p:sldId id="261" r:id="rId8"/>
    <p:sldId id="288" r:id="rId9"/>
    <p:sldId id="262" r:id="rId10"/>
    <p:sldId id="263" r:id="rId11"/>
    <p:sldId id="264" r:id="rId12"/>
    <p:sldId id="265" r:id="rId13"/>
    <p:sldId id="289" r:id="rId14"/>
    <p:sldId id="290" r:id="rId15"/>
    <p:sldId id="274"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10218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184143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C395F-0E71-46CB-B1A9-679CB088438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897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204920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C395F-0E71-46CB-B1A9-679CB088438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0260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573625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377073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9557262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084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282580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95445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73092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7855549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241E3-C3D7-4883-A3A3-12D3CF7B9DEE}"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0240136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241E3-C3D7-4883-A3A3-12D3CF7B9DEE}"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1785715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72241E3-C3D7-4883-A3A3-12D3CF7B9DEE}"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666367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111817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7607978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889981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9271340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4876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58477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6851065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241E3-C3D7-4883-A3A3-12D3CF7B9DEE}"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7970229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2241E3-C3D7-4883-A3A3-12D3CF7B9DEE}"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9052532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0387114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241E3-C3D7-4883-A3A3-12D3CF7B9DEE}"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275785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38560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241E3-C3D7-4883-A3A3-12D3CF7B9DEE}"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904531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2241E3-C3D7-4883-A3A3-12D3CF7B9DEE}"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127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2241E3-C3D7-4883-A3A3-12D3CF7B9DEE}"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09022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3701984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241E3-C3D7-4883-A3A3-12D3CF7B9DEE}"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2C395F-0E71-46CB-B1A9-679CB0884389}" type="slidenum">
              <a:rPr lang="en-IN" smtClean="0"/>
              <a:t>‹#›</a:t>
            </a:fld>
            <a:endParaRPr lang="en-IN"/>
          </a:p>
        </p:txBody>
      </p:sp>
    </p:spTree>
    <p:extLst>
      <p:ext uri="{BB962C8B-B14F-4D97-AF65-F5344CB8AC3E}">
        <p14:creationId xmlns:p14="http://schemas.microsoft.com/office/powerpoint/2010/main" val="1799115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1.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72241E3-C3D7-4883-A3A3-12D3CF7B9DEE}" type="datetimeFigureOut">
              <a:rPr lang="en-IN" smtClean="0"/>
              <a:t>25-04-2025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2C395F-0E71-46CB-B1A9-679CB0884389}" type="slidenum">
              <a:rPr lang="en-IN" smtClean="0"/>
              <a:t>‹#›</a:t>
            </a:fld>
            <a:endParaRPr lang="en-IN"/>
          </a:p>
        </p:txBody>
      </p:sp>
    </p:spTree>
    <p:extLst>
      <p:ext uri="{BB962C8B-B14F-4D97-AF65-F5344CB8AC3E}">
        <p14:creationId xmlns:p14="http://schemas.microsoft.com/office/powerpoint/2010/main" val="146242918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72241E3-C3D7-4883-A3A3-12D3CF7B9DEE}" type="datetimeFigureOut">
              <a:rPr lang="en-IN" smtClean="0"/>
              <a:t>25-04-2025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D2C395F-0E71-46CB-B1A9-679CB0884389}" type="slidenum">
              <a:rPr lang="en-IN" smtClean="0"/>
              <a:t>‹#›</a:t>
            </a:fld>
            <a:endParaRPr lang="en-IN"/>
          </a:p>
        </p:txBody>
      </p:sp>
    </p:spTree>
    <p:extLst>
      <p:ext uri="{BB962C8B-B14F-4D97-AF65-F5344CB8AC3E}">
        <p14:creationId xmlns:p14="http://schemas.microsoft.com/office/powerpoint/2010/main" val="285597898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CA76-E918-1438-7A32-A326DC559245}"/>
              </a:ext>
            </a:extLst>
          </p:cNvPr>
          <p:cNvSpPr>
            <a:spLocks noGrp="1"/>
          </p:cNvSpPr>
          <p:nvPr>
            <p:ph type="ctrTitle"/>
          </p:nvPr>
        </p:nvSpPr>
        <p:spPr>
          <a:xfrm>
            <a:off x="2151528" y="0"/>
            <a:ext cx="7396331" cy="838481"/>
          </a:xfrm>
        </p:spPr>
        <p:txBody>
          <a:bodyPr>
            <a:normAutofit/>
          </a:bodyPr>
          <a:lstStyle/>
          <a:p>
            <a:r>
              <a:rPr lang="en-US" sz="3600" dirty="0">
                <a:latin typeface="Algerian" panose="04020705040A02060702" pitchFamily="82" charset="0"/>
              </a:rPr>
              <a:t>PROJECT SEMINAR</a:t>
            </a:r>
          </a:p>
        </p:txBody>
      </p:sp>
      <p:sp>
        <p:nvSpPr>
          <p:cNvPr id="3" name="Subtitle 2">
            <a:extLst>
              <a:ext uri="{FF2B5EF4-FFF2-40B4-BE49-F238E27FC236}">
                <a16:creationId xmlns:a16="http://schemas.microsoft.com/office/drawing/2014/main" id="{1C5D316C-E660-CB09-15DD-448DB96A90A1}"/>
              </a:ext>
            </a:extLst>
          </p:cNvPr>
          <p:cNvSpPr>
            <a:spLocks noGrp="1"/>
          </p:cNvSpPr>
          <p:nvPr>
            <p:ph type="subTitle" idx="1"/>
          </p:nvPr>
        </p:nvSpPr>
        <p:spPr>
          <a:xfrm>
            <a:off x="1287625" y="1111732"/>
            <a:ext cx="9940834" cy="553581"/>
          </a:xfrm>
        </p:spPr>
        <p:txBody>
          <a:bodyPr>
            <a:normAutofit lnSpcReduction="10000"/>
          </a:bodyPr>
          <a:lstStyle/>
          <a:p>
            <a:r>
              <a:rPr lang="en-US" sz="2800" dirty="0"/>
              <a:t> AI-Powered Secure File Encryption and Decryption</a:t>
            </a:r>
            <a:endParaRPr lang="en-US" sz="3600" b="1" dirty="0">
              <a:latin typeface="Algerian" panose="04020705040A02060702" pitchFamily="82" charset="0"/>
              <a:cs typeface="Times New Roman" panose="02020603050405020304" pitchFamily="18" charset="0"/>
            </a:endParaRPr>
          </a:p>
        </p:txBody>
      </p:sp>
      <p:sp>
        <p:nvSpPr>
          <p:cNvPr id="4" name="Subtitle 2">
            <a:extLst>
              <a:ext uri="{FF2B5EF4-FFF2-40B4-BE49-F238E27FC236}">
                <a16:creationId xmlns:a16="http://schemas.microsoft.com/office/drawing/2014/main" id="{11D31DD6-6F81-891D-740B-A137D836E551}"/>
              </a:ext>
            </a:extLst>
          </p:cNvPr>
          <p:cNvSpPr txBox="1">
            <a:spLocks/>
          </p:cNvSpPr>
          <p:nvPr/>
        </p:nvSpPr>
        <p:spPr>
          <a:xfrm>
            <a:off x="688413" y="1757150"/>
            <a:ext cx="10322560" cy="482093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spcBef>
                <a:spcPts val="600"/>
              </a:spcBef>
            </a:pPr>
            <a:r>
              <a:rPr lang="en-US" b="1" dirty="0">
                <a:latin typeface="Times New Roman" panose="02020603050405020304" pitchFamily="18" charset="0"/>
                <a:cs typeface="Times New Roman" panose="02020603050405020304" pitchFamily="18" charset="0"/>
              </a:rPr>
              <a:t>Delivered By</a:t>
            </a:r>
            <a:endParaRPr lang="en-US" dirty="0">
              <a:latin typeface="Times New Roman" panose="02020603050405020304" pitchFamily="18" charset="0"/>
              <a:cs typeface="Times New Roman" panose="02020603050405020304" pitchFamily="18" charset="0"/>
            </a:endParaRPr>
          </a:p>
          <a:p>
            <a:pPr>
              <a:spcBef>
                <a:spcPts val="600"/>
              </a:spcBef>
            </a:pPr>
            <a:r>
              <a:rPr lang="en-US" dirty="0">
                <a:latin typeface="Times New Roman" panose="02020603050405020304" pitchFamily="18" charset="0"/>
                <a:cs typeface="Times New Roman" panose="02020603050405020304" pitchFamily="18" charset="0"/>
              </a:rPr>
              <a:t>NIHAR KAMBLE </a:t>
            </a:r>
          </a:p>
          <a:p>
            <a:pPr>
              <a:spcBef>
                <a:spcPts val="600"/>
              </a:spcBef>
            </a:pPr>
            <a:r>
              <a:rPr lang="en-US" dirty="0">
                <a:latin typeface="Times New Roman" panose="02020603050405020304" pitchFamily="18" charset="0"/>
                <a:cs typeface="Times New Roman" panose="02020603050405020304" pitchFamily="18" charset="0"/>
              </a:rPr>
              <a:t>MANJIRI THAKRE</a:t>
            </a:r>
          </a:p>
          <a:p>
            <a:pPr>
              <a:spcBef>
                <a:spcPts val="600"/>
              </a:spcBef>
            </a:pPr>
            <a:r>
              <a:rPr lang="en-US" dirty="0">
                <a:latin typeface="Times New Roman" panose="02020603050405020304" pitchFamily="18" charset="0"/>
                <a:cs typeface="Times New Roman" panose="02020603050405020304" pitchFamily="18" charset="0"/>
              </a:rPr>
              <a:t>SHEKHAR CHAUDHARY</a:t>
            </a:r>
          </a:p>
          <a:p>
            <a:pPr>
              <a:spcBef>
                <a:spcPts val="600"/>
              </a:spcBef>
            </a:pPr>
            <a:r>
              <a:rPr lang="en-US" dirty="0">
                <a:latin typeface="Times New Roman" panose="02020603050405020304" pitchFamily="18" charset="0"/>
                <a:cs typeface="Times New Roman" panose="02020603050405020304" pitchFamily="18" charset="0"/>
              </a:rPr>
              <a:t>SAHIL VAIDYA</a:t>
            </a:r>
          </a:p>
          <a:p>
            <a:pPr>
              <a:spcBef>
                <a:spcPts val="600"/>
              </a:spcBef>
            </a:pPr>
            <a:r>
              <a:rPr lang="en-US" dirty="0">
                <a:latin typeface="Times New Roman" panose="02020603050405020304" pitchFamily="18" charset="0"/>
                <a:cs typeface="Times New Roman" panose="02020603050405020304" pitchFamily="18" charset="0"/>
              </a:rPr>
              <a:t>PIYUSH NAGRALE</a:t>
            </a:r>
          </a:p>
          <a:p>
            <a:pPr>
              <a:spcBef>
                <a:spcPts val="600"/>
              </a:spcBef>
            </a:pPr>
            <a:r>
              <a:rPr lang="en-US" sz="2000" b="1" dirty="0">
                <a:effectLst/>
                <a:latin typeface="Times New Roman" panose="02020603050405020304" pitchFamily="18" charset="0"/>
                <a:cs typeface="Times New Roman" panose="02020603050405020304" pitchFamily="18" charset="0"/>
              </a:rPr>
              <a:t>Diploma in computer </a:t>
            </a:r>
            <a:r>
              <a:rPr lang="en-US" sz="2000" b="1" dirty="0" err="1">
                <a:effectLst/>
                <a:latin typeface="Times New Roman" panose="02020603050405020304" pitchFamily="18" charset="0"/>
                <a:cs typeface="Times New Roman" panose="02020603050405020304" pitchFamily="18" charset="0"/>
              </a:rPr>
              <a:t>engieering</a:t>
            </a:r>
            <a:endParaRPr lang="en-US" sz="2000" b="1" dirty="0">
              <a:effectLst/>
              <a:latin typeface="Times New Roman" panose="02020603050405020304" pitchFamily="18" charset="0"/>
              <a:cs typeface="Times New Roman" panose="02020603050405020304" pitchFamily="18" charset="0"/>
            </a:endParaRPr>
          </a:p>
          <a:p>
            <a:pPr>
              <a:spcBef>
                <a:spcPts val="600"/>
              </a:spcBef>
            </a:pPr>
            <a:r>
              <a:rPr lang="en-US" b="1" dirty="0">
                <a:effectLst/>
                <a:latin typeface="Times New Roman" panose="02020603050405020304" pitchFamily="18" charset="0"/>
                <a:cs typeface="Times New Roman" panose="02020603050405020304" pitchFamily="18" charset="0"/>
              </a:rPr>
              <a:t>Under Guidance of</a:t>
            </a:r>
          </a:p>
          <a:p>
            <a:pPr>
              <a:spcBef>
                <a:spcPts val="600"/>
              </a:spcBef>
            </a:pPr>
            <a:r>
              <a:rPr lang="en-US" b="1" dirty="0">
                <a:effectLst/>
                <a:latin typeface="Times New Roman" panose="02020603050405020304" pitchFamily="18" charset="0"/>
                <a:cs typeface="Times New Roman" panose="02020603050405020304" pitchFamily="18" charset="0"/>
              </a:rPr>
              <a:t>Akanksha mam</a:t>
            </a:r>
          </a:p>
          <a:p>
            <a:r>
              <a:rPr lang="en-US" sz="2500" b="1" dirty="0">
                <a:effectLst/>
                <a:latin typeface="Times New Roman" panose="02020603050405020304" pitchFamily="18" charset="0"/>
                <a:cs typeface="Times New Roman" panose="02020603050405020304" pitchFamily="18" charset="0"/>
              </a:rPr>
              <a:t>Department of Computer Engineering</a:t>
            </a:r>
          </a:p>
          <a:p>
            <a:r>
              <a:rPr lang="en-US" sz="2500" b="1" dirty="0">
                <a:effectLst/>
                <a:latin typeface="Times New Roman" panose="02020603050405020304" pitchFamily="18" charset="0"/>
                <a:cs typeface="Times New Roman" panose="02020603050405020304" pitchFamily="18" charset="0"/>
              </a:rPr>
              <a:t>Agnihotri school of technology, Wardha</a:t>
            </a:r>
          </a:p>
          <a:p>
            <a:r>
              <a:rPr lang="en-US" sz="2500" b="1" dirty="0">
                <a:effectLst/>
                <a:latin typeface="Times New Roman" panose="02020603050405020304" pitchFamily="18" charset="0"/>
                <a:cs typeface="Times New Roman" panose="02020603050405020304" pitchFamily="18" charset="0"/>
              </a:rPr>
              <a:t>Academic Year: 2025-2026</a:t>
            </a:r>
          </a:p>
          <a:p>
            <a:endParaRPr lang="en-US" b="1" dirty="0">
              <a:effectLst/>
              <a:latin typeface="Times New Roman" panose="02020603050405020304" pitchFamily="18" charset="0"/>
              <a:cs typeface="Times New Roman" panose="02020603050405020304" pitchFamily="18" charset="0"/>
            </a:endParaRPr>
          </a:p>
        </p:txBody>
      </p:sp>
      <p:pic>
        <p:nvPicPr>
          <p:cNvPr id="4098" name="Picture 2" descr="AST-Agnihotri School of Technology">
            <a:extLst>
              <a:ext uri="{FF2B5EF4-FFF2-40B4-BE49-F238E27FC236}">
                <a16:creationId xmlns:a16="http://schemas.microsoft.com/office/drawing/2014/main" id="{45E8E0B7-1844-1E49-1870-D59E2C363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98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D168BB-9D85-45EC-922E-4DCDA811D55E}"/>
              </a:ext>
            </a:extLst>
          </p:cNvPr>
          <p:cNvSpPr txBox="1"/>
          <p:nvPr/>
        </p:nvSpPr>
        <p:spPr>
          <a:xfrm>
            <a:off x="1530221" y="1782147"/>
            <a:ext cx="7343192" cy="3730317"/>
          </a:xfrm>
          <a:prstGeom prst="rect">
            <a:avLst/>
          </a:prstGeom>
          <a:noFill/>
        </p:spPr>
        <p:txBody>
          <a:bodyPr wrap="square" rtlCol="0">
            <a:spAutoFit/>
          </a:bodyPr>
          <a:lstStyle/>
          <a:p>
            <a:pPr>
              <a:lnSpc>
                <a:spcPct val="150000"/>
              </a:lnSpc>
              <a:buFont typeface="Arial" panose="020B0604020202020204" pitchFamily="34" charset="0"/>
              <a:buChar char="•"/>
            </a:pPr>
            <a:r>
              <a:rPr lang="en-IN" sz="2000" b="1" dirty="0"/>
              <a:t>Password Hashing</a:t>
            </a:r>
            <a:r>
              <a:rPr lang="en-IN" sz="2000" dirty="0"/>
              <a:t>: Protects user credentials.</a:t>
            </a:r>
          </a:p>
          <a:p>
            <a:pPr>
              <a:lnSpc>
                <a:spcPct val="150000"/>
              </a:lnSpc>
              <a:buFont typeface="Arial" panose="020B0604020202020204" pitchFamily="34" charset="0"/>
              <a:buChar char="•"/>
            </a:pPr>
            <a:r>
              <a:rPr lang="en-IN" sz="2000" b="1" dirty="0"/>
              <a:t>Strong Encryption</a:t>
            </a:r>
            <a:r>
              <a:rPr lang="en-IN" sz="2000" dirty="0"/>
              <a:t>: Uses industry-standard cryptographic techniques.</a:t>
            </a:r>
          </a:p>
          <a:p>
            <a:pPr>
              <a:lnSpc>
                <a:spcPct val="150000"/>
              </a:lnSpc>
              <a:buFont typeface="Arial" panose="020B0604020202020204" pitchFamily="34" charset="0"/>
              <a:buChar char="•"/>
            </a:pPr>
            <a:r>
              <a:rPr lang="en-IN" sz="2000" b="1" dirty="0"/>
              <a:t>AI-Based Security</a:t>
            </a:r>
            <a:r>
              <a:rPr lang="en-IN" sz="2000" dirty="0"/>
              <a:t>: Monitors unauthorized access attempts.</a:t>
            </a:r>
          </a:p>
          <a:p>
            <a:pPr>
              <a:lnSpc>
                <a:spcPct val="150000"/>
              </a:lnSpc>
              <a:buFont typeface="Arial" panose="020B0604020202020204" pitchFamily="34" charset="0"/>
              <a:buChar char="•"/>
            </a:pPr>
            <a:r>
              <a:rPr lang="en-IN" sz="2000" b="1" dirty="0"/>
              <a:t>Metadata Protection</a:t>
            </a:r>
            <a:r>
              <a:rPr lang="en-IN" sz="2000" dirty="0"/>
              <a:t>: Stores filename securely within the encrypted data.</a:t>
            </a: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E5609D4-851E-3435-BAB5-B994253D48D6}"/>
              </a:ext>
            </a:extLst>
          </p:cNvPr>
          <p:cNvSpPr txBox="1"/>
          <p:nvPr/>
        </p:nvSpPr>
        <p:spPr>
          <a:xfrm>
            <a:off x="1835798" y="776387"/>
            <a:ext cx="6097554" cy="646331"/>
          </a:xfrm>
          <a:prstGeom prst="rect">
            <a:avLst/>
          </a:prstGeom>
          <a:noFill/>
        </p:spPr>
        <p:txBody>
          <a:bodyPr wrap="square">
            <a:spAutoFit/>
          </a:bodyPr>
          <a:lstStyle/>
          <a:p>
            <a:r>
              <a:rPr lang="en-IN" sz="3600" dirty="0">
                <a:latin typeface="Algerian" panose="04020705040A02060702" pitchFamily="82" charset="0"/>
              </a:rPr>
              <a:t>Security</a:t>
            </a:r>
            <a:r>
              <a:rPr lang="en-IN" sz="3600" b="1" dirty="0">
                <a:latin typeface="Algerian" panose="04020705040A02060702" pitchFamily="82" charset="0"/>
              </a:rPr>
              <a:t> </a:t>
            </a:r>
            <a:r>
              <a:rPr lang="en-IN" sz="3600" dirty="0">
                <a:latin typeface="Algerian" panose="04020705040A02060702" pitchFamily="82" charset="0"/>
              </a:rPr>
              <a:t>Features</a:t>
            </a:r>
          </a:p>
        </p:txBody>
      </p:sp>
    </p:spTree>
    <p:extLst>
      <p:ext uri="{BB962C8B-B14F-4D97-AF65-F5344CB8AC3E}">
        <p14:creationId xmlns:p14="http://schemas.microsoft.com/office/powerpoint/2010/main" val="182560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33F6FF-29AB-406B-8A8A-5DBC373563B0}"/>
              </a:ext>
            </a:extLst>
          </p:cNvPr>
          <p:cNvSpPr txBox="1"/>
          <p:nvPr/>
        </p:nvSpPr>
        <p:spPr>
          <a:xfrm>
            <a:off x="1726164" y="625151"/>
            <a:ext cx="5048348" cy="1200329"/>
          </a:xfrm>
          <a:prstGeom prst="rect">
            <a:avLst/>
          </a:prstGeom>
          <a:noFill/>
        </p:spPr>
        <p:txBody>
          <a:bodyPr wrap="square" rtlCol="0">
            <a:spAutoFit/>
          </a:bodyPr>
          <a:lstStyle/>
          <a:p>
            <a:r>
              <a:rPr lang="en-US" sz="3600" dirty="0">
                <a:latin typeface="Algerian" panose="04020705040A02060702" pitchFamily="82" charset="0"/>
              </a:rPr>
              <a:t>Advantages</a:t>
            </a:r>
          </a:p>
          <a:p>
            <a:endParaRPr lang="en-IN" sz="3600" dirty="0">
              <a:latin typeface="Algerian)"/>
              <a:cs typeface="Times New Roman" panose="02020603050405020304" pitchFamily="18" charset="0"/>
            </a:endParaRPr>
          </a:p>
        </p:txBody>
      </p:sp>
      <p:sp>
        <p:nvSpPr>
          <p:cNvPr id="6" name="TextBox 5">
            <a:extLst>
              <a:ext uri="{FF2B5EF4-FFF2-40B4-BE49-F238E27FC236}">
                <a16:creationId xmlns:a16="http://schemas.microsoft.com/office/drawing/2014/main" id="{50644363-4F15-4728-98F9-429B07D79372}"/>
              </a:ext>
            </a:extLst>
          </p:cNvPr>
          <p:cNvSpPr txBox="1"/>
          <p:nvPr/>
        </p:nvSpPr>
        <p:spPr>
          <a:xfrm>
            <a:off x="867748" y="1238409"/>
            <a:ext cx="10842925" cy="6682535"/>
          </a:xfrm>
          <a:prstGeom prst="rect">
            <a:avLst/>
          </a:prstGeom>
          <a:noFill/>
        </p:spPr>
        <p:txBody>
          <a:bodyPr wrap="square" rtlCol="0">
            <a:spAutoFit/>
          </a:bodyPr>
          <a:lstStyle/>
          <a:p>
            <a:pPr>
              <a:lnSpc>
                <a:spcPct val="150000"/>
              </a:lnSpc>
              <a:buFont typeface="Arial" panose="020B0604020202020204" pitchFamily="34" charset="0"/>
              <a:buChar char="•"/>
            </a:pPr>
            <a:r>
              <a:rPr lang="en-US" dirty="0">
                <a:latin typeface="Century Gothic (Body)"/>
              </a:rPr>
              <a:t>Secure and reliable file encryption and decryption.</a:t>
            </a:r>
          </a:p>
          <a:p>
            <a:pPr>
              <a:lnSpc>
                <a:spcPct val="150000"/>
              </a:lnSpc>
              <a:buFont typeface="Arial" panose="020B0604020202020204" pitchFamily="34" charset="0"/>
              <a:buChar char="•"/>
            </a:pPr>
            <a:r>
              <a:rPr lang="en-US" dirty="0">
                <a:latin typeface="Century Gothic (Body)"/>
              </a:rPr>
              <a:t>Protects sensitive information from unauthorized access.</a:t>
            </a:r>
          </a:p>
          <a:p>
            <a:pPr>
              <a:lnSpc>
                <a:spcPct val="150000"/>
              </a:lnSpc>
              <a:buFont typeface="Arial" panose="020B0604020202020204" pitchFamily="34" charset="0"/>
              <a:buChar char="•"/>
            </a:pPr>
            <a:r>
              <a:rPr lang="en-US" dirty="0">
                <a:latin typeface="Century Gothic (Body)"/>
              </a:rPr>
              <a:t>AI-enhanced security features prevent brute-force attacks.</a:t>
            </a:r>
          </a:p>
          <a:p>
            <a:pPr>
              <a:lnSpc>
                <a:spcPct val="150000"/>
              </a:lnSpc>
              <a:buFont typeface="Arial" panose="020B0604020202020204" pitchFamily="34" charset="0"/>
              <a:buChar char="•"/>
            </a:pPr>
            <a:r>
              <a:rPr lang="en-US" dirty="0">
                <a:latin typeface="Century Gothic (Body)"/>
              </a:rPr>
              <a:t>User-friendly interface for easy encryption and decryption.</a:t>
            </a:r>
          </a:p>
          <a:p>
            <a:pPr>
              <a:lnSpc>
                <a:spcPct val="150000"/>
              </a:lnSpc>
              <a:buFont typeface="Arial" panose="020B0604020202020204" pitchFamily="34" charset="0"/>
              <a:buChar char="•"/>
            </a:pPr>
            <a:r>
              <a:rPr lang="en-IN" kern="100" dirty="0">
                <a:effectLst/>
                <a:latin typeface="Century Gothic (Body)"/>
                <a:ea typeface="DengXian" panose="02010600030101010101" pitchFamily="2" charset="-122"/>
                <a:cs typeface="Cordia New" panose="020B0304020202020204" pitchFamily="34" charset="-34"/>
              </a:rPr>
              <a:t>Higher Security: AI-powered encryption reduces human errors and enhances security against cyber threats. </a:t>
            </a:r>
          </a:p>
          <a:p>
            <a:pPr marL="342900" indent="-342900">
              <a:lnSpc>
                <a:spcPct val="150000"/>
              </a:lnSpc>
              <a:spcAft>
                <a:spcPts val="800"/>
              </a:spcAft>
              <a:buFont typeface="Arial" panose="020B0604020202020204" pitchFamily="34" charset="0"/>
              <a:buChar char="•"/>
            </a:pPr>
            <a:r>
              <a:rPr lang="en-IN" kern="100" dirty="0">
                <a:effectLst/>
                <a:latin typeface="Century Gothic (Body)"/>
                <a:ea typeface="DengXian" panose="02010600030101010101" pitchFamily="2" charset="-122"/>
                <a:cs typeface="Cordia New" panose="020B0304020202020204" pitchFamily="34" charset="-34"/>
              </a:rPr>
              <a:t>Real-Time Threat Detection: AI continuously scans for security breaches. </a:t>
            </a:r>
          </a:p>
          <a:p>
            <a:pPr marL="342900" indent="-342900">
              <a:lnSpc>
                <a:spcPct val="150000"/>
              </a:lnSpc>
              <a:spcAft>
                <a:spcPts val="800"/>
              </a:spcAft>
              <a:buFont typeface="Arial" panose="020B0604020202020204" pitchFamily="34" charset="0"/>
              <a:buChar char="•"/>
            </a:pPr>
            <a:r>
              <a:rPr lang="en-IN" kern="100" dirty="0">
                <a:effectLst/>
                <a:latin typeface="Century Gothic (Body)"/>
                <a:ea typeface="DengXian" panose="02010600030101010101" pitchFamily="2" charset="-122"/>
                <a:cs typeface="Cordia New" panose="020B0304020202020204" pitchFamily="34" charset="-34"/>
              </a:rPr>
              <a:t>Automated Key Management: Reduces complexity and human intervention. </a:t>
            </a:r>
          </a:p>
          <a:p>
            <a:pPr marL="342900" indent="-342900">
              <a:lnSpc>
                <a:spcPct val="150000"/>
              </a:lnSpc>
              <a:spcAft>
                <a:spcPts val="800"/>
              </a:spcAft>
              <a:buFont typeface="Arial" panose="020B0604020202020204" pitchFamily="34" charset="0"/>
              <a:buChar char="•"/>
            </a:pPr>
            <a:r>
              <a:rPr lang="en-IN" kern="100" dirty="0">
                <a:effectLst/>
                <a:latin typeface="Century Gothic (Body)"/>
                <a:ea typeface="DengXian" panose="02010600030101010101" pitchFamily="2" charset="-122"/>
                <a:cs typeface="Cordia New" panose="020B0304020202020204" pitchFamily="34" charset="-34"/>
              </a:rPr>
              <a:t>Scalability: The system can handle large-scale encryption for enterprises. </a:t>
            </a:r>
          </a:p>
          <a:p>
            <a:pPr marL="342900" indent="-342900">
              <a:lnSpc>
                <a:spcPct val="150000"/>
              </a:lnSpc>
              <a:spcAft>
                <a:spcPts val="800"/>
              </a:spcAft>
              <a:buFont typeface="Arial" panose="020B0604020202020204" pitchFamily="34" charset="0"/>
              <a:buChar char="•"/>
            </a:pPr>
            <a:r>
              <a:rPr lang="en-IN" kern="100" dirty="0">
                <a:effectLst/>
                <a:latin typeface="Century Gothic (Body)"/>
                <a:ea typeface="DengXian" panose="02010600030101010101" pitchFamily="2" charset="-122"/>
                <a:cs typeface="Cordia New" panose="020B0304020202020204" pitchFamily="34" charset="-34"/>
              </a:rPr>
              <a:t> Improved Performance: AI optimizes encryption speed without compromising security.</a:t>
            </a:r>
          </a:p>
          <a:p>
            <a:pPr>
              <a:lnSpc>
                <a:spcPct val="150000"/>
              </a:lnSpc>
              <a:buFont typeface="Arial" panose="020B0604020202020204" pitchFamily="34" charset="0"/>
              <a:buChar char="•"/>
            </a:pPr>
            <a:endParaRPr lang="en-US" dirty="0">
              <a:latin typeface="Century Gothic (Body)"/>
            </a:endParaRPr>
          </a:p>
          <a:p>
            <a:pPr>
              <a:lnSpc>
                <a:spcPct val="150000"/>
              </a:lnSpc>
              <a:buFont typeface="Arial" panose="020B0604020202020204" pitchFamily="34" charset="0"/>
              <a:buChar char="•"/>
            </a:pPr>
            <a:endParaRPr lang="en-US" dirty="0">
              <a:latin typeface="Century Gothic (Body)"/>
            </a:endParaRPr>
          </a:p>
          <a:p>
            <a:pPr>
              <a:lnSpc>
                <a:spcPct val="150000"/>
              </a:lnSpc>
              <a:buFont typeface="Arial" panose="020B0604020202020204" pitchFamily="34" charset="0"/>
              <a:buChar char="•"/>
            </a:pPr>
            <a:endParaRPr lang="en-US" dirty="0">
              <a:latin typeface="Century Gothic (Body)"/>
            </a:endParaRPr>
          </a:p>
          <a:p>
            <a:pPr>
              <a:lnSpc>
                <a:spcPct val="150000"/>
              </a:lnSpc>
              <a:buFont typeface="Arial" panose="020B0604020202020204" pitchFamily="34" charset="0"/>
              <a:buChar char="•"/>
            </a:pPr>
            <a:endParaRPr lang="en-US" dirty="0">
              <a:latin typeface="Century Gothic (Body)"/>
            </a:endParaRPr>
          </a:p>
          <a:p>
            <a:pPr marL="342900" indent="-342900">
              <a:lnSpc>
                <a:spcPct val="150000"/>
              </a:lnSpc>
              <a:buFont typeface="Arial" panose="020B0604020202020204" pitchFamily="34" charset="0"/>
              <a:buChar char="•"/>
            </a:pPr>
            <a:endParaRPr lang="en-IN" dirty="0">
              <a:latin typeface="Century Gothic (Body)"/>
              <a:cs typeface="Times New Roman" panose="02020603050405020304" pitchFamily="18" charset="0"/>
            </a:endParaRPr>
          </a:p>
        </p:txBody>
      </p:sp>
    </p:spTree>
    <p:extLst>
      <p:ext uri="{BB962C8B-B14F-4D97-AF65-F5344CB8AC3E}">
        <p14:creationId xmlns:p14="http://schemas.microsoft.com/office/powerpoint/2010/main" val="3664963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54CEFC-41C3-590B-60C4-4341914E998A}"/>
              </a:ext>
            </a:extLst>
          </p:cNvPr>
          <p:cNvSpPr txBox="1"/>
          <p:nvPr/>
        </p:nvSpPr>
        <p:spPr>
          <a:xfrm>
            <a:off x="1761154" y="551881"/>
            <a:ext cx="6097554" cy="646331"/>
          </a:xfrm>
          <a:prstGeom prst="rect">
            <a:avLst/>
          </a:prstGeom>
          <a:noFill/>
        </p:spPr>
        <p:txBody>
          <a:bodyPr wrap="square">
            <a:spAutoFit/>
          </a:bodyPr>
          <a:lstStyle/>
          <a:p>
            <a:r>
              <a:rPr lang="en-US" sz="3600" dirty="0">
                <a:latin typeface="Algerian" panose="04020705040A02060702" pitchFamily="82" charset="0"/>
              </a:rPr>
              <a:t>Applications</a:t>
            </a:r>
          </a:p>
        </p:txBody>
      </p:sp>
      <p:sp>
        <p:nvSpPr>
          <p:cNvPr id="5" name="TextBox 4">
            <a:extLst>
              <a:ext uri="{FF2B5EF4-FFF2-40B4-BE49-F238E27FC236}">
                <a16:creationId xmlns:a16="http://schemas.microsoft.com/office/drawing/2014/main" id="{F770CCEE-829A-D734-4C86-54D40FAFF9D3}"/>
              </a:ext>
            </a:extLst>
          </p:cNvPr>
          <p:cNvSpPr txBox="1"/>
          <p:nvPr/>
        </p:nvSpPr>
        <p:spPr>
          <a:xfrm>
            <a:off x="1399592" y="1511558"/>
            <a:ext cx="9209314" cy="5025671"/>
          </a:xfrm>
          <a:prstGeom prst="rect">
            <a:avLst/>
          </a:prstGeom>
          <a:noFill/>
        </p:spPr>
        <p:txBody>
          <a:bodyPr wrap="square">
            <a:spAutoFit/>
          </a:bodyPr>
          <a:lstStyle/>
          <a:p>
            <a:pPr>
              <a:lnSpc>
                <a:spcPct val="150000"/>
              </a:lnSpc>
              <a:buFont typeface="Arial" panose="020B0604020202020204" pitchFamily="34" charset="0"/>
              <a:buChar char="•"/>
            </a:pPr>
            <a:r>
              <a:rPr lang="en-US" dirty="0"/>
              <a:t>Cloud Storage: Securely store and retrieve encrypted files.</a:t>
            </a:r>
          </a:p>
          <a:p>
            <a:pPr>
              <a:lnSpc>
                <a:spcPct val="150000"/>
              </a:lnSpc>
              <a:buFont typeface="Arial" panose="020B0604020202020204" pitchFamily="34" charset="0"/>
              <a:buChar char="•"/>
            </a:pPr>
            <a:r>
              <a:rPr lang="en-US" dirty="0"/>
              <a:t>Confidential Data Protection: Encrypt sensitive business or personal data.</a:t>
            </a:r>
          </a:p>
          <a:p>
            <a:pPr>
              <a:lnSpc>
                <a:spcPct val="150000"/>
              </a:lnSpc>
              <a:buFont typeface="Arial" panose="020B0604020202020204" pitchFamily="34" charset="0"/>
              <a:buChar char="•"/>
            </a:pPr>
            <a:r>
              <a:rPr lang="en-US" dirty="0"/>
              <a:t>Secure File Sharing: Prevent unauthorized access during file transfers.</a:t>
            </a:r>
          </a:p>
          <a:p>
            <a:pPr>
              <a:lnSpc>
                <a:spcPct val="150000"/>
              </a:lnSpc>
              <a:buFont typeface="Arial" panose="020B0604020202020204" pitchFamily="34" charset="0"/>
              <a:buChar char="•"/>
            </a:pPr>
            <a:r>
              <a:rPr lang="en-US" dirty="0"/>
              <a:t>Legal and Financial Documents: Protect confidential legal and financial records.</a:t>
            </a:r>
          </a:p>
          <a:p>
            <a:pPr>
              <a:lnSpc>
                <a:spcPct val="150000"/>
              </a:lnSpc>
              <a:buFont typeface="Arial" panose="020B0604020202020204" pitchFamily="34" charset="0"/>
              <a:buChar char="•"/>
            </a:pPr>
            <a:r>
              <a:rPr lang="en-US" dirty="0"/>
              <a:t>Encrypts classified government documents to prevent cyber espionage.</a:t>
            </a:r>
          </a:p>
          <a:p>
            <a:pPr>
              <a:lnSpc>
                <a:spcPct val="150000"/>
              </a:lnSpc>
              <a:buFont typeface="Arial" panose="020B0604020202020204" pitchFamily="34" charset="0"/>
              <a:buChar char="•"/>
            </a:pPr>
            <a:r>
              <a:rPr lang="en-US" dirty="0"/>
              <a:t>AI monitors insider threats in defense databases.</a:t>
            </a:r>
          </a:p>
          <a:p>
            <a:pPr>
              <a:lnSpc>
                <a:spcPct val="150000"/>
              </a:lnSpc>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AI-powered role-based access control ensures only authorized employees access critical files. </a:t>
            </a:r>
          </a:p>
          <a:p>
            <a:pPr>
              <a:lnSpc>
                <a:spcPct val="150000"/>
              </a:lnSpc>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Prevents data leaks by encrypting confidential business files.</a:t>
            </a:r>
          </a:p>
          <a:p>
            <a:pPr>
              <a:lnSpc>
                <a:spcPct val="150000"/>
              </a:lnSpc>
              <a:buFont typeface="Arial" panose="020B0604020202020204" pitchFamily="34" charset="0"/>
              <a:buChar char="•"/>
            </a:pPr>
            <a:endParaRPr lang="en-US" dirty="0"/>
          </a:p>
          <a:p>
            <a:pPr>
              <a:lnSpc>
                <a:spcPct val="150000"/>
              </a:lnSpc>
              <a:buFont typeface="Arial" panose="020B0604020202020204" pitchFamily="34" charset="0"/>
              <a:buChar char="•"/>
            </a:pPr>
            <a:endParaRPr lang="en-US" dirty="0"/>
          </a:p>
          <a:p>
            <a:pPr>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56417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F7A124-D714-3359-C811-4065658DB4F1}"/>
              </a:ext>
            </a:extLst>
          </p:cNvPr>
          <p:cNvSpPr txBox="1"/>
          <p:nvPr/>
        </p:nvSpPr>
        <p:spPr>
          <a:xfrm>
            <a:off x="1695839" y="804379"/>
            <a:ext cx="6097554" cy="646331"/>
          </a:xfrm>
          <a:prstGeom prst="rect">
            <a:avLst/>
          </a:prstGeom>
          <a:noFill/>
        </p:spPr>
        <p:txBody>
          <a:bodyPr wrap="square">
            <a:spAutoFit/>
          </a:bodyPr>
          <a:lstStyle/>
          <a:p>
            <a:r>
              <a:rPr lang="en-IN" sz="3600" dirty="0">
                <a:latin typeface="Algerian" panose="04020705040A02060702" pitchFamily="82" charset="0"/>
              </a:rPr>
              <a:t>Future Enhancements</a:t>
            </a:r>
          </a:p>
        </p:txBody>
      </p:sp>
      <p:sp>
        <p:nvSpPr>
          <p:cNvPr id="5" name="TextBox 4">
            <a:extLst>
              <a:ext uri="{FF2B5EF4-FFF2-40B4-BE49-F238E27FC236}">
                <a16:creationId xmlns:a16="http://schemas.microsoft.com/office/drawing/2014/main" id="{FAF9B8B4-70E7-6A98-CF90-6C5C1028CE65}"/>
              </a:ext>
            </a:extLst>
          </p:cNvPr>
          <p:cNvSpPr txBox="1"/>
          <p:nvPr/>
        </p:nvSpPr>
        <p:spPr>
          <a:xfrm>
            <a:off x="1455575" y="1418253"/>
            <a:ext cx="9741159" cy="4188775"/>
          </a:xfrm>
          <a:prstGeom prst="rect">
            <a:avLst/>
          </a:prstGeom>
          <a:noFill/>
        </p:spPr>
        <p:txBody>
          <a:bodyPr wrap="square">
            <a:spAutoFit/>
          </a:bodyPr>
          <a:lstStyle/>
          <a:p>
            <a:pPr>
              <a:lnSpc>
                <a:spcPct val="150000"/>
              </a:lnSpc>
            </a:pPr>
            <a:r>
              <a:rPr lang="en-IN" sz="2000" dirty="0"/>
              <a:t>Future Enhancements</a:t>
            </a:r>
          </a:p>
          <a:p>
            <a:pPr>
              <a:lnSpc>
                <a:spcPct val="150000"/>
              </a:lnSpc>
              <a:buFont typeface="Arial" panose="020B0604020202020204" pitchFamily="34" charset="0"/>
              <a:buChar char="•"/>
            </a:pPr>
            <a:r>
              <a:rPr lang="en-IN" sz="2000" dirty="0"/>
              <a:t>Implement multi-factor authentication (MFA) for added security.</a:t>
            </a:r>
          </a:p>
          <a:p>
            <a:pPr>
              <a:lnSpc>
                <a:spcPct val="150000"/>
              </a:lnSpc>
              <a:buFont typeface="Arial" panose="020B0604020202020204" pitchFamily="34" charset="0"/>
              <a:buChar char="•"/>
            </a:pPr>
            <a:r>
              <a:rPr lang="en-IN" sz="2000" dirty="0"/>
              <a:t>Integrate AI-based anomaly detection for enhanced unauthorized access prevention.</a:t>
            </a:r>
          </a:p>
          <a:p>
            <a:pPr>
              <a:lnSpc>
                <a:spcPct val="150000"/>
              </a:lnSpc>
              <a:buFont typeface="Arial" panose="020B0604020202020204" pitchFamily="34" charset="0"/>
              <a:buChar char="•"/>
            </a:pPr>
            <a:r>
              <a:rPr lang="en-IN" sz="2000" dirty="0"/>
              <a:t>Extend support for multiple encryption algorithms.</a:t>
            </a:r>
          </a:p>
          <a:p>
            <a:pPr>
              <a:lnSpc>
                <a:spcPct val="150000"/>
              </a:lnSpc>
              <a:buFont typeface="Arial" panose="020B0604020202020204" pitchFamily="34" charset="0"/>
              <a:buChar char="•"/>
            </a:pPr>
            <a:r>
              <a:rPr lang="en-IN" sz="2000" dirty="0"/>
              <a:t>Develop a mobile-friendly version for secure file encryption on mobile devices.</a:t>
            </a:r>
          </a:p>
          <a:p>
            <a:pPr>
              <a:lnSpc>
                <a:spcPct val="150000"/>
              </a:lnSpc>
              <a:buFont typeface="Arial" panose="020B0604020202020204" pitchFamily="34" charset="0"/>
              <a:buChar char="•"/>
            </a:pPr>
            <a:r>
              <a:rPr lang="en-US" sz="2000" dirty="0"/>
              <a:t>Leveraging quantum encryption algorithms to improve security further.</a:t>
            </a:r>
            <a:r>
              <a:rPr lang="en-IN" sz="2000" dirty="0"/>
              <a:t> </a:t>
            </a:r>
          </a:p>
          <a:p>
            <a:pPr>
              <a:lnSpc>
                <a:spcPct val="150000"/>
              </a:lnSpc>
              <a:buFont typeface="Arial" panose="020B0604020202020204" pitchFamily="34" charset="0"/>
              <a:buChar char="•"/>
            </a:pPr>
            <a:r>
              <a:rPr lang="en-US" sz="2000" dirty="0"/>
              <a:t>Allows data to be processed while encrypted, eliminating decryption risks.</a:t>
            </a:r>
          </a:p>
        </p:txBody>
      </p:sp>
    </p:spTree>
    <p:extLst>
      <p:ext uri="{BB962C8B-B14F-4D97-AF65-F5344CB8AC3E}">
        <p14:creationId xmlns:p14="http://schemas.microsoft.com/office/powerpoint/2010/main" val="5023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2F0A7-A68B-405B-B1D6-8D7E7048D7D6}"/>
              </a:ext>
            </a:extLst>
          </p:cNvPr>
          <p:cNvSpPr txBox="1"/>
          <p:nvPr/>
        </p:nvSpPr>
        <p:spPr>
          <a:xfrm>
            <a:off x="1867784" y="667600"/>
            <a:ext cx="4021584" cy="646331"/>
          </a:xfrm>
          <a:prstGeom prst="rect">
            <a:avLst/>
          </a:prstGeom>
          <a:noFill/>
        </p:spPr>
        <p:txBody>
          <a:bodyPr wrap="square" rtlCol="0">
            <a:spAutoFit/>
          </a:bodyPr>
          <a:lstStyle/>
          <a:p>
            <a:r>
              <a:rPr lang="en-IN" sz="3600" dirty="0">
                <a:latin typeface="Algerian" panose="04020705040A02060702" pitchFamily="82"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A10CCFF4-2056-46A4-AF61-2B0AF0229050}"/>
              </a:ext>
            </a:extLst>
          </p:cNvPr>
          <p:cNvSpPr txBox="1"/>
          <p:nvPr/>
        </p:nvSpPr>
        <p:spPr>
          <a:xfrm>
            <a:off x="1240972" y="1390261"/>
            <a:ext cx="9927772" cy="5028556"/>
          </a:xfrm>
          <a:prstGeom prst="rect">
            <a:avLst/>
          </a:prstGeom>
          <a:noFill/>
        </p:spPr>
        <p:txBody>
          <a:bodyPr wrap="square" rtlCol="0">
            <a:spAutoFit/>
          </a:bodyPr>
          <a:lstStyle/>
          <a:p>
            <a:pPr>
              <a:lnSpc>
                <a:spcPct val="150000"/>
              </a:lnSpc>
            </a:pPr>
            <a:r>
              <a:rPr lang="en-US" dirty="0"/>
              <a:t>The AI-powered secure file encryption and decryption system addresses major cybersecurity challenges by integrating machine learning, encryption algorithms, and blockchain. This system enhances security through real-time threat detection, dynamic key management, and AI-powered authentication.</a:t>
            </a:r>
          </a:p>
          <a:p>
            <a:pPr>
              <a:lnSpc>
                <a:spcPct val="150000"/>
              </a:lnSpc>
            </a:pPr>
            <a:r>
              <a:rPr lang="en-US" dirty="0"/>
              <a:t>By leveraging AI, this approach improves data security, automates encryption, and reduces risks of unauthorized access, making it an essential solution for industries handling sensitive data.</a:t>
            </a:r>
          </a:p>
          <a:p>
            <a:pPr>
              <a:lnSpc>
                <a:spcPct val="150000"/>
              </a:lnSpc>
            </a:pPr>
            <a:endParaRPr lang="en-US" dirty="0"/>
          </a:p>
          <a:p>
            <a:pPr>
              <a:lnSpc>
                <a:spcPct val="150000"/>
              </a:lnSpc>
              <a:buFont typeface="Arial" panose="020B0604020202020204" pitchFamily="34" charset="0"/>
              <a:buChar char="•"/>
            </a:pPr>
            <a:r>
              <a:rPr lang="en-US" dirty="0"/>
              <a:t>This project provides a secure, AI-powered encryption and decryption system.</a:t>
            </a:r>
          </a:p>
          <a:p>
            <a:pPr>
              <a:lnSpc>
                <a:spcPct val="150000"/>
              </a:lnSpc>
              <a:buFont typeface="Arial" panose="020B0604020202020204" pitchFamily="34" charset="0"/>
              <a:buChar char="•"/>
            </a:pPr>
            <a:r>
              <a:rPr lang="en-US" dirty="0"/>
              <a:t>It ensures data privacy, security, and ease of use for various applications.</a:t>
            </a:r>
          </a:p>
          <a:p>
            <a:pPr>
              <a:lnSpc>
                <a:spcPct val="150000"/>
              </a:lnSpc>
              <a:buFont typeface="Arial" panose="020B0604020202020204" pitchFamily="34" charset="0"/>
              <a:buChar char="•"/>
            </a:pPr>
            <a:r>
              <a:rPr lang="en-US" dirty="0"/>
              <a:t>Future enhancements will make it more robust and secure against evolving threats.</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562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B68B33-754D-423C-AAC6-858AFCCA6BEF}"/>
              </a:ext>
            </a:extLst>
          </p:cNvPr>
          <p:cNvSpPr txBox="1"/>
          <p:nvPr/>
        </p:nvSpPr>
        <p:spPr>
          <a:xfrm>
            <a:off x="1936811" y="2281562"/>
            <a:ext cx="8318377" cy="1569660"/>
          </a:xfrm>
          <a:prstGeom prst="rect">
            <a:avLst/>
          </a:prstGeom>
          <a:noFill/>
        </p:spPr>
        <p:txBody>
          <a:bodyPr wrap="square" rtlCol="0">
            <a:spAutoFit/>
          </a:bodyPr>
          <a:lstStyle/>
          <a:p>
            <a:r>
              <a:rPr lang="en-IN" sz="9600" dirty="0">
                <a:latin typeface="Algerian" panose="04020705040A02060702" pitchFamily="82" charset="0"/>
              </a:rPr>
              <a:t>THANK YOU !!</a:t>
            </a:r>
          </a:p>
        </p:txBody>
      </p:sp>
    </p:spTree>
    <p:extLst>
      <p:ext uri="{BB962C8B-B14F-4D97-AF65-F5344CB8AC3E}">
        <p14:creationId xmlns:p14="http://schemas.microsoft.com/office/powerpoint/2010/main" val="174943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701D83-6E30-4AE8-83EC-6377569B7526}"/>
              </a:ext>
            </a:extLst>
          </p:cNvPr>
          <p:cNvSpPr txBox="1"/>
          <p:nvPr/>
        </p:nvSpPr>
        <p:spPr>
          <a:xfrm>
            <a:off x="2166572" y="432985"/>
            <a:ext cx="4634144" cy="646331"/>
          </a:xfrm>
          <a:prstGeom prst="rect">
            <a:avLst/>
          </a:prstGeom>
          <a:noFill/>
        </p:spPr>
        <p:txBody>
          <a:bodyPr wrap="square" rtlCol="0">
            <a:spAutoFit/>
          </a:bodyPr>
          <a:lstStyle/>
          <a:p>
            <a:r>
              <a:rPr lang="en-IN" sz="3600" dirty="0">
                <a:latin typeface="Algerian" panose="04020705040A02060702" pitchFamily="82" charset="0"/>
                <a:cs typeface="Times New Roman" panose="02020603050405020304" pitchFamily="18" charset="0"/>
              </a:rPr>
              <a:t>CONTENTS</a:t>
            </a:r>
          </a:p>
        </p:txBody>
      </p:sp>
      <p:sp>
        <p:nvSpPr>
          <p:cNvPr id="3" name="TextBox 2">
            <a:extLst>
              <a:ext uri="{FF2B5EF4-FFF2-40B4-BE49-F238E27FC236}">
                <a16:creationId xmlns:a16="http://schemas.microsoft.com/office/drawing/2014/main" id="{9BBB41F9-0E64-4173-A05B-420BE8EDEAAE}"/>
              </a:ext>
            </a:extLst>
          </p:cNvPr>
          <p:cNvSpPr txBox="1"/>
          <p:nvPr/>
        </p:nvSpPr>
        <p:spPr>
          <a:xfrm>
            <a:off x="1034975" y="1348854"/>
            <a:ext cx="7332648" cy="5755422"/>
          </a:xfrm>
          <a:prstGeom prst="rect">
            <a:avLst/>
          </a:prstGeom>
          <a:noFill/>
        </p:spPr>
        <p:txBody>
          <a:bodyPr wrap="square" rtlCol="0">
            <a:spAutoFit/>
          </a:bodyPr>
          <a:lstStyle/>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Introduction</a:t>
            </a: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Problem Statement</a:t>
            </a:r>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Objective</a:t>
            </a: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System Architecture</a:t>
            </a: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Implementation</a:t>
            </a: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Security Features</a:t>
            </a: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Advantages</a:t>
            </a: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600" b="1" dirty="0">
                <a:latin typeface="Times New Roman" panose="02020603050405020304" pitchFamily="18" charset="0"/>
                <a:cs typeface="Times New Roman" panose="02020603050405020304" pitchFamily="18" charset="0"/>
              </a:rPr>
              <a:t>Applications</a:t>
            </a:r>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Future Enhancements</a:t>
            </a: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1600" b="1"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q"/>
            </a:pPr>
            <a:endParaRPr lang="en-IN" sz="1600" b="1" dirty="0">
              <a:latin typeface="Times New Roman" panose="02020603050405020304" pitchFamily="18" charset="0"/>
              <a:cs typeface="Times New Roman" panose="02020603050405020304" pitchFamily="18" charset="0"/>
            </a:endParaRPr>
          </a:p>
          <a:p>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315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25E5E-76A1-4937-AE77-145FA0EF3549}"/>
              </a:ext>
            </a:extLst>
          </p:cNvPr>
          <p:cNvSpPr txBox="1"/>
          <p:nvPr/>
        </p:nvSpPr>
        <p:spPr>
          <a:xfrm>
            <a:off x="2175262" y="638050"/>
            <a:ext cx="4591299" cy="646331"/>
          </a:xfrm>
          <a:prstGeom prst="rect">
            <a:avLst/>
          </a:prstGeom>
          <a:noFill/>
        </p:spPr>
        <p:txBody>
          <a:bodyPr wrap="square" rtlCol="0">
            <a:spAutoFit/>
          </a:bodyPr>
          <a:lstStyle/>
          <a:p>
            <a:r>
              <a:rPr lang="en-IN" sz="3600" dirty="0">
                <a:latin typeface="Algerian" panose="04020705040A02060702" pitchFamily="82"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D7101224-1CE7-4519-9BD7-17DBCD21F3B2}"/>
              </a:ext>
            </a:extLst>
          </p:cNvPr>
          <p:cNvSpPr txBox="1"/>
          <p:nvPr/>
        </p:nvSpPr>
        <p:spPr>
          <a:xfrm>
            <a:off x="213064" y="1695635"/>
            <a:ext cx="10830757" cy="4247317"/>
          </a:xfrm>
          <a:prstGeom prst="rect">
            <a:avLst/>
          </a:prstGeom>
          <a:noFill/>
        </p:spPr>
        <p:txBody>
          <a:bodyPr wrap="square" rtlCol="0">
            <a:spAutoFit/>
          </a:bodyPr>
          <a:lstStyle/>
          <a:p>
            <a:endParaRPr lang="en-US" b="1" dirty="0"/>
          </a:p>
          <a:p>
            <a:pPr>
              <a:buFont typeface="Arial" panose="020B0604020202020204" pitchFamily="34" charset="0"/>
              <a:buChar char="•"/>
            </a:pPr>
            <a:r>
              <a:rPr lang="en-US" dirty="0"/>
              <a:t>This project introduces an AI-enhanced secure file encryption and decryption system.</a:t>
            </a:r>
          </a:p>
          <a:p>
            <a:pPr>
              <a:buFont typeface="Arial" panose="020B0604020202020204" pitchFamily="34" charset="0"/>
              <a:buChar char="•"/>
            </a:pPr>
            <a:r>
              <a:rPr lang="en-US" dirty="0"/>
              <a:t>Users can encrypt files with a passkey, download encrypted files, and decrypt them securely.</a:t>
            </a:r>
          </a:p>
          <a:p>
            <a:pPr>
              <a:buFont typeface="Arial" panose="020B0604020202020204" pitchFamily="34" charset="0"/>
              <a:buChar char="•"/>
            </a:pPr>
            <a:r>
              <a:rPr lang="en-US" dirty="0"/>
              <a:t>AI techniques strengthen security by detecting unauthorized access attempts.</a:t>
            </a:r>
          </a:p>
          <a:p>
            <a:pPr marL="285750" indent="-285750">
              <a:buFont typeface="Arial" panose="020B0604020202020204" pitchFamily="34" charset="0"/>
              <a:buChar char="•"/>
            </a:pPr>
            <a:r>
              <a:rPr lang="en-US" dirty="0"/>
              <a:t>With the increasing reliance on digital storage and data transfer, cybersecurity threats like hacking, unauthorized access, and data breaches have become critical concerns. Traditional encryption techniques, while effective, often suffer from limitations such as key management complexity and vulnerability to brute-force attacks.</a:t>
            </a:r>
          </a:p>
          <a:p>
            <a:pPr marL="285750" indent="-285750">
              <a:buFont typeface="Arial" panose="020B0604020202020204" pitchFamily="34" charset="0"/>
              <a:buChar char="•"/>
            </a:pPr>
            <a:r>
              <a:rPr lang="en-US" dirty="0"/>
              <a:t>Artificial Intelligence (AI) introduces a new level of security by dynamically adapting encryption algorithms, detecting security threats in real-time, and improving overall encryption efficiency. This system aims to leverage AI-powered techniques for secure file encryption and decryption, ensuring confidentiality, integrity, and availability of sensitive data.</a:t>
            </a:r>
          </a:p>
          <a:p>
            <a:pPr>
              <a:buFont typeface="Arial" panose="020B0604020202020204" pitchFamily="34" charset="0"/>
              <a:buChar char="•"/>
            </a:pPr>
            <a:endParaRPr lang="en-US" dirty="0"/>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19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BE9C1-D207-721F-D158-97DFD3BB644A}"/>
              </a:ext>
            </a:extLst>
          </p:cNvPr>
          <p:cNvSpPr txBox="1"/>
          <p:nvPr/>
        </p:nvSpPr>
        <p:spPr>
          <a:xfrm>
            <a:off x="1828800" y="681135"/>
            <a:ext cx="6242180" cy="646331"/>
          </a:xfrm>
          <a:prstGeom prst="rect">
            <a:avLst/>
          </a:prstGeom>
          <a:noFill/>
        </p:spPr>
        <p:txBody>
          <a:bodyPr wrap="square" rtlCol="0">
            <a:spAutoFit/>
          </a:bodyPr>
          <a:lstStyle/>
          <a:p>
            <a:r>
              <a:rPr lang="en-US" sz="3600" dirty="0">
                <a:latin typeface="Algerian" panose="04020705040A02060702" pitchFamily="82" charset="0"/>
                <a:cs typeface="Times New Roman" panose="02020603050405020304" pitchFamily="18" charset="0"/>
              </a:rPr>
              <a:t>Problem Statement</a:t>
            </a:r>
            <a:endParaRPr lang="en-IN" sz="3600" dirty="0">
              <a:latin typeface="Algerian" panose="04020705040A02060702" pitchFamily="82" charset="0"/>
            </a:endParaRPr>
          </a:p>
        </p:txBody>
      </p:sp>
      <p:sp>
        <p:nvSpPr>
          <p:cNvPr id="4" name="TextBox 3">
            <a:extLst>
              <a:ext uri="{FF2B5EF4-FFF2-40B4-BE49-F238E27FC236}">
                <a16:creationId xmlns:a16="http://schemas.microsoft.com/office/drawing/2014/main" id="{B5C18BE9-4030-C059-AE55-9B403AC5BD59}"/>
              </a:ext>
            </a:extLst>
          </p:cNvPr>
          <p:cNvSpPr txBox="1"/>
          <p:nvPr/>
        </p:nvSpPr>
        <p:spPr>
          <a:xfrm>
            <a:off x="1380931" y="1268964"/>
            <a:ext cx="9806473" cy="5441170"/>
          </a:xfrm>
          <a:prstGeom prst="rect">
            <a:avLst/>
          </a:prstGeom>
          <a:noFill/>
        </p:spPr>
        <p:txBody>
          <a:bodyPr wrap="square" rtlCol="0">
            <a:spAutoFit/>
          </a:bodyPr>
          <a:lstStyle/>
          <a:p>
            <a:pPr>
              <a:lnSpc>
                <a:spcPct val="150000"/>
              </a:lnSpc>
              <a:buFont typeface="Arial" panose="020B0604020202020204" pitchFamily="34" charset="0"/>
              <a:buChar char="•"/>
            </a:pPr>
            <a:r>
              <a:rPr lang="en-US" dirty="0"/>
              <a:t>Traditional file encryption systems lack AI-based security enhancements.</a:t>
            </a:r>
          </a:p>
          <a:p>
            <a:pPr>
              <a:lnSpc>
                <a:spcPct val="150000"/>
              </a:lnSpc>
              <a:buFont typeface="Arial" panose="020B0604020202020204" pitchFamily="34" charset="0"/>
              <a:buChar char="•"/>
            </a:pPr>
            <a:r>
              <a:rPr lang="en-US" dirty="0"/>
              <a:t>Existing methods are vulnerable to brute-force attacks and unauthorized access.</a:t>
            </a:r>
          </a:p>
          <a:p>
            <a:pPr>
              <a:lnSpc>
                <a:spcPct val="150000"/>
              </a:lnSpc>
              <a:buFont typeface="Arial" panose="020B0604020202020204" pitchFamily="34" charset="0"/>
              <a:buChar char="•"/>
            </a:pPr>
            <a:r>
              <a:rPr lang="en-US" dirty="0"/>
              <a:t>Need for a user-friendly and robust encryption system for secure file storage and transfer.</a:t>
            </a:r>
          </a:p>
          <a:p>
            <a:pPr>
              <a:lnSpc>
                <a:spcPct val="150000"/>
              </a:lnSpc>
              <a:buFont typeface="Arial" panose="020B0604020202020204" pitchFamily="34" charset="0"/>
              <a:buChar char="•"/>
            </a:pPr>
            <a:r>
              <a:rPr lang="en-US" dirty="0"/>
              <a:t>Key Management Issues: Secure storage and distribution of encryption keys is a major challenge.</a:t>
            </a:r>
          </a:p>
          <a:p>
            <a:pPr>
              <a:lnSpc>
                <a:spcPct val="150000"/>
              </a:lnSpc>
              <a:buFont typeface="Arial" panose="020B0604020202020204" pitchFamily="34" charset="0"/>
              <a:buChar char="•"/>
            </a:pPr>
            <a:r>
              <a:rPr lang="en-US" dirty="0"/>
              <a:t>Brute-Force Attacks: Hackers use computational power to crack weak encryption through brute-force methods.</a:t>
            </a:r>
          </a:p>
          <a:p>
            <a:pPr>
              <a:lnSpc>
                <a:spcPct val="150000"/>
              </a:lnSpc>
              <a:buFont typeface="Arial" panose="020B0604020202020204" pitchFamily="34" charset="0"/>
              <a:buChar char="•"/>
            </a:pPr>
            <a:r>
              <a:rPr lang="en-US" dirty="0"/>
              <a:t>Latency Issues: Traditional encryption methods can be slow, especially for large files.</a:t>
            </a:r>
          </a:p>
          <a:p>
            <a:pPr>
              <a:lnSpc>
                <a:spcPct val="150000"/>
              </a:lnSpc>
              <a:buFont typeface="Arial" panose="020B0604020202020204" pitchFamily="34" charset="0"/>
              <a:buChar char="•"/>
            </a:pPr>
            <a:r>
              <a:rPr lang="en-US" dirty="0"/>
              <a:t>Unauthorized Access: Human errors, insider threats, and phishing attacks can lead to unauthorized decryption.</a:t>
            </a:r>
          </a:p>
          <a:p>
            <a:pPr>
              <a:lnSpc>
                <a:spcPct val="150000"/>
              </a:lnSpc>
              <a:buFont typeface="Arial" panose="020B0604020202020204" pitchFamily="34" charset="0"/>
              <a:buChar char="•"/>
            </a:pPr>
            <a:endParaRPr lang="en-US" dirty="0"/>
          </a:p>
          <a:p>
            <a:pPr>
              <a:lnSpc>
                <a:spcPct val="150000"/>
              </a:lnSpc>
            </a:pPr>
            <a:endParaRPr lang="en-IN" dirty="0"/>
          </a:p>
        </p:txBody>
      </p:sp>
    </p:spTree>
    <p:extLst>
      <p:ext uri="{BB962C8B-B14F-4D97-AF65-F5344CB8AC3E}">
        <p14:creationId xmlns:p14="http://schemas.microsoft.com/office/powerpoint/2010/main" val="371670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845C5-0D48-4DE0-BFE0-5ABEE1878805}"/>
              </a:ext>
            </a:extLst>
          </p:cNvPr>
          <p:cNvSpPr txBox="1"/>
          <p:nvPr/>
        </p:nvSpPr>
        <p:spPr>
          <a:xfrm>
            <a:off x="2202511" y="625113"/>
            <a:ext cx="7900122" cy="646331"/>
          </a:xfrm>
          <a:prstGeom prst="rect">
            <a:avLst/>
          </a:prstGeom>
          <a:noFill/>
        </p:spPr>
        <p:txBody>
          <a:bodyPr wrap="square" rtlCol="0">
            <a:spAutoFit/>
          </a:bodyPr>
          <a:lstStyle/>
          <a:p>
            <a:r>
              <a:rPr lang="en-IN" sz="3600" dirty="0">
                <a:latin typeface="Algerian" panose="04020705040A02060702" pitchFamily="82"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E38A5634-620E-45E4-9113-30BBCF85D741}"/>
              </a:ext>
            </a:extLst>
          </p:cNvPr>
          <p:cNvSpPr txBox="1"/>
          <p:nvPr/>
        </p:nvSpPr>
        <p:spPr>
          <a:xfrm>
            <a:off x="783771" y="1793290"/>
            <a:ext cx="11257308" cy="3779176"/>
          </a:xfrm>
          <a:prstGeom prst="rect">
            <a:avLst/>
          </a:prstGeom>
          <a:noFill/>
        </p:spPr>
        <p:txBody>
          <a:bodyPr wrap="square" rtlCol="0">
            <a:spAutoFit/>
          </a:bodyPr>
          <a:lstStyle/>
          <a:p>
            <a:pPr>
              <a:lnSpc>
                <a:spcPct val="150000"/>
              </a:lnSpc>
              <a:buFont typeface="Arial" panose="020B0604020202020204" pitchFamily="34" charset="0"/>
              <a:buChar char="•"/>
            </a:pPr>
            <a:r>
              <a:rPr lang="en-IN" dirty="0"/>
              <a:t>Develop a secure file encryption and decryption system using Python.</a:t>
            </a:r>
          </a:p>
          <a:p>
            <a:pPr>
              <a:lnSpc>
                <a:spcPct val="150000"/>
              </a:lnSpc>
              <a:buFont typeface="Arial" panose="020B0604020202020204" pitchFamily="34" charset="0"/>
              <a:buChar char="•"/>
            </a:pPr>
            <a:r>
              <a:rPr lang="en-IN" dirty="0"/>
              <a:t>Implement strong cryptographic algorithms for encryption.</a:t>
            </a:r>
          </a:p>
          <a:p>
            <a:pPr>
              <a:lnSpc>
                <a:spcPct val="150000"/>
              </a:lnSpc>
              <a:buFont typeface="Arial" panose="020B0604020202020204" pitchFamily="34" charset="0"/>
              <a:buChar char="•"/>
            </a:pPr>
            <a:r>
              <a:rPr lang="en-IN" dirty="0"/>
              <a:t>Use AI techniques to detect unauthorized access attempts.</a:t>
            </a:r>
          </a:p>
          <a:p>
            <a:pPr>
              <a:lnSpc>
                <a:spcPct val="150000"/>
              </a:lnSpc>
              <a:buFont typeface="Arial" panose="020B0604020202020204" pitchFamily="34" charset="0"/>
              <a:buChar char="•"/>
            </a:pPr>
            <a:r>
              <a:rPr lang="en-IN" dirty="0"/>
              <a:t>Ensure confidentiality, integrity, and ease of use.</a:t>
            </a:r>
            <a:endParaRPr lang="en-IN"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t>Ensuring secure and efficient encryption of sensitive data</a:t>
            </a:r>
          </a:p>
          <a:p>
            <a:pPr>
              <a:lnSpc>
                <a:spcPct val="150000"/>
              </a:lnSpc>
              <a:buFont typeface="Arial" panose="020B0604020202020204" pitchFamily="34" charset="0"/>
              <a:buChar char="•"/>
            </a:pPr>
            <a:r>
              <a:rPr lang="en-US" dirty="0"/>
              <a:t>Utilizing AI for threat detection and dynamic security adjustments.</a:t>
            </a:r>
          </a:p>
          <a:p>
            <a:pPr>
              <a:lnSpc>
                <a:spcPct val="150000"/>
              </a:lnSpc>
              <a:buFont typeface="Arial" panose="020B0604020202020204" pitchFamily="34" charset="0"/>
              <a:buChar char="•"/>
            </a:pPr>
            <a:r>
              <a:rPr lang="en-US" dirty="0"/>
              <a:t>Automating key management to reduce human errors.</a:t>
            </a:r>
          </a:p>
          <a:p>
            <a:pPr>
              <a:lnSpc>
                <a:spcPct val="150000"/>
              </a:lnSpc>
              <a:buFont typeface="Arial" panose="020B0604020202020204" pitchFamily="34" charset="0"/>
              <a:buChar char="•"/>
            </a:pPr>
            <a:r>
              <a:rPr lang="en-US" dirty="0"/>
              <a:t>Preventing unauthorized access through AI-powered authentication.</a:t>
            </a:r>
            <a:endParaRPr lang="en-IN"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255440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6CBF62-3942-45F2-B40C-67D8246D2186}"/>
              </a:ext>
            </a:extLst>
          </p:cNvPr>
          <p:cNvSpPr txBox="1"/>
          <p:nvPr/>
        </p:nvSpPr>
        <p:spPr>
          <a:xfrm>
            <a:off x="933061" y="1436914"/>
            <a:ext cx="9933208" cy="5351721"/>
          </a:xfrm>
          <a:prstGeom prst="rect">
            <a:avLst/>
          </a:prstGeom>
          <a:noFill/>
        </p:spPr>
        <p:txBody>
          <a:bodyPr wrap="square" rtlCol="0">
            <a:spAutoFit/>
          </a:bodyPr>
          <a:lstStyle/>
          <a:p>
            <a:pPr>
              <a:lnSpc>
                <a:spcPct val="150000"/>
              </a:lnSpc>
              <a:buFont typeface="Arial" panose="020B0604020202020204" pitchFamily="34" charset="0"/>
              <a:buChar char="•"/>
            </a:pPr>
            <a:r>
              <a:rPr lang="en-IN" sz="1600" b="1" dirty="0"/>
              <a:t>User Authentication</a:t>
            </a:r>
            <a:r>
              <a:rPr lang="en-IN" sz="1600" dirty="0"/>
              <a:t>: SQLite database for login and registration.</a:t>
            </a:r>
          </a:p>
          <a:p>
            <a:pPr>
              <a:lnSpc>
                <a:spcPct val="150000"/>
              </a:lnSpc>
              <a:buFont typeface="Arial" panose="020B0604020202020204" pitchFamily="34" charset="0"/>
              <a:buChar char="•"/>
            </a:pPr>
            <a:r>
              <a:rPr lang="en-IN" sz="1600" b="1" dirty="0"/>
              <a:t>Encryption Module</a:t>
            </a:r>
            <a:r>
              <a:rPr lang="en-IN" sz="1600" dirty="0"/>
              <a:t>: Uses Fernet (symmetric encryption) for secure file encryption.</a:t>
            </a:r>
          </a:p>
          <a:p>
            <a:pPr>
              <a:lnSpc>
                <a:spcPct val="150000"/>
              </a:lnSpc>
              <a:buFont typeface="Arial" panose="020B0604020202020204" pitchFamily="34" charset="0"/>
              <a:buChar char="•"/>
            </a:pPr>
            <a:r>
              <a:rPr lang="en-IN" sz="1600" b="1" dirty="0"/>
              <a:t>Decryption Module</a:t>
            </a:r>
            <a:r>
              <a:rPr lang="en-IN" sz="1600" dirty="0"/>
              <a:t>: Requires correct passkey for decryption.</a:t>
            </a:r>
          </a:p>
          <a:p>
            <a:pPr>
              <a:lnSpc>
                <a:spcPct val="150000"/>
              </a:lnSpc>
              <a:buFont typeface="Arial" panose="020B0604020202020204" pitchFamily="34" charset="0"/>
              <a:buChar char="•"/>
            </a:pPr>
            <a:r>
              <a:rPr lang="en-IN" sz="1600" b="1" dirty="0"/>
              <a:t>AI Security</a:t>
            </a:r>
            <a:r>
              <a:rPr lang="en-IN" sz="1600" dirty="0"/>
              <a:t>: Detects potential unauthorized access attempts.</a:t>
            </a:r>
          </a:p>
          <a:p>
            <a:pPr>
              <a:lnSpc>
                <a:spcPct val="150000"/>
              </a:lnSpc>
            </a:pPr>
            <a:r>
              <a:rPr lang="en-US" sz="1600" dirty="0"/>
              <a:t>  The architecture consists of several key components:</a:t>
            </a:r>
          </a:p>
          <a:p>
            <a:pPr>
              <a:lnSpc>
                <a:spcPct val="150000"/>
              </a:lnSpc>
            </a:pPr>
            <a:r>
              <a:rPr lang="en-US" sz="1600" b="1" dirty="0"/>
              <a:t>4.1. Input Layer</a:t>
            </a:r>
          </a:p>
          <a:p>
            <a:pPr>
              <a:lnSpc>
                <a:spcPct val="150000"/>
              </a:lnSpc>
              <a:buFont typeface="Arial" panose="020B0604020202020204" pitchFamily="34" charset="0"/>
              <a:buChar char="•"/>
            </a:pPr>
            <a:r>
              <a:rPr lang="en-US" sz="1600" dirty="0"/>
              <a:t>Users upload files that need to be encrypted.</a:t>
            </a:r>
          </a:p>
          <a:p>
            <a:pPr>
              <a:lnSpc>
                <a:spcPct val="150000"/>
              </a:lnSpc>
              <a:buFont typeface="Arial" panose="020B0604020202020204" pitchFamily="34" charset="0"/>
              <a:buChar char="•"/>
            </a:pPr>
            <a:r>
              <a:rPr lang="en-US" sz="1600" dirty="0"/>
              <a:t>AI scans files for anomalies (such as malware or sensitive content classification).</a:t>
            </a:r>
          </a:p>
          <a:p>
            <a:pPr>
              <a:lnSpc>
                <a:spcPct val="150000"/>
              </a:lnSpc>
            </a:pPr>
            <a:r>
              <a:rPr lang="en-US" sz="1600" b="1" dirty="0"/>
              <a:t>4.2. AI-Powered Encryption Module</a:t>
            </a:r>
          </a:p>
          <a:p>
            <a:pPr>
              <a:lnSpc>
                <a:spcPct val="150000"/>
              </a:lnSpc>
              <a:buFont typeface="Arial" panose="020B0604020202020204" pitchFamily="34" charset="0"/>
              <a:buChar char="•"/>
            </a:pPr>
            <a:r>
              <a:rPr lang="en-US" sz="1600" dirty="0"/>
              <a:t>Uses dynamic encryption algorithms (AES, RSA, or homomorphic encryption).</a:t>
            </a:r>
          </a:p>
          <a:p>
            <a:pPr>
              <a:lnSpc>
                <a:spcPct val="150000"/>
              </a:lnSpc>
              <a:buFont typeface="Arial" panose="020B0604020202020204" pitchFamily="34" charset="0"/>
              <a:buChar char="•"/>
            </a:pPr>
            <a:r>
              <a:rPr lang="en-US" sz="1600" dirty="0"/>
              <a:t>AI selects the best encryption method based on file type, size, and security requirements.</a:t>
            </a:r>
          </a:p>
          <a:p>
            <a:pPr>
              <a:lnSpc>
                <a:spcPct val="150000"/>
              </a:lnSpc>
              <a:buFont typeface="Arial" panose="020B0604020202020204" pitchFamily="34" charset="0"/>
              <a:buChar char="•"/>
            </a:pPr>
            <a:r>
              <a:rPr lang="en-US" sz="1600" dirty="0"/>
              <a:t>Machine learning models analyze potential vulnerabilities before encryption.</a:t>
            </a:r>
          </a:p>
          <a:p>
            <a:pPr>
              <a:lnSpc>
                <a:spcPct val="150000"/>
              </a:lnSpc>
              <a:buFont typeface="Arial" panose="020B0604020202020204" pitchFamily="34" charset="0"/>
              <a:buChar char="•"/>
            </a:pPr>
            <a:endParaRPr lang="en-IN" sz="1600" dirty="0"/>
          </a:p>
          <a:p>
            <a:pPr marL="285750" indent="-285750">
              <a:lnSpc>
                <a:spcPct val="150000"/>
              </a:lnSpc>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2278465-5A7D-4673-F7B4-2ECFF9DE1AD2}"/>
              </a:ext>
            </a:extLst>
          </p:cNvPr>
          <p:cNvSpPr txBox="1"/>
          <p:nvPr/>
        </p:nvSpPr>
        <p:spPr>
          <a:xfrm>
            <a:off x="1735493" y="671804"/>
            <a:ext cx="5626359" cy="1200329"/>
          </a:xfrm>
          <a:prstGeom prst="rect">
            <a:avLst/>
          </a:prstGeom>
          <a:noFill/>
        </p:spPr>
        <p:txBody>
          <a:bodyPr wrap="square" rtlCol="0">
            <a:spAutoFit/>
          </a:bodyPr>
          <a:lstStyle/>
          <a:p>
            <a:r>
              <a:rPr lang="en-IN" sz="3600" dirty="0">
                <a:latin typeface="Algerian" panose="04020705040A02060702" pitchFamily="82" charset="0"/>
                <a:cs typeface="Times New Roman" panose="02020603050405020304" pitchFamily="18" charset="0"/>
              </a:rPr>
              <a:t>System Architecture</a:t>
            </a:r>
          </a:p>
          <a:p>
            <a:endParaRPr lang="en-IN" sz="3600" dirty="0">
              <a:latin typeface="Algerian" panose="04020705040A02060702" pitchFamily="82" charset="0"/>
            </a:endParaRPr>
          </a:p>
        </p:txBody>
      </p:sp>
    </p:spTree>
    <p:extLst>
      <p:ext uri="{BB962C8B-B14F-4D97-AF65-F5344CB8AC3E}">
        <p14:creationId xmlns:p14="http://schemas.microsoft.com/office/powerpoint/2010/main" val="2020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E24532-05F4-7422-C672-236A49B3D3FA}"/>
              </a:ext>
            </a:extLst>
          </p:cNvPr>
          <p:cNvSpPr txBox="1"/>
          <p:nvPr/>
        </p:nvSpPr>
        <p:spPr>
          <a:xfrm>
            <a:off x="1045029" y="1530220"/>
            <a:ext cx="9535885" cy="3265446"/>
          </a:xfrm>
          <a:prstGeom prst="rect">
            <a:avLst/>
          </a:prstGeom>
          <a:noFill/>
        </p:spPr>
        <p:txBody>
          <a:bodyPr wrap="square">
            <a:spAutoFit/>
          </a:bodyPr>
          <a:lstStyle/>
          <a:p>
            <a:pPr>
              <a:lnSpc>
                <a:spcPct val="150000"/>
              </a:lnSpc>
            </a:pPr>
            <a:r>
              <a:rPr lang="en-US" sz="2000" b="1" dirty="0"/>
              <a:t>4.3. Secure Storage &amp; Transmission</a:t>
            </a:r>
          </a:p>
          <a:p>
            <a:pPr>
              <a:lnSpc>
                <a:spcPct val="150000"/>
              </a:lnSpc>
              <a:buFont typeface="Arial" panose="020B0604020202020204" pitchFamily="34" charset="0"/>
              <a:buChar char="•"/>
            </a:pPr>
            <a:r>
              <a:rPr lang="en-US" sz="2000" dirty="0"/>
              <a:t>Encrypted files are stored securely using </a:t>
            </a:r>
            <a:r>
              <a:rPr lang="en-US" sz="2000" b="1" dirty="0"/>
              <a:t>blockchain</a:t>
            </a:r>
            <a:r>
              <a:rPr lang="en-US" sz="2000" dirty="0"/>
              <a:t> or </a:t>
            </a:r>
            <a:r>
              <a:rPr lang="en-US" sz="2000" b="1" dirty="0"/>
              <a:t>cloud storage</a:t>
            </a:r>
            <a:r>
              <a:rPr lang="en-US" sz="2000" dirty="0"/>
              <a:t>.</a:t>
            </a:r>
          </a:p>
          <a:p>
            <a:pPr>
              <a:lnSpc>
                <a:spcPct val="150000"/>
              </a:lnSpc>
              <a:buFont typeface="Arial" panose="020B0604020202020204" pitchFamily="34" charset="0"/>
              <a:buChar char="•"/>
            </a:pPr>
            <a:r>
              <a:rPr lang="en-US" sz="2000" dirty="0"/>
              <a:t>AI monitors file access and detects </a:t>
            </a:r>
            <a:r>
              <a:rPr lang="en-US" sz="2000" b="1" dirty="0"/>
              <a:t>unusual behavior</a:t>
            </a:r>
            <a:r>
              <a:rPr lang="en-US" sz="2000" dirty="0"/>
              <a:t> in real time.</a:t>
            </a:r>
          </a:p>
          <a:p>
            <a:pPr>
              <a:lnSpc>
                <a:spcPct val="150000"/>
              </a:lnSpc>
            </a:pPr>
            <a:r>
              <a:rPr lang="en-US" sz="2000" b="1" dirty="0"/>
              <a:t>4.4. AI-Powered Decryption Module</a:t>
            </a:r>
          </a:p>
          <a:p>
            <a:pPr>
              <a:lnSpc>
                <a:spcPct val="150000"/>
              </a:lnSpc>
              <a:buFont typeface="Arial" panose="020B0604020202020204" pitchFamily="34" charset="0"/>
              <a:buChar char="•"/>
            </a:pPr>
            <a:r>
              <a:rPr lang="en-US" sz="2000" dirty="0"/>
              <a:t>Users must pass authentication checks (multi-factor authentication, facial recognition, or biometrics).</a:t>
            </a:r>
          </a:p>
          <a:p>
            <a:pPr>
              <a:lnSpc>
                <a:spcPct val="150000"/>
              </a:lnSpc>
              <a:buFont typeface="Arial" panose="020B0604020202020204" pitchFamily="34" charset="0"/>
              <a:buChar char="•"/>
            </a:pPr>
            <a:r>
              <a:rPr lang="en-US" sz="2000" dirty="0"/>
              <a:t>AI verifies the authenticity of requests before allowing decryption.</a:t>
            </a:r>
          </a:p>
        </p:txBody>
      </p:sp>
    </p:spTree>
    <p:extLst>
      <p:ext uri="{BB962C8B-B14F-4D97-AF65-F5344CB8AC3E}">
        <p14:creationId xmlns:p14="http://schemas.microsoft.com/office/powerpoint/2010/main" val="282738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0B830-35D9-4791-8488-A1AEE44BC15D}"/>
              </a:ext>
            </a:extLst>
          </p:cNvPr>
          <p:cNvSpPr txBox="1"/>
          <p:nvPr/>
        </p:nvSpPr>
        <p:spPr>
          <a:xfrm>
            <a:off x="1723831" y="737118"/>
            <a:ext cx="8973760" cy="1200329"/>
          </a:xfrm>
          <a:prstGeom prst="rect">
            <a:avLst/>
          </a:prstGeom>
          <a:noFill/>
        </p:spPr>
        <p:txBody>
          <a:bodyPr wrap="square" rtlCol="0">
            <a:spAutoFit/>
          </a:bodyPr>
          <a:lstStyle/>
          <a:p>
            <a:r>
              <a:rPr lang="en-IN" sz="3600" dirty="0">
                <a:latin typeface="Algerian" panose="04020705040A02060702" pitchFamily="82" charset="0"/>
              </a:rPr>
              <a:t>Technologies Used</a:t>
            </a:r>
          </a:p>
          <a:p>
            <a:endParaRPr lang="en-IN" sz="3600" dirty="0">
              <a:latin typeface="Algerian" panose="04020705040A02060702" pitchFamily="82" charset="0"/>
            </a:endParaRPr>
          </a:p>
        </p:txBody>
      </p:sp>
      <p:sp>
        <p:nvSpPr>
          <p:cNvPr id="4" name="TextBox 3">
            <a:extLst>
              <a:ext uri="{FF2B5EF4-FFF2-40B4-BE49-F238E27FC236}">
                <a16:creationId xmlns:a16="http://schemas.microsoft.com/office/drawing/2014/main" id="{D8329ECA-C57D-DBE0-22E0-8465E552126E}"/>
              </a:ext>
            </a:extLst>
          </p:cNvPr>
          <p:cNvSpPr txBox="1"/>
          <p:nvPr/>
        </p:nvSpPr>
        <p:spPr>
          <a:xfrm>
            <a:off x="1723831" y="1674674"/>
            <a:ext cx="6097554" cy="3265446"/>
          </a:xfrm>
          <a:prstGeom prst="rect">
            <a:avLst/>
          </a:prstGeom>
          <a:noFill/>
        </p:spPr>
        <p:txBody>
          <a:bodyPr wrap="square">
            <a:spAutoFit/>
          </a:bodyPr>
          <a:lstStyle/>
          <a:p>
            <a:pPr>
              <a:lnSpc>
                <a:spcPct val="150000"/>
              </a:lnSpc>
              <a:buFont typeface="Arial" panose="020B0604020202020204" pitchFamily="34" charset="0"/>
              <a:buChar char="•"/>
            </a:pPr>
            <a:r>
              <a:rPr lang="en-IN" sz="2000" b="1" dirty="0"/>
              <a:t>Programming Language</a:t>
            </a:r>
            <a:r>
              <a:rPr lang="en-IN" sz="2000" dirty="0"/>
              <a:t>: Python</a:t>
            </a:r>
          </a:p>
          <a:p>
            <a:pPr>
              <a:lnSpc>
                <a:spcPct val="150000"/>
              </a:lnSpc>
              <a:buFont typeface="Arial" panose="020B0604020202020204" pitchFamily="34" charset="0"/>
              <a:buChar char="•"/>
            </a:pPr>
            <a:r>
              <a:rPr lang="en-IN" sz="2000" b="1" dirty="0"/>
              <a:t>Framework</a:t>
            </a:r>
            <a:r>
              <a:rPr lang="en-IN" sz="2000" dirty="0"/>
              <a:t>: </a:t>
            </a:r>
            <a:r>
              <a:rPr lang="en-IN" sz="2000" dirty="0" err="1"/>
              <a:t>Streamlit</a:t>
            </a:r>
            <a:r>
              <a:rPr lang="en-IN" sz="2000" dirty="0"/>
              <a:t> (for UI)</a:t>
            </a:r>
          </a:p>
          <a:p>
            <a:pPr>
              <a:lnSpc>
                <a:spcPct val="150000"/>
              </a:lnSpc>
              <a:buFont typeface="Arial" panose="020B0604020202020204" pitchFamily="34" charset="0"/>
              <a:buChar char="•"/>
            </a:pPr>
            <a:r>
              <a:rPr lang="en-IN" sz="2000" b="1" dirty="0"/>
              <a:t>Database</a:t>
            </a:r>
            <a:r>
              <a:rPr lang="en-IN" sz="2000" dirty="0"/>
              <a:t>: SQLite (User authentication)</a:t>
            </a:r>
          </a:p>
          <a:p>
            <a:pPr>
              <a:lnSpc>
                <a:spcPct val="150000"/>
              </a:lnSpc>
              <a:buFont typeface="Arial" panose="020B0604020202020204" pitchFamily="34" charset="0"/>
              <a:buChar char="•"/>
            </a:pPr>
            <a:r>
              <a:rPr lang="en-IN" sz="2000" b="1" dirty="0"/>
              <a:t>Encryption Library</a:t>
            </a:r>
            <a:r>
              <a:rPr lang="en-IN" sz="2000" dirty="0"/>
              <a:t>: Cryptography (Fernet encryption)</a:t>
            </a:r>
          </a:p>
          <a:p>
            <a:pPr>
              <a:lnSpc>
                <a:spcPct val="150000"/>
              </a:lnSpc>
              <a:buFont typeface="Arial" panose="020B0604020202020204" pitchFamily="34" charset="0"/>
              <a:buChar char="•"/>
            </a:pPr>
            <a:r>
              <a:rPr lang="en-IN" sz="2000" b="1" dirty="0"/>
              <a:t>AI Integration</a:t>
            </a:r>
            <a:r>
              <a:rPr lang="en-IN" sz="2000" dirty="0"/>
              <a:t>: Pattern recognition for security enhancements</a:t>
            </a:r>
          </a:p>
        </p:txBody>
      </p:sp>
    </p:spTree>
    <p:extLst>
      <p:ext uri="{BB962C8B-B14F-4D97-AF65-F5344CB8AC3E}">
        <p14:creationId xmlns:p14="http://schemas.microsoft.com/office/powerpoint/2010/main" val="166492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BEDBF-1A50-4A1D-B2C8-A8B605B547D8}"/>
              </a:ext>
            </a:extLst>
          </p:cNvPr>
          <p:cNvSpPr txBox="1"/>
          <p:nvPr/>
        </p:nvSpPr>
        <p:spPr>
          <a:xfrm>
            <a:off x="3826277" y="150920"/>
            <a:ext cx="4287914" cy="646331"/>
          </a:xfrm>
          <a:prstGeom prst="rect">
            <a:avLst/>
          </a:prstGeom>
          <a:noFill/>
        </p:spPr>
        <p:txBody>
          <a:bodyPr wrap="square" rtlCol="0">
            <a:spAutoFit/>
          </a:bodyPr>
          <a:lstStyle/>
          <a:p>
            <a:r>
              <a:rPr lang="en-IN" sz="3600" dirty="0">
                <a:latin typeface="Algerian" panose="04020705040A02060702" pitchFamily="82" charset="0"/>
                <a:cs typeface="Times New Roman" panose="02020603050405020304" pitchFamily="18" charset="0"/>
              </a:rPr>
              <a:t>Implementation</a:t>
            </a:r>
          </a:p>
        </p:txBody>
      </p:sp>
      <p:sp>
        <p:nvSpPr>
          <p:cNvPr id="5" name="TextBox 4">
            <a:extLst>
              <a:ext uri="{FF2B5EF4-FFF2-40B4-BE49-F238E27FC236}">
                <a16:creationId xmlns:a16="http://schemas.microsoft.com/office/drawing/2014/main" id="{459FF574-07E2-4279-BB42-CF849B583976}"/>
              </a:ext>
            </a:extLst>
          </p:cNvPr>
          <p:cNvSpPr txBox="1"/>
          <p:nvPr/>
        </p:nvSpPr>
        <p:spPr>
          <a:xfrm>
            <a:off x="914400" y="1189606"/>
            <a:ext cx="11505460" cy="5484643"/>
          </a:xfrm>
          <a:prstGeom prst="rect">
            <a:avLst/>
          </a:prstGeom>
          <a:noFill/>
        </p:spPr>
        <p:txBody>
          <a:bodyPr wrap="square" rtlCol="0">
            <a:spAutoFit/>
          </a:bodyPr>
          <a:lstStyle/>
          <a:p>
            <a:pPr>
              <a:lnSpc>
                <a:spcPct val="150000"/>
              </a:lnSpc>
              <a:buFont typeface="+mj-lt"/>
              <a:buAutoNum type="arabicPeriod"/>
            </a:pPr>
            <a:r>
              <a:rPr lang="en-US" b="1" dirty="0"/>
              <a:t>User Registration &amp; Login</a:t>
            </a:r>
            <a:r>
              <a:rPr lang="en-US" dirty="0"/>
              <a:t> </a:t>
            </a:r>
          </a:p>
          <a:p>
            <a:pPr marL="742950" lvl="1" indent="-285750">
              <a:lnSpc>
                <a:spcPct val="150000"/>
              </a:lnSpc>
              <a:buFont typeface="+mj-lt"/>
              <a:buAutoNum type="arabicPeriod"/>
            </a:pPr>
            <a:r>
              <a:rPr lang="en-US" dirty="0"/>
              <a:t>SQLite database stores user credentials securely.</a:t>
            </a:r>
          </a:p>
          <a:p>
            <a:pPr marL="742950" lvl="1" indent="-285750">
              <a:lnSpc>
                <a:spcPct val="150000"/>
              </a:lnSpc>
              <a:buFont typeface="+mj-lt"/>
              <a:buAutoNum type="arabicPeriod"/>
            </a:pPr>
            <a:r>
              <a:rPr lang="en-US" dirty="0"/>
              <a:t>Passwords are hashed using SHA-256 for security.</a:t>
            </a:r>
          </a:p>
          <a:p>
            <a:pPr>
              <a:lnSpc>
                <a:spcPct val="150000"/>
              </a:lnSpc>
              <a:buFont typeface="+mj-lt"/>
              <a:buAutoNum type="arabicPeriod"/>
            </a:pPr>
            <a:r>
              <a:rPr lang="en-US" b="1" dirty="0"/>
              <a:t>File Encryption Process</a:t>
            </a:r>
            <a:r>
              <a:rPr lang="en-US" dirty="0"/>
              <a:t> </a:t>
            </a:r>
          </a:p>
          <a:p>
            <a:pPr marL="742950" lvl="1" indent="-285750">
              <a:lnSpc>
                <a:spcPct val="150000"/>
              </a:lnSpc>
              <a:buFont typeface="+mj-lt"/>
              <a:buAutoNum type="arabicPeriod"/>
            </a:pPr>
            <a:r>
              <a:rPr lang="en-US" dirty="0"/>
              <a:t>User uploads a file and provides a passkey.</a:t>
            </a:r>
          </a:p>
          <a:p>
            <a:pPr marL="742950" lvl="1" indent="-285750">
              <a:lnSpc>
                <a:spcPct val="150000"/>
              </a:lnSpc>
              <a:buFont typeface="+mj-lt"/>
              <a:buAutoNum type="arabicPeriod"/>
            </a:pPr>
            <a:r>
              <a:rPr lang="en-US" dirty="0"/>
              <a:t>A strong encryption key is generated using SHA-256 and Base64 encoding.</a:t>
            </a:r>
          </a:p>
          <a:p>
            <a:pPr marL="742950" lvl="1" indent="-285750">
              <a:lnSpc>
                <a:spcPct val="150000"/>
              </a:lnSpc>
              <a:buFont typeface="+mj-lt"/>
              <a:buAutoNum type="arabicPeriod"/>
            </a:pPr>
            <a:r>
              <a:rPr lang="en-US" dirty="0"/>
              <a:t>The file is encrypted using the Fernet algorithm.</a:t>
            </a:r>
          </a:p>
          <a:p>
            <a:pPr marL="742950" lvl="1" indent="-285750">
              <a:lnSpc>
                <a:spcPct val="150000"/>
              </a:lnSpc>
              <a:buFont typeface="+mj-lt"/>
              <a:buAutoNum type="arabicPeriod"/>
            </a:pPr>
            <a:r>
              <a:rPr lang="en-US" dirty="0"/>
              <a:t>Encrypted metadata stores the original filename.</a:t>
            </a:r>
          </a:p>
          <a:p>
            <a:pPr>
              <a:lnSpc>
                <a:spcPct val="150000"/>
              </a:lnSpc>
              <a:buFont typeface="+mj-lt"/>
              <a:buAutoNum type="arabicPeriod"/>
            </a:pPr>
            <a:r>
              <a:rPr lang="en-US" b="1" dirty="0"/>
              <a:t>File Decryption Process</a:t>
            </a:r>
            <a:r>
              <a:rPr lang="en-US" dirty="0"/>
              <a:t> </a:t>
            </a:r>
          </a:p>
          <a:p>
            <a:pPr marL="742950" lvl="1" indent="-285750">
              <a:lnSpc>
                <a:spcPct val="150000"/>
              </a:lnSpc>
              <a:buFont typeface="+mj-lt"/>
              <a:buAutoNum type="arabicPeriod"/>
            </a:pPr>
            <a:r>
              <a:rPr lang="en-US" dirty="0"/>
              <a:t>User uploads an encrypted file and provides the correct passkey.</a:t>
            </a:r>
          </a:p>
          <a:p>
            <a:pPr marL="742950" lvl="1" indent="-285750">
              <a:lnSpc>
                <a:spcPct val="150000"/>
              </a:lnSpc>
              <a:buFont typeface="+mj-lt"/>
              <a:buAutoNum type="arabicPeriod"/>
            </a:pPr>
            <a:r>
              <a:rPr lang="en-US" dirty="0"/>
              <a:t>The system retrieves the original filename and decrypts the file.</a:t>
            </a:r>
          </a:p>
          <a:p>
            <a:pPr marL="742950" lvl="1" indent="-285750">
              <a:lnSpc>
                <a:spcPct val="150000"/>
              </a:lnSpc>
              <a:buFont typeface="+mj-lt"/>
              <a:buAutoNum type="arabicPeriod"/>
            </a:pPr>
            <a:r>
              <a:rPr lang="en-US" dirty="0"/>
              <a:t>If an incorrect passkey is used, the system denies access.</a:t>
            </a:r>
          </a:p>
          <a:p>
            <a:pPr>
              <a:lnSpc>
                <a:spcPct val="150000"/>
              </a:lnSpc>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229996"/>
      </p:ext>
    </p:extLst>
  </p:cSld>
  <p:clrMapOvr>
    <a:masterClrMapping/>
  </p:clrMapOvr>
</p:sld>
</file>

<file path=ppt/theme/theme1.xml><?xml version="1.0" encoding="utf-8"?>
<a:theme xmlns:a="http://schemas.openxmlformats.org/drawingml/2006/main" name="Wisp">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Dropl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678</TotalTime>
  <Words>1078</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Algerian)</vt:lpstr>
      <vt:lpstr>Century Gothic (Body)</vt:lpstr>
      <vt:lpstr>Algerian</vt:lpstr>
      <vt:lpstr>Arial</vt:lpstr>
      <vt:lpstr>Century Gothic</vt:lpstr>
      <vt:lpstr>Times New Roman</vt:lpstr>
      <vt:lpstr>Tw Cen MT</vt:lpstr>
      <vt:lpstr>Wingdings</vt:lpstr>
      <vt:lpstr>Wingdings 3</vt:lpstr>
      <vt:lpstr>Wisp</vt:lpstr>
      <vt:lpstr>Droplet</vt:lpstr>
      <vt:lpstr>PROJECT SEMINAR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kishan rai</dc:creator>
  <cp:lastModifiedBy>Om Mankar</cp:lastModifiedBy>
  <cp:revision>37</cp:revision>
  <dcterms:created xsi:type="dcterms:W3CDTF">2021-05-01T09:15:45Z</dcterms:created>
  <dcterms:modified xsi:type="dcterms:W3CDTF">2025-04-25T05:49:20Z</dcterms:modified>
</cp:coreProperties>
</file>