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8"/>
  </p:notesMasterIdLst>
  <p:sldIdLst>
    <p:sldId id="267" r:id="rId4"/>
    <p:sldId id="270" r:id="rId5"/>
    <p:sldId id="268" r:id="rId6"/>
    <p:sldId id="269"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C23F"/>
    <a:srgbClr val="0064A7"/>
    <a:srgbClr val="FEFBAA"/>
    <a:srgbClr val="FEC157"/>
    <a:srgbClr val="DABC87"/>
    <a:srgbClr val="015090"/>
    <a:srgbClr val="ED7D31"/>
    <a:srgbClr val="FFFF00"/>
    <a:srgbClr val="005F9F"/>
    <a:srgbClr val="014F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12408E-8EF6-784F-AB0A-1B084D7EDF1B}" v="2" dt="2023-05-12T12:56:12.360"/>
    <p1510:client id="{6B65742D-C579-9C35-C1C7-4482F20B19C8}" v="9" dt="2023-05-12T13:05:56.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90" autoAdjust="0"/>
    <p:restoredTop sz="96327" autoAdjust="0"/>
  </p:normalViewPr>
  <p:slideViewPr>
    <p:cSldViewPr snapToGrid="0">
      <p:cViewPr varScale="1">
        <p:scale>
          <a:sx n="123" d="100"/>
          <a:sy n="123" d="100"/>
        </p:scale>
        <p:origin x="1688"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3" d="100"/>
          <a:sy n="73" d="100"/>
        </p:scale>
        <p:origin x="193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Alonte" userId="S::anthony.alonte@hr1systems.com::e4a95c1d-87fd-4998-9b67-b056fce3519c" providerId="AD" clId="Web-{6B65742D-C579-9C35-C1C7-4482F20B19C8}"/>
    <pc:docChg chg="modSld">
      <pc:chgData name="Anthony Alonte" userId="S::anthony.alonte@hr1systems.com::e4a95c1d-87fd-4998-9b67-b056fce3519c" providerId="AD" clId="Web-{6B65742D-C579-9C35-C1C7-4482F20B19C8}" dt="2023-05-12T13:05:56.932" v="6" actId="1076"/>
      <pc:docMkLst>
        <pc:docMk/>
      </pc:docMkLst>
      <pc:sldChg chg="addSp modSp">
        <pc:chgData name="Anthony Alonte" userId="S::anthony.alonte@hr1systems.com::e4a95c1d-87fd-4998-9b67-b056fce3519c" providerId="AD" clId="Web-{6B65742D-C579-9C35-C1C7-4482F20B19C8}" dt="2023-05-12T13:05:56.932" v="6" actId="1076"/>
        <pc:sldMkLst>
          <pc:docMk/>
          <pc:sldMk cId="2377184455" sldId="267"/>
        </pc:sldMkLst>
        <pc:spChg chg="mod">
          <ac:chgData name="Anthony Alonte" userId="S::anthony.alonte@hr1systems.com::e4a95c1d-87fd-4998-9b67-b056fce3519c" providerId="AD" clId="Web-{6B65742D-C579-9C35-C1C7-4482F20B19C8}" dt="2023-05-12T13:05:54.729" v="5" actId="20577"/>
          <ac:spMkLst>
            <pc:docMk/>
            <pc:sldMk cId="2377184455" sldId="267"/>
            <ac:spMk id="9" creationId="{F164E20C-59D2-4C55-1FFE-A1A9E60ABD52}"/>
          </ac:spMkLst>
        </pc:spChg>
        <pc:picChg chg="add mod">
          <ac:chgData name="Anthony Alonte" userId="S::anthony.alonte@hr1systems.com::e4a95c1d-87fd-4998-9b67-b056fce3519c" providerId="AD" clId="Web-{6B65742D-C579-9C35-C1C7-4482F20B19C8}" dt="2023-05-12T13:05:56.932" v="6" actId="1076"/>
          <ac:picMkLst>
            <pc:docMk/>
            <pc:sldMk cId="2377184455" sldId="267"/>
            <ac:picMk id="3" creationId="{B9E03194-F74D-B512-5420-F9BE5FEC86B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E8A85-FF34-4278-940B-F074EB04ADC0}" type="datetimeFigureOut">
              <a:rPr lang="en-US" smtClean="0"/>
              <a:t>5/12/2023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BF783-9A0A-4A8E-9D80-DCD0852909D3}" type="slidenum">
              <a:rPr lang="en-US" smtClean="0"/>
              <a:t>‹#›</a:t>
            </a:fld>
            <a:endParaRPr lang="en-US" dirty="0"/>
          </a:p>
        </p:txBody>
      </p:sp>
    </p:spTree>
    <p:extLst>
      <p:ext uri="{BB962C8B-B14F-4D97-AF65-F5344CB8AC3E}">
        <p14:creationId xmlns:p14="http://schemas.microsoft.com/office/powerpoint/2010/main" val="3800571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459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7FD9456-C418-4D5D-9561-37EA03F53C7B}" type="datetimeFigureOut">
              <a:rPr lang="en-US" smtClean="0"/>
              <a:t>5/12/2023</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DFA41E8-380D-4828-A268-54C573A66DEB}" type="slidenum">
              <a:rPr lang="en-US" smtClean="0"/>
              <a:t>‹#›</a:t>
            </a:fld>
            <a:endParaRPr lang="en-US" dirty="0"/>
          </a:p>
        </p:txBody>
      </p:sp>
    </p:spTree>
    <p:extLst>
      <p:ext uri="{BB962C8B-B14F-4D97-AF65-F5344CB8AC3E}">
        <p14:creationId xmlns:p14="http://schemas.microsoft.com/office/powerpoint/2010/main" val="29304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7FD9456-C418-4D5D-9561-37EA03F53C7B}" type="datetimeFigureOut">
              <a:rPr lang="en-US" smtClean="0"/>
              <a:t>5/12/2023</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DFA41E8-380D-4828-A268-54C573A66DEB}" type="slidenum">
              <a:rPr lang="en-US" smtClean="0"/>
              <a:t>‹#›</a:t>
            </a:fld>
            <a:endParaRPr lang="en-US" dirty="0"/>
          </a:p>
        </p:txBody>
      </p:sp>
    </p:spTree>
    <p:extLst>
      <p:ext uri="{BB962C8B-B14F-4D97-AF65-F5344CB8AC3E}">
        <p14:creationId xmlns:p14="http://schemas.microsoft.com/office/powerpoint/2010/main" val="264717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7FD9456-C418-4D5D-9561-37EA03F53C7B}" type="datetimeFigureOut">
              <a:rPr lang="en-US" smtClean="0"/>
              <a:t>5/12/2023</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DFA41E8-380D-4828-A268-54C573A66DEB}" type="slidenum">
              <a:rPr lang="en-US" smtClean="0"/>
              <a:t>‹#›</a:t>
            </a:fld>
            <a:endParaRPr lang="en-US" dirty="0"/>
          </a:p>
        </p:txBody>
      </p:sp>
    </p:spTree>
    <p:extLst>
      <p:ext uri="{BB962C8B-B14F-4D97-AF65-F5344CB8AC3E}">
        <p14:creationId xmlns:p14="http://schemas.microsoft.com/office/powerpoint/2010/main" val="109381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7FD9456-C418-4D5D-9561-37EA03F53C7B}" type="datetimeFigureOut">
              <a:rPr lang="en-US" smtClean="0"/>
              <a:t>5/12/2023</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DFA41E8-380D-4828-A268-54C573A66DEB}" type="slidenum">
              <a:rPr lang="en-US" smtClean="0"/>
              <a:t>‹#›</a:t>
            </a:fld>
            <a:endParaRPr lang="en-US" dirty="0"/>
          </a:p>
        </p:txBody>
      </p:sp>
    </p:spTree>
    <p:extLst>
      <p:ext uri="{BB962C8B-B14F-4D97-AF65-F5344CB8AC3E}">
        <p14:creationId xmlns:p14="http://schemas.microsoft.com/office/powerpoint/2010/main" val="86100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7FD9456-C418-4D5D-9561-37EA03F53C7B}" type="datetimeFigureOut">
              <a:rPr lang="en-US" smtClean="0"/>
              <a:t>5/12/2023</a:t>
            </a:fld>
            <a:endParaRPr lang="en-US"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ADFA41E8-380D-4828-A268-54C573A66DEB}" type="slidenum">
              <a:rPr lang="en-US" smtClean="0"/>
              <a:t>‹#›</a:t>
            </a:fld>
            <a:endParaRPr lang="en-US" dirty="0"/>
          </a:p>
        </p:txBody>
      </p:sp>
    </p:spTree>
    <p:extLst>
      <p:ext uri="{BB962C8B-B14F-4D97-AF65-F5344CB8AC3E}">
        <p14:creationId xmlns:p14="http://schemas.microsoft.com/office/powerpoint/2010/main" val="266745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D7FD9456-C418-4D5D-9561-37EA03F53C7B}" type="datetimeFigureOut">
              <a:rPr lang="en-US" smtClean="0"/>
              <a:t>5/12/2023</a:t>
            </a:fld>
            <a:endParaRPr lang="en-US" dirty="0"/>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ADFA41E8-380D-4828-A268-54C573A66DEB}" type="slidenum">
              <a:rPr lang="en-US" smtClean="0"/>
              <a:t>‹#›</a:t>
            </a:fld>
            <a:endParaRPr lang="en-US" dirty="0"/>
          </a:p>
        </p:txBody>
      </p:sp>
    </p:spTree>
    <p:extLst>
      <p:ext uri="{BB962C8B-B14F-4D97-AF65-F5344CB8AC3E}">
        <p14:creationId xmlns:p14="http://schemas.microsoft.com/office/powerpoint/2010/main" val="105345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7FD9456-C418-4D5D-9561-37EA03F53C7B}" type="datetimeFigureOut">
              <a:rPr lang="en-US" smtClean="0"/>
              <a:t>5/12/2023</a:t>
            </a:fld>
            <a:endParaRPr lang="en-US" dirty="0"/>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ADFA41E8-380D-4828-A268-54C573A66DEB}" type="slidenum">
              <a:rPr lang="en-US" smtClean="0"/>
              <a:t>‹#›</a:t>
            </a:fld>
            <a:endParaRPr lang="en-US" dirty="0"/>
          </a:p>
        </p:txBody>
      </p:sp>
    </p:spTree>
    <p:extLst>
      <p:ext uri="{BB962C8B-B14F-4D97-AF65-F5344CB8AC3E}">
        <p14:creationId xmlns:p14="http://schemas.microsoft.com/office/powerpoint/2010/main" val="10608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7FD9456-C418-4D5D-9561-37EA03F53C7B}" type="datetimeFigureOut">
              <a:rPr lang="en-US" smtClean="0"/>
              <a:t>5/12/2023</a:t>
            </a:fld>
            <a:endParaRPr lang="en-US" dirty="0"/>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ADFA41E8-380D-4828-A268-54C573A66DEB}" type="slidenum">
              <a:rPr lang="en-US" smtClean="0"/>
              <a:t>‹#›</a:t>
            </a:fld>
            <a:endParaRPr lang="en-US" dirty="0"/>
          </a:p>
        </p:txBody>
      </p:sp>
    </p:spTree>
    <p:extLst>
      <p:ext uri="{BB962C8B-B14F-4D97-AF65-F5344CB8AC3E}">
        <p14:creationId xmlns:p14="http://schemas.microsoft.com/office/powerpoint/2010/main" val="390642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7FD9456-C418-4D5D-9561-37EA03F53C7B}" type="datetimeFigureOut">
              <a:rPr lang="en-US" smtClean="0"/>
              <a:t>5/12/2023</a:t>
            </a:fld>
            <a:endParaRPr lang="en-US"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ADFA41E8-380D-4828-A268-54C573A66DEB}" type="slidenum">
              <a:rPr lang="en-US" smtClean="0"/>
              <a:t>‹#›</a:t>
            </a:fld>
            <a:endParaRPr lang="en-US" dirty="0"/>
          </a:p>
        </p:txBody>
      </p:sp>
    </p:spTree>
    <p:extLst>
      <p:ext uri="{BB962C8B-B14F-4D97-AF65-F5344CB8AC3E}">
        <p14:creationId xmlns:p14="http://schemas.microsoft.com/office/powerpoint/2010/main" val="1753350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7FD9456-C418-4D5D-9561-37EA03F53C7B}" type="datetimeFigureOut">
              <a:rPr lang="en-US" smtClean="0"/>
              <a:t>5/12/2023</a:t>
            </a:fld>
            <a:endParaRPr lang="en-US"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ADFA41E8-380D-4828-A268-54C573A66DEB}" type="slidenum">
              <a:rPr lang="en-US" smtClean="0"/>
              <a:t>‹#›</a:t>
            </a:fld>
            <a:endParaRPr lang="en-US" dirty="0"/>
          </a:p>
        </p:txBody>
      </p:sp>
    </p:spTree>
    <p:extLst>
      <p:ext uri="{BB962C8B-B14F-4D97-AF65-F5344CB8AC3E}">
        <p14:creationId xmlns:p14="http://schemas.microsoft.com/office/powerpoint/2010/main" val="329555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2064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Freeform: Shape 1040">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321733"/>
            <a:ext cx="8660121"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4" name="Right Triangle 104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10;&#10;Description automatically generated">
            <a:extLst>
              <a:ext uri="{FF2B5EF4-FFF2-40B4-BE49-F238E27FC236}">
                <a16:creationId xmlns:a16="http://schemas.microsoft.com/office/drawing/2014/main" id="{2A95EE03-3D24-940E-4D14-C964FD5619FA}"/>
              </a:ext>
            </a:extLst>
          </p:cNvPr>
          <p:cNvPicPr>
            <a:picLocks noChangeAspect="1"/>
          </p:cNvPicPr>
          <p:nvPr/>
        </p:nvPicPr>
        <p:blipFill rotWithShape="1">
          <a:blip r:embed="rId2">
            <a:extLst>
              <a:ext uri="{28A0092B-C50C-407E-A947-70E740481C1C}">
                <a14:useLocalDpi xmlns:a14="http://schemas.microsoft.com/office/drawing/2010/main" val="0"/>
              </a:ext>
            </a:extLst>
          </a:blip>
          <a:srcRect b="-5007"/>
          <a:stretch/>
        </p:blipFill>
        <p:spPr>
          <a:xfrm rot="21600000">
            <a:off x="5421742" y="851119"/>
            <a:ext cx="3219916" cy="925725"/>
          </a:xfrm>
          <a:prstGeom prst="rect">
            <a:avLst/>
          </a:prstGeom>
        </p:spPr>
      </p:pic>
      <p:sp>
        <p:nvSpPr>
          <p:cNvPr id="8" name="Right Triangle 7">
            <a:extLst>
              <a:ext uri="{FF2B5EF4-FFF2-40B4-BE49-F238E27FC236}">
                <a16:creationId xmlns:a16="http://schemas.microsoft.com/office/drawing/2014/main" id="{86A5A7C8-3BA9-AD71-1865-F4AD18F4C34B}"/>
              </a:ext>
            </a:extLst>
          </p:cNvPr>
          <p:cNvSpPr/>
          <p:nvPr/>
        </p:nvSpPr>
        <p:spPr>
          <a:xfrm>
            <a:off x="6432540" y="3335867"/>
            <a:ext cx="2468880" cy="3200400"/>
          </a:xfrm>
          <a:prstGeom prst="rtTriangle">
            <a:avLst/>
          </a:prstGeom>
          <a:solidFill>
            <a:srgbClr val="81C23F"/>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98FA07E-E08A-A4E6-2CB3-DD5630092DA2}"/>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128766" y="5674979"/>
            <a:ext cx="1640304" cy="612292"/>
          </a:xfrm>
          <a:prstGeom prst="rect">
            <a:avLst/>
          </a:prstGeom>
        </p:spPr>
      </p:pic>
      <p:sp>
        <p:nvSpPr>
          <p:cNvPr id="21" name="TextBox 20">
            <a:extLst>
              <a:ext uri="{FF2B5EF4-FFF2-40B4-BE49-F238E27FC236}">
                <a16:creationId xmlns:a16="http://schemas.microsoft.com/office/drawing/2014/main" id="{B4EE149F-A6DE-E9A7-DAEA-354E628CC48F}"/>
              </a:ext>
            </a:extLst>
          </p:cNvPr>
          <p:cNvSpPr txBox="1"/>
          <p:nvPr/>
        </p:nvSpPr>
        <p:spPr>
          <a:xfrm>
            <a:off x="5421208" y="1980994"/>
            <a:ext cx="3480212" cy="1208023"/>
          </a:xfrm>
          <a:prstGeom prst="rect">
            <a:avLst/>
          </a:prstGeom>
          <a:solidFill>
            <a:schemeClr val="accent5">
              <a:lumMod val="20000"/>
              <a:lumOff val="80000"/>
              <a:alpha val="37000"/>
            </a:schemeClr>
          </a:solidFill>
          <a:ln w="12700">
            <a:noFill/>
          </a:ln>
          <a:effectLst>
            <a:softEdge rad="114300"/>
          </a:effectLst>
        </p:spPr>
        <p:txBody>
          <a:bodyPr wrap="square" rtlCol="0">
            <a:spAutoFit/>
          </a:bodyPr>
          <a:lstStyle/>
          <a:p>
            <a:pPr algn="ctr"/>
            <a:r>
              <a:rPr lang="en-US" sz="2000" b="1" dirty="0">
                <a:ln w="0">
                  <a:noFill/>
                </a:ln>
                <a:solidFill>
                  <a:srgbClr val="0064A7"/>
                </a:solidFill>
                <a:latin typeface="Gotham Book" panose="02000603040000020004" pitchFamily="2" charset="0"/>
              </a:rPr>
              <a:t>*New Course Offering* </a:t>
            </a:r>
          </a:p>
          <a:p>
            <a:pPr algn="ctr"/>
            <a:endParaRPr lang="en-US" sz="100" b="1" i="1" dirty="0">
              <a:ln w="0">
                <a:noFill/>
              </a:ln>
              <a:latin typeface="Gotham Book" panose="02000603040000020004" pitchFamily="2" charset="0"/>
            </a:endParaRPr>
          </a:p>
          <a:p>
            <a:pPr algn="ctr"/>
            <a:r>
              <a:rPr lang="en-US" sz="1600" b="1" i="1" dirty="0">
                <a:ln w="0">
                  <a:noFill/>
                </a:ln>
                <a:latin typeface="Gotham Book" panose="02000603040000020004" pitchFamily="2" charset="0"/>
              </a:rPr>
              <a:t>Negotiation &amp; </a:t>
            </a:r>
          </a:p>
          <a:p>
            <a:pPr algn="ctr"/>
            <a:r>
              <a:rPr lang="en-US" sz="1600" b="1" i="1" dirty="0">
                <a:ln w="0">
                  <a:noFill/>
                </a:ln>
                <a:latin typeface="Gotham Book" panose="02000603040000020004" pitchFamily="2" charset="0"/>
              </a:rPr>
              <a:t>Conflict Management:</a:t>
            </a:r>
          </a:p>
          <a:p>
            <a:pPr algn="ctr"/>
            <a:endParaRPr lang="en-US" sz="400" b="1" i="1" dirty="0">
              <a:ln w="0">
                <a:noFill/>
              </a:ln>
              <a:latin typeface="Gotham Book" panose="02000603040000020004" pitchFamily="2" charset="0"/>
            </a:endParaRPr>
          </a:p>
          <a:p>
            <a:r>
              <a:rPr lang="en-US" sz="1550" i="1" dirty="0">
                <a:ln w="0">
                  <a:noFill/>
                </a:ln>
                <a:latin typeface="Gotham Book" panose="02000603040000020004" pitchFamily="2" charset="0"/>
              </a:rPr>
              <a:t>Learn to be a more effective negotiator</a:t>
            </a:r>
          </a:p>
        </p:txBody>
      </p:sp>
      <p:sp>
        <p:nvSpPr>
          <p:cNvPr id="23" name="Rectangle 22">
            <a:extLst>
              <a:ext uri="{FF2B5EF4-FFF2-40B4-BE49-F238E27FC236}">
                <a16:creationId xmlns:a16="http://schemas.microsoft.com/office/drawing/2014/main" id="{B3B95D63-0012-A030-DBA7-B7DF203A8202}"/>
              </a:ext>
            </a:extLst>
          </p:cNvPr>
          <p:cNvSpPr/>
          <p:nvPr/>
        </p:nvSpPr>
        <p:spPr>
          <a:xfrm>
            <a:off x="3078847" y="5525154"/>
            <a:ext cx="2848028" cy="523220"/>
          </a:xfrm>
          <a:prstGeom prst="rect">
            <a:avLst/>
          </a:prstGeom>
          <a:noFill/>
          <a:effectLst>
            <a:softEdge rad="63500"/>
          </a:effectLst>
        </p:spPr>
        <p:txBody>
          <a:bodyPr wrap="square">
            <a:spAutoFit/>
          </a:bodyPr>
          <a:lstStyle/>
          <a:p>
            <a:r>
              <a:rPr lang="en-US" sz="2800" b="1" dirty="0">
                <a:ln w="0">
                  <a:noFill/>
                </a:ln>
                <a:solidFill>
                  <a:srgbClr val="FF0000"/>
                </a:solidFill>
                <a:latin typeface="Gotham Book" panose="02000603040000020004" pitchFamily="2" charset="0"/>
              </a:rPr>
              <a:t>REGISTER TODAY!</a:t>
            </a:r>
          </a:p>
        </p:txBody>
      </p:sp>
      <p:grpSp>
        <p:nvGrpSpPr>
          <p:cNvPr id="27" name="Group 26">
            <a:extLst>
              <a:ext uri="{FF2B5EF4-FFF2-40B4-BE49-F238E27FC236}">
                <a16:creationId xmlns:a16="http://schemas.microsoft.com/office/drawing/2014/main" id="{6AB86496-51F6-D3F5-F56B-483A168438E9}"/>
              </a:ext>
            </a:extLst>
          </p:cNvPr>
          <p:cNvGrpSpPr/>
          <p:nvPr/>
        </p:nvGrpSpPr>
        <p:grpSpPr>
          <a:xfrm>
            <a:off x="547872" y="4046212"/>
            <a:ext cx="4852555" cy="1371865"/>
            <a:chOff x="568654" y="4254032"/>
            <a:chExt cx="4852555" cy="1371865"/>
          </a:xfrm>
        </p:grpSpPr>
        <p:sp>
          <p:nvSpPr>
            <p:cNvPr id="25" name="TextBox 24">
              <a:extLst>
                <a:ext uri="{FF2B5EF4-FFF2-40B4-BE49-F238E27FC236}">
                  <a16:creationId xmlns:a16="http://schemas.microsoft.com/office/drawing/2014/main" id="{38C8AB67-61E0-48AC-8AB0-D1F273B3F7A5}"/>
                </a:ext>
              </a:extLst>
            </p:cNvPr>
            <p:cNvSpPr txBox="1"/>
            <p:nvPr/>
          </p:nvSpPr>
          <p:spPr>
            <a:xfrm>
              <a:off x="568654" y="4564068"/>
              <a:ext cx="4852555" cy="1061829"/>
            </a:xfrm>
            <a:prstGeom prst="rect">
              <a:avLst/>
            </a:prstGeom>
            <a:noFill/>
          </p:spPr>
          <p:txBody>
            <a:bodyPr wrap="square">
              <a:spAutoFit/>
            </a:bodyPr>
            <a:lstStyle/>
            <a:p>
              <a:pPr algn="just"/>
              <a:r>
                <a:rPr lang="en-US" sz="1050" b="0" i="0" dirty="0">
                  <a:effectLst/>
                  <a:latin typeface="Lato" panose="020F0502020204030204" pitchFamily="34" charset="0"/>
                </a:rPr>
                <a:t>This case-study-based course will prepare managers and business professionals responsible for planning, facilitating and managing company change initiatives, as well as identifying key business drivers that typically guide the need for organizational change. You’ll learn different techniques and interventions for working with resistance and encouraging innovation and transformation in various organizational settings.</a:t>
              </a:r>
              <a:endParaRPr lang="en-US" sz="1050" dirty="0"/>
            </a:p>
          </p:txBody>
        </p:sp>
        <p:sp>
          <p:nvSpPr>
            <p:cNvPr id="26" name="TextBox 25">
              <a:extLst>
                <a:ext uri="{FF2B5EF4-FFF2-40B4-BE49-F238E27FC236}">
                  <a16:creationId xmlns:a16="http://schemas.microsoft.com/office/drawing/2014/main" id="{630B0DE9-9CC2-9C0F-073B-2074346F433D}"/>
                </a:ext>
              </a:extLst>
            </p:cNvPr>
            <p:cNvSpPr txBox="1"/>
            <p:nvPr/>
          </p:nvSpPr>
          <p:spPr>
            <a:xfrm>
              <a:off x="568654" y="4254032"/>
              <a:ext cx="1850131" cy="338554"/>
            </a:xfrm>
            <a:prstGeom prst="rect">
              <a:avLst/>
            </a:prstGeom>
            <a:noFill/>
            <a:ln w="12700">
              <a:noFill/>
            </a:ln>
            <a:effectLst>
              <a:softEdge rad="114300"/>
            </a:effectLst>
          </p:spPr>
          <p:txBody>
            <a:bodyPr wrap="square" rtlCol="0">
              <a:spAutoFit/>
            </a:bodyPr>
            <a:lstStyle/>
            <a:p>
              <a:r>
                <a:rPr lang="en-US" sz="1600" b="1" dirty="0">
                  <a:ln w="0">
                    <a:noFill/>
                  </a:ln>
                  <a:latin typeface="Gotham Book" panose="02000603040000020004" pitchFamily="2" charset="0"/>
                </a:rPr>
                <a:t>Course Description</a:t>
              </a:r>
              <a:endParaRPr lang="en-US" sz="200" b="1" i="1" dirty="0">
                <a:ln w="0">
                  <a:noFill/>
                </a:ln>
                <a:latin typeface="Gotham Book" panose="02000603040000020004" pitchFamily="2" charset="0"/>
              </a:endParaRPr>
            </a:p>
          </p:txBody>
        </p:sp>
      </p:grpSp>
      <p:grpSp>
        <p:nvGrpSpPr>
          <p:cNvPr id="29" name="Group 28">
            <a:extLst>
              <a:ext uri="{FF2B5EF4-FFF2-40B4-BE49-F238E27FC236}">
                <a16:creationId xmlns:a16="http://schemas.microsoft.com/office/drawing/2014/main" id="{82B6F922-BFDF-C0B8-D292-EF69F81B82E3}"/>
              </a:ext>
            </a:extLst>
          </p:cNvPr>
          <p:cNvGrpSpPr/>
          <p:nvPr/>
        </p:nvGrpSpPr>
        <p:grpSpPr>
          <a:xfrm>
            <a:off x="568654" y="873480"/>
            <a:ext cx="4855400" cy="3127403"/>
            <a:chOff x="568654" y="873480"/>
            <a:chExt cx="4855400" cy="3127403"/>
          </a:xfrm>
        </p:grpSpPr>
        <p:grpSp>
          <p:nvGrpSpPr>
            <p:cNvPr id="10" name="Group 9">
              <a:extLst>
                <a:ext uri="{FF2B5EF4-FFF2-40B4-BE49-F238E27FC236}">
                  <a16:creationId xmlns:a16="http://schemas.microsoft.com/office/drawing/2014/main" id="{C43DC9D3-E13D-25E5-2D64-915403A32EEB}"/>
                </a:ext>
              </a:extLst>
            </p:cNvPr>
            <p:cNvGrpSpPr/>
            <p:nvPr/>
          </p:nvGrpSpPr>
          <p:grpSpPr>
            <a:xfrm>
              <a:off x="571499" y="941392"/>
              <a:ext cx="4852555" cy="3059491"/>
              <a:chOff x="571499" y="1907749"/>
              <a:chExt cx="4852555" cy="3059491"/>
            </a:xfrm>
          </p:grpSpPr>
          <p:pic>
            <p:nvPicPr>
              <p:cNvPr id="1026" name="Picture 2" descr="Educational Leadership">
                <a:extLst>
                  <a:ext uri="{FF2B5EF4-FFF2-40B4-BE49-F238E27FC236}">
                    <a16:creationId xmlns:a16="http://schemas.microsoft.com/office/drawing/2014/main" id="{D55348A4-AECE-92EC-E0FE-C407E27A1F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647" t="-913" r="40885" b="913"/>
              <a:stretch/>
            </p:blipFill>
            <p:spPr bwMode="auto">
              <a:xfrm rot="21600000">
                <a:off x="571499" y="1907749"/>
                <a:ext cx="4852555" cy="30009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164E20C-59D2-4C55-1FFE-A1A9E60ABD52}"/>
                  </a:ext>
                </a:extLst>
              </p:cNvPr>
              <p:cNvSpPr txBox="1"/>
              <p:nvPr/>
            </p:nvSpPr>
            <p:spPr>
              <a:xfrm>
                <a:off x="1392380" y="4597908"/>
                <a:ext cx="3210791" cy="369332"/>
              </a:xfrm>
              <a:prstGeom prst="rect">
                <a:avLst/>
              </a:prstGeom>
              <a:noFill/>
            </p:spPr>
            <p:txBody>
              <a:bodyPr wrap="square" lIns="91440" tIns="45720" rIns="91440" bIns="45720" rtlCol="0" anchor="t">
                <a:spAutoFit/>
              </a:bodyPr>
              <a:lstStyle/>
              <a:p>
                <a:endParaRPr lang="en-US" dirty="0">
                  <a:solidFill>
                    <a:schemeClr val="bg1"/>
                  </a:solidFill>
                  <a:cs typeface="Calibri"/>
                </a:endParaRPr>
              </a:p>
            </p:txBody>
          </p:sp>
        </p:grpSp>
        <p:pic>
          <p:nvPicPr>
            <p:cNvPr id="28" name="Picture 27">
              <a:extLst>
                <a:ext uri="{FF2B5EF4-FFF2-40B4-BE49-F238E27FC236}">
                  <a16:creationId xmlns:a16="http://schemas.microsoft.com/office/drawing/2014/main" id="{4FD0E804-19C4-EA73-39B3-10E21503A620}"/>
                </a:ext>
              </a:extLst>
            </p:cNvPr>
            <p:cNvPicPr>
              <a:picLocks noChangeAspect="1"/>
            </p:cNvPicPr>
            <p:nvPr/>
          </p:nvPicPr>
          <p:blipFill>
            <a:blip r:embed="rId5"/>
            <a:stretch>
              <a:fillRect/>
            </a:stretch>
          </p:blipFill>
          <p:spPr>
            <a:xfrm>
              <a:off x="568654" y="873480"/>
              <a:ext cx="4852554" cy="1800012"/>
            </a:xfrm>
            <a:prstGeom prst="rect">
              <a:avLst/>
            </a:prstGeom>
          </p:spPr>
        </p:pic>
      </p:grpSp>
      <p:pic>
        <p:nvPicPr>
          <p:cNvPr id="30" name="Picture 29">
            <a:extLst>
              <a:ext uri="{FF2B5EF4-FFF2-40B4-BE49-F238E27FC236}">
                <a16:creationId xmlns:a16="http://schemas.microsoft.com/office/drawing/2014/main" id="{15CC5CDF-79EC-4212-B5C3-9474686D3398}"/>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Effect>
                      <a14:brightnessContrast contrast="29000"/>
                    </a14:imgEffect>
                  </a14:imgLayer>
                </a14:imgProps>
              </a:ext>
            </a:extLst>
          </a:blip>
          <a:srcRect t="14880" b="17663"/>
          <a:stretch/>
        </p:blipFill>
        <p:spPr>
          <a:xfrm>
            <a:off x="5676948" y="3800857"/>
            <a:ext cx="2137270" cy="1061829"/>
          </a:xfrm>
          <a:prstGeom prst="rect">
            <a:avLst/>
          </a:prstGeom>
          <a:effectLst>
            <a:softEdge rad="63500"/>
          </a:effectLst>
        </p:spPr>
      </p:pic>
      <p:sp>
        <p:nvSpPr>
          <p:cNvPr id="2" name="Rectangle 1">
            <a:extLst>
              <a:ext uri="{FF2B5EF4-FFF2-40B4-BE49-F238E27FC236}">
                <a16:creationId xmlns:a16="http://schemas.microsoft.com/office/drawing/2014/main" id="{012C0FD3-4ED0-2DF8-72AC-F3C7F197F8CD}"/>
              </a:ext>
            </a:extLst>
          </p:cNvPr>
          <p:cNvSpPr/>
          <p:nvPr/>
        </p:nvSpPr>
        <p:spPr>
          <a:xfrm>
            <a:off x="5452282" y="3276070"/>
            <a:ext cx="3161148" cy="469359"/>
          </a:xfrm>
          <a:prstGeom prst="rect">
            <a:avLst/>
          </a:prstGeom>
          <a:solidFill>
            <a:srgbClr val="81C23F">
              <a:alpha val="11000"/>
            </a:srgbClr>
          </a:solidFill>
          <a:effectLst>
            <a:softEdge rad="177800"/>
          </a:effectLst>
        </p:spPr>
        <p:txBody>
          <a:bodyPr wrap="square">
            <a:spAutoFit/>
          </a:bodyPr>
          <a:lstStyle/>
          <a:p>
            <a:pPr algn="ctr"/>
            <a:r>
              <a:rPr lang="en-US" sz="1400" b="1" dirty="0">
                <a:ln w="0">
                  <a:noFill/>
                </a:ln>
                <a:latin typeface="Gotham Book" panose="02000603040000020004" pitchFamily="2" charset="0"/>
              </a:rPr>
              <a:t>Tuesday Nights 6:15-8:45pm EST</a:t>
            </a:r>
          </a:p>
          <a:p>
            <a:pPr algn="ctr"/>
            <a:r>
              <a:rPr lang="en-US" sz="1050" i="1" dirty="0">
                <a:ln w="0">
                  <a:noFill/>
                </a:ln>
                <a:latin typeface="Gotham Book" panose="02000603040000020004" pitchFamily="2" charset="0"/>
              </a:rPr>
              <a:t>Study </a:t>
            </a:r>
            <a:r>
              <a:rPr lang="en-US" sz="1050" i="1" u="sng" dirty="0">
                <a:ln w="0">
                  <a:noFill/>
                </a:ln>
                <a:latin typeface="Gotham Book" panose="02000603040000020004" pitchFamily="2" charset="0"/>
              </a:rPr>
              <a:t>any where in the world</a:t>
            </a:r>
            <a:r>
              <a:rPr lang="en-US" sz="1050" i="1" dirty="0">
                <a:ln w="0">
                  <a:noFill/>
                </a:ln>
                <a:latin typeface="Gotham Book" panose="02000603040000020004" pitchFamily="2" charset="0"/>
              </a:rPr>
              <a:t>  Via ZOOM Virtual Class</a:t>
            </a:r>
          </a:p>
        </p:txBody>
      </p:sp>
      <p:pic>
        <p:nvPicPr>
          <p:cNvPr id="3" name="Picture 3">
            <a:extLst>
              <a:ext uri="{FF2B5EF4-FFF2-40B4-BE49-F238E27FC236}">
                <a16:creationId xmlns:a16="http://schemas.microsoft.com/office/drawing/2014/main" id="{B9E03194-F74D-B512-5420-F9BE5FEC86B0}"/>
              </a:ext>
            </a:extLst>
          </p:cNvPr>
          <p:cNvPicPr>
            <a:picLocks noChangeAspect="1"/>
          </p:cNvPicPr>
          <p:nvPr/>
        </p:nvPicPr>
        <p:blipFill>
          <a:blip r:embed="rId8"/>
          <a:stretch>
            <a:fillRect/>
          </a:stretch>
        </p:blipFill>
        <p:spPr>
          <a:xfrm>
            <a:off x="2185639" y="2603810"/>
            <a:ext cx="1338147" cy="1338147"/>
          </a:xfrm>
          <a:prstGeom prst="rect">
            <a:avLst/>
          </a:prstGeom>
        </p:spPr>
      </p:pic>
    </p:spTree>
    <p:extLst>
      <p:ext uri="{BB962C8B-B14F-4D97-AF65-F5344CB8AC3E}">
        <p14:creationId xmlns:p14="http://schemas.microsoft.com/office/powerpoint/2010/main" val="237718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2A95EE03-3D24-940E-4D14-C964FD5619FA}"/>
              </a:ext>
            </a:extLst>
          </p:cNvPr>
          <p:cNvPicPr>
            <a:picLocks noChangeAspect="1"/>
          </p:cNvPicPr>
          <p:nvPr/>
        </p:nvPicPr>
        <p:blipFill rotWithShape="1">
          <a:blip r:embed="rId2">
            <a:extLst>
              <a:ext uri="{28A0092B-C50C-407E-A947-70E740481C1C}">
                <a14:useLocalDpi xmlns:a14="http://schemas.microsoft.com/office/drawing/2010/main" val="0"/>
              </a:ext>
            </a:extLst>
          </a:blip>
          <a:srcRect b="-5007"/>
          <a:stretch/>
        </p:blipFill>
        <p:spPr>
          <a:xfrm rot="21600000">
            <a:off x="5421742" y="851119"/>
            <a:ext cx="3219916" cy="925725"/>
          </a:xfrm>
          <a:prstGeom prst="rect">
            <a:avLst/>
          </a:prstGeom>
        </p:spPr>
      </p:pic>
      <p:sp>
        <p:nvSpPr>
          <p:cNvPr id="8" name="Right Triangle 7">
            <a:extLst>
              <a:ext uri="{FF2B5EF4-FFF2-40B4-BE49-F238E27FC236}">
                <a16:creationId xmlns:a16="http://schemas.microsoft.com/office/drawing/2014/main" id="{86A5A7C8-3BA9-AD71-1865-F4AD18F4C34B}"/>
              </a:ext>
            </a:extLst>
          </p:cNvPr>
          <p:cNvSpPr/>
          <p:nvPr/>
        </p:nvSpPr>
        <p:spPr>
          <a:xfrm>
            <a:off x="6432540" y="2733192"/>
            <a:ext cx="2468880" cy="3200400"/>
          </a:xfrm>
          <a:prstGeom prst="rtTriangle">
            <a:avLst/>
          </a:prstGeom>
          <a:solidFill>
            <a:srgbClr val="81C23F"/>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98FA07E-E08A-A4E6-2CB3-DD5630092DA2}"/>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128766" y="5072304"/>
            <a:ext cx="1640304" cy="612292"/>
          </a:xfrm>
          <a:prstGeom prst="rect">
            <a:avLst/>
          </a:prstGeom>
        </p:spPr>
      </p:pic>
      <p:sp>
        <p:nvSpPr>
          <p:cNvPr id="21" name="TextBox 20">
            <a:extLst>
              <a:ext uri="{FF2B5EF4-FFF2-40B4-BE49-F238E27FC236}">
                <a16:creationId xmlns:a16="http://schemas.microsoft.com/office/drawing/2014/main" id="{B4EE149F-A6DE-E9A7-DAEA-354E628CC48F}"/>
              </a:ext>
            </a:extLst>
          </p:cNvPr>
          <p:cNvSpPr txBox="1"/>
          <p:nvPr/>
        </p:nvSpPr>
        <p:spPr>
          <a:xfrm>
            <a:off x="5421208" y="1980994"/>
            <a:ext cx="3480212" cy="1323439"/>
          </a:xfrm>
          <a:prstGeom prst="rect">
            <a:avLst/>
          </a:prstGeom>
          <a:solidFill>
            <a:schemeClr val="accent5">
              <a:lumMod val="20000"/>
              <a:lumOff val="80000"/>
              <a:alpha val="37000"/>
            </a:schemeClr>
          </a:solidFill>
          <a:ln w="12700">
            <a:noFill/>
          </a:ln>
          <a:effectLst>
            <a:softEdge rad="114300"/>
          </a:effectLst>
        </p:spPr>
        <p:txBody>
          <a:bodyPr wrap="square" rtlCol="0">
            <a:spAutoFit/>
          </a:bodyPr>
          <a:lstStyle/>
          <a:p>
            <a:pPr algn="ctr"/>
            <a:r>
              <a:rPr lang="en-US" sz="2000" b="1" dirty="0">
                <a:ln w="0">
                  <a:noFill/>
                </a:ln>
                <a:solidFill>
                  <a:srgbClr val="0064A7"/>
                </a:solidFill>
                <a:latin typeface="Gotham Book" panose="02000603040000020004" pitchFamily="2" charset="0"/>
              </a:rPr>
              <a:t>Doctor of Education, Organizational Leadership, Development and Change (EDOL)</a:t>
            </a:r>
            <a:endParaRPr lang="en-US" sz="1550" i="1" dirty="0">
              <a:ln w="0">
                <a:noFill/>
              </a:ln>
              <a:latin typeface="Gotham Book" panose="02000603040000020004" pitchFamily="2" charset="0"/>
            </a:endParaRPr>
          </a:p>
        </p:txBody>
      </p:sp>
      <p:grpSp>
        <p:nvGrpSpPr>
          <p:cNvPr id="27" name="Group 26">
            <a:extLst>
              <a:ext uri="{FF2B5EF4-FFF2-40B4-BE49-F238E27FC236}">
                <a16:creationId xmlns:a16="http://schemas.microsoft.com/office/drawing/2014/main" id="{6AB86496-51F6-D3F5-F56B-483A168438E9}"/>
              </a:ext>
            </a:extLst>
          </p:cNvPr>
          <p:cNvGrpSpPr/>
          <p:nvPr/>
        </p:nvGrpSpPr>
        <p:grpSpPr>
          <a:xfrm>
            <a:off x="547872" y="4066779"/>
            <a:ext cx="4852555" cy="543385"/>
            <a:chOff x="568654" y="4274599"/>
            <a:chExt cx="4852555" cy="543385"/>
          </a:xfrm>
        </p:grpSpPr>
        <p:sp>
          <p:nvSpPr>
            <p:cNvPr id="25" name="TextBox 24">
              <a:extLst>
                <a:ext uri="{FF2B5EF4-FFF2-40B4-BE49-F238E27FC236}">
                  <a16:creationId xmlns:a16="http://schemas.microsoft.com/office/drawing/2014/main" id="{38C8AB67-61E0-48AC-8AB0-D1F273B3F7A5}"/>
                </a:ext>
              </a:extLst>
            </p:cNvPr>
            <p:cNvSpPr txBox="1"/>
            <p:nvPr/>
          </p:nvSpPr>
          <p:spPr>
            <a:xfrm>
              <a:off x="568654" y="4564068"/>
              <a:ext cx="4852555" cy="253916"/>
            </a:xfrm>
            <a:prstGeom prst="rect">
              <a:avLst/>
            </a:prstGeom>
            <a:noFill/>
          </p:spPr>
          <p:txBody>
            <a:bodyPr wrap="square">
              <a:spAutoFit/>
            </a:bodyPr>
            <a:lstStyle/>
            <a:p>
              <a:pPr algn="just"/>
              <a:r>
                <a:rPr lang="en-US" sz="1050" b="0" i="0" dirty="0">
                  <a:effectLst/>
                  <a:latin typeface="Lato" panose="020F0502020204030204" pitchFamily="34" charset="0"/>
                </a:rPr>
                <a:t>ENTER IN YOUR COMMENTS…</a:t>
              </a:r>
              <a:endParaRPr lang="en-US" sz="1050" dirty="0"/>
            </a:p>
          </p:txBody>
        </p:sp>
        <p:sp>
          <p:nvSpPr>
            <p:cNvPr id="26" name="TextBox 25">
              <a:extLst>
                <a:ext uri="{FF2B5EF4-FFF2-40B4-BE49-F238E27FC236}">
                  <a16:creationId xmlns:a16="http://schemas.microsoft.com/office/drawing/2014/main" id="{630B0DE9-9CC2-9C0F-073B-2074346F433D}"/>
                </a:ext>
              </a:extLst>
            </p:cNvPr>
            <p:cNvSpPr txBox="1"/>
            <p:nvPr/>
          </p:nvSpPr>
          <p:spPr>
            <a:xfrm>
              <a:off x="2090647" y="4274599"/>
              <a:ext cx="1850131" cy="338554"/>
            </a:xfrm>
            <a:prstGeom prst="rect">
              <a:avLst/>
            </a:prstGeom>
            <a:noFill/>
            <a:ln w="12700">
              <a:noFill/>
            </a:ln>
            <a:effectLst>
              <a:softEdge rad="114300"/>
            </a:effectLst>
          </p:spPr>
          <p:txBody>
            <a:bodyPr wrap="square" rtlCol="0">
              <a:spAutoFit/>
            </a:bodyPr>
            <a:lstStyle/>
            <a:p>
              <a:r>
                <a:rPr lang="en-US" sz="1600" b="1" dirty="0">
                  <a:ln w="0">
                    <a:noFill/>
                  </a:ln>
                  <a:latin typeface="Gotham Book" panose="02000603040000020004" pitchFamily="2" charset="0"/>
                </a:rPr>
                <a:t>CONGRATUATIONS!</a:t>
              </a:r>
              <a:endParaRPr lang="en-US" sz="200" b="1" i="1" dirty="0">
                <a:ln w="0">
                  <a:noFill/>
                </a:ln>
                <a:latin typeface="Gotham Book" panose="02000603040000020004" pitchFamily="2" charset="0"/>
              </a:endParaRPr>
            </a:p>
          </p:txBody>
        </p:sp>
      </p:grpSp>
      <p:grpSp>
        <p:nvGrpSpPr>
          <p:cNvPr id="29" name="Group 28">
            <a:extLst>
              <a:ext uri="{FF2B5EF4-FFF2-40B4-BE49-F238E27FC236}">
                <a16:creationId xmlns:a16="http://schemas.microsoft.com/office/drawing/2014/main" id="{82B6F922-BFDF-C0B8-D292-EF69F81B82E3}"/>
              </a:ext>
            </a:extLst>
          </p:cNvPr>
          <p:cNvGrpSpPr/>
          <p:nvPr/>
        </p:nvGrpSpPr>
        <p:grpSpPr>
          <a:xfrm>
            <a:off x="568654" y="882829"/>
            <a:ext cx="4855400" cy="3118054"/>
            <a:chOff x="568654" y="882829"/>
            <a:chExt cx="4855400" cy="3118054"/>
          </a:xfrm>
        </p:grpSpPr>
        <p:grpSp>
          <p:nvGrpSpPr>
            <p:cNvPr id="10" name="Group 9">
              <a:extLst>
                <a:ext uri="{FF2B5EF4-FFF2-40B4-BE49-F238E27FC236}">
                  <a16:creationId xmlns:a16="http://schemas.microsoft.com/office/drawing/2014/main" id="{C43DC9D3-E13D-25E5-2D64-915403A32EEB}"/>
                </a:ext>
              </a:extLst>
            </p:cNvPr>
            <p:cNvGrpSpPr/>
            <p:nvPr/>
          </p:nvGrpSpPr>
          <p:grpSpPr>
            <a:xfrm>
              <a:off x="571499" y="2748736"/>
              <a:ext cx="4852555" cy="1252147"/>
              <a:chOff x="571499" y="3715093"/>
              <a:chExt cx="4852555" cy="1252147"/>
            </a:xfrm>
          </p:grpSpPr>
          <p:pic>
            <p:nvPicPr>
              <p:cNvPr id="1026" name="Picture 2" descr="Educational Leadership">
                <a:extLst>
                  <a:ext uri="{FF2B5EF4-FFF2-40B4-BE49-F238E27FC236}">
                    <a16:creationId xmlns:a16="http://schemas.microsoft.com/office/drawing/2014/main" id="{D55348A4-AECE-92EC-E0FE-C407E27A1F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647" t="59313" r="40885" b="913"/>
              <a:stretch/>
            </p:blipFill>
            <p:spPr bwMode="auto">
              <a:xfrm>
                <a:off x="571499" y="3715093"/>
                <a:ext cx="4852555" cy="119358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164E20C-59D2-4C55-1FFE-A1A9E60ABD52}"/>
                  </a:ext>
                </a:extLst>
              </p:cNvPr>
              <p:cNvSpPr txBox="1"/>
              <p:nvPr/>
            </p:nvSpPr>
            <p:spPr>
              <a:xfrm>
                <a:off x="1392380" y="4597908"/>
                <a:ext cx="3210791" cy="369332"/>
              </a:xfrm>
              <a:prstGeom prst="rect">
                <a:avLst/>
              </a:prstGeom>
              <a:noFill/>
            </p:spPr>
            <p:txBody>
              <a:bodyPr wrap="square" rtlCol="0">
                <a:spAutoFit/>
              </a:bodyPr>
              <a:lstStyle/>
              <a:p>
                <a:r>
                  <a:rPr lang="en-US" dirty="0">
                    <a:solidFill>
                      <a:schemeClr val="bg1"/>
                    </a:solidFill>
                  </a:rPr>
                  <a:t>The City University of New York</a:t>
                </a:r>
              </a:p>
            </p:txBody>
          </p:sp>
        </p:grpSp>
        <p:pic>
          <p:nvPicPr>
            <p:cNvPr id="28" name="Picture 27">
              <a:extLst>
                <a:ext uri="{FF2B5EF4-FFF2-40B4-BE49-F238E27FC236}">
                  <a16:creationId xmlns:a16="http://schemas.microsoft.com/office/drawing/2014/main" id="{4FD0E804-19C4-EA73-39B3-10E21503A620}"/>
                </a:ext>
              </a:extLst>
            </p:cNvPr>
            <p:cNvPicPr>
              <a:picLocks noChangeAspect="1"/>
            </p:cNvPicPr>
            <p:nvPr/>
          </p:nvPicPr>
          <p:blipFill>
            <a:blip r:embed="rId5"/>
            <a:stretch>
              <a:fillRect/>
            </a:stretch>
          </p:blipFill>
          <p:spPr>
            <a:xfrm>
              <a:off x="568654" y="882829"/>
              <a:ext cx="4852554" cy="1800012"/>
            </a:xfrm>
            <a:prstGeom prst="rect">
              <a:avLst/>
            </a:prstGeom>
          </p:spPr>
        </p:pic>
      </p:grpSp>
      <p:pic>
        <p:nvPicPr>
          <p:cNvPr id="30" name="Picture 29">
            <a:extLst>
              <a:ext uri="{FF2B5EF4-FFF2-40B4-BE49-F238E27FC236}">
                <a16:creationId xmlns:a16="http://schemas.microsoft.com/office/drawing/2014/main" id="{15CC5CDF-79EC-4212-B5C3-9474686D3398}"/>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Effect>
                      <a14:brightnessContrast contrast="29000"/>
                    </a14:imgEffect>
                  </a14:imgLayer>
                </a14:imgProps>
              </a:ext>
            </a:extLst>
          </a:blip>
          <a:srcRect t="14880" b="17663"/>
          <a:stretch/>
        </p:blipFill>
        <p:spPr>
          <a:xfrm>
            <a:off x="5676948" y="3198182"/>
            <a:ext cx="2137270" cy="1061829"/>
          </a:xfrm>
          <a:prstGeom prst="rect">
            <a:avLst/>
          </a:prstGeom>
          <a:effectLst>
            <a:softEdge rad="63500"/>
          </a:effectLst>
        </p:spPr>
      </p:pic>
    </p:spTree>
    <p:extLst>
      <p:ext uri="{BB962C8B-B14F-4D97-AF65-F5344CB8AC3E}">
        <p14:creationId xmlns:p14="http://schemas.microsoft.com/office/powerpoint/2010/main" val="1350458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2A95EE03-3D24-940E-4D14-C964FD5619FA}"/>
              </a:ext>
            </a:extLst>
          </p:cNvPr>
          <p:cNvPicPr>
            <a:picLocks noChangeAspect="1"/>
          </p:cNvPicPr>
          <p:nvPr/>
        </p:nvPicPr>
        <p:blipFill rotWithShape="1">
          <a:blip r:embed="rId2">
            <a:extLst>
              <a:ext uri="{28A0092B-C50C-407E-A947-70E740481C1C}">
                <a14:useLocalDpi xmlns:a14="http://schemas.microsoft.com/office/drawing/2010/main" val="0"/>
              </a:ext>
            </a:extLst>
          </a:blip>
          <a:srcRect b="-5007"/>
          <a:stretch/>
        </p:blipFill>
        <p:spPr>
          <a:xfrm rot="21600000">
            <a:off x="5421742" y="851119"/>
            <a:ext cx="3219916" cy="925725"/>
          </a:xfrm>
          <a:prstGeom prst="rect">
            <a:avLst/>
          </a:prstGeom>
        </p:spPr>
      </p:pic>
      <p:sp>
        <p:nvSpPr>
          <p:cNvPr id="8" name="Right Triangle 7">
            <a:extLst>
              <a:ext uri="{FF2B5EF4-FFF2-40B4-BE49-F238E27FC236}">
                <a16:creationId xmlns:a16="http://schemas.microsoft.com/office/drawing/2014/main" id="{86A5A7C8-3BA9-AD71-1865-F4AD18F4C34B}"/>
              </a:ext>
            </a:extLst>
          </p:cNvPr>
          <p:cNvSpPr/>
          <p:nvPr/>
        </p:nvSpPr>
        <p:spPr>
          <a:xfrm>
            <a:off x="6432540" y="3335867"/>
            <a:ext cx="2468880" cy="3200400"/>
          </a:xfrm>
          <a:prstGeom prst="rtTriangle">
            <a:avLst/>
          </a:prstGeom>
          <a:solidFill>
            <a:srgbClr val="81C23F"/>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98FA07E-E08A-A4E6-2CB3-DD5630092DA2}"/>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128766" y="5674979"/>
            <a:ext cx="1640304" cy="612292"/>
          </a:xfrm>
          <a:prstGeom prst="rect">
            <a:avLst/>
          </a:prstGeom>
        </p:spPr>
      </p:pic>
      <p:sp>
        <p:nvSpPr>
          <p:cNvPr id="21" name="TextBox 20">
            <a:extLst>
              <a:ext uri="{FF2B5EF4-FFF2-40B4-BE49-F238E27FC236}">
                <a16:creationId xmlns:a16="http://schemas.microsoft.com/office/drawing/2014/main" id="{B4EE149F-A6DE-E9A7-DAEA-354E628CC48F}"/>
              </a:ext>
            </a:extLst>
          </p:cNvPr>
          <p:cNvSpPr txBox="1"/>
          <p:nvPr/>
        </p:nvSpPr>
        <p:spPr>
          <a:xfrm>
            <a:off x="5421208" y="1980994"/>
            <a:ext cx="3480212" cy="1208023"/>
          </a:xfrm>
          <a:prstGeom prst="rect">
            <a:avLst/>
          </a:prstGeom>
          <a:solidFill>
            <a:schemeClr val="accent5">
              <a:lumMod val="20000"/>
              <a:lumOff val="80000"/>
              <a:alpha val="37000"/>
            </a:schemeClr>
          </a:solidFill>
          <a:ln w="12700">
            <a:noFill/>
          </a:ln>
          <a:effectLst>
            <a:softEdge rad="114300"/>
          </a:effectLst>
        </p:spPr>
        <p:txBody>
          <a:bodyPr wrap="square" rtlCol="0">
            <a:spAutoFit/>
          </a:bodyPr>
          <a:lstStyle/>
          <a:p>
            <a:pPr algn="ctr"/>
            <a:r>
              <a:rPr lang="en-US" sz="2000" b="1" dirty="0">
                <a:ln w="0">
                  <a:noFill/>
                </a:ln>
                <a:solidFill>
                  <a:srgbClr val="0064A7"/>
                </a:solidFill>
                <a:latin typeface="Gotham Book" panose="02000603040000020004" pitchFamily="2" charset="0"/>
              </a:rPr>
              <a:t>*New Course Offering* </a:t>
            </a:r>
          </a:p>
          <a:p>
            <a:pPr algn="ctr"/>
            <a:endParaRPr lang="en-US" sz="100" b="1" i="1" dirty="0">
              <a:ln w="0">
                <a:noFill/>
              </a:ln>
              <a:latin typeface="Gotham Book" panose="02000603040000020004" pitchFamily="2" charset="0"/>
            </a:endParaRPr>
          </a:p>
          <a:p>
            <a:pPr algn="ctr"/>
            <a:r>
              <a:rPr lang="en-US" sz="1600" b="1" i="1" dirty="0">
                <a:ln w="0">
                  <a:noFill/>
                </a:ln>
                <a:latin typeface="Gotham Book" panose="02000603040000020004" pitchFamily="2" charset="0"/>
              </a:rPr>
              <a:t>Negotiation &amp; </a:t>
            </a:r>
          </a:p>
          <a:p>
            <a:pPr algn="ctr"/>
            <a:r>
              <a:rPr lang="en-US" sz="1600" b="1" i="1" dirty="0">
                <a:ln w="0">
                  <a:noFill/>
                </a:ln>
                <a:latin typeface="Gotham Book" panose="02000603040000020004" pitchFamily="2" charset="0"/>
              </a:rPr>
              <a:t>Conflict Management:</a:t>
            </a:r>
          </a:p>
          <a:p>
            <a:pPr algn="ctr"/>
            <a:endParaRPr lang="en-US" sz="400" b="1" i="1" dirty="0">
              <a:ln w="0">
                <a:noFill/>
              </a:ln>
              <a:latin typeface="Gotham Book" panose="02000603040000020004" pitchFamily="2" charset="0"/>
            </a:endParaRPr>
          </a:p>
          <a:p>
            <a:r>
              <a:rPr lang="en-US" sz="1550" i="1" dirty="0">
                <a:ln w="0">
                  <a:noFill/>
                </a:ln>
                <a:latin typeface="Gotham Book" panose="02000603040000020004" pitchFamily="2" charset="0"/>
              </a:rPr>
              <a:t>Learn to be a more effective negotiator</a:t>
            </a:r>
          </a:p>
        </p:txBody>
      </p:sp>
      <p:sp>
        <p:nvSpPr>
          <p:cNvPr id="23" name="Rectangle 22">
            <a:extLst>
              <a:ext uri="{FF2B5EF4-FFF2-40B4-BE49-F238E27FC236}">
                <a16:creationId xmlns:a16="http://schemas.microsoft.com/office/drawing/2014/main" id="{B3B95D63-0012-A030-DBA7-B7DF203A8202}"/>
              </a:ext>
            </a:extLst>
          </p:cNvPr>
          <p:cNvSpPr/>
          <p:nvPr/>
        </p:nvSpPr>
        <p:spPr>
          <a:xfrm>
            <a:off x="3078847" y="5525154"/>
            <a:ext cx="2848028" cy="523220"/>
          </a:xfrm>
          <a:prstGeom prst="rect">
            <a:avLst/>
          </a:prstGeom>
          <a:noFill/>
          <a:effectLst>
            <a:softEdge rad="63500"/>
          </a:effectLst>
        </p:spPr>
        <p:txBody>
          <a:bodyPr wrap="square">
            <a:spAutoFit/>
          </a:bodyPr>
          <a:lstStyle/>
          <a:p>
            <a:r>
              <a:rPr lang="en-US" sz="2800" b="1" dirty="0">
                <a:ln w="0">
                  <a:noFill/>
                </a:ln>
                <a:solidFill>
                  <a:srgbClr val="FF0000"/>
                </a:solidFill>
                <a:latin typeface="Gotham Book" panose="02000603040000020004" pitchFamily="2" charset="0"/>
              </a:rPr>
              <a:t>REGISTER TODAY!</a:t>
            </a:r>
          </a:p>
        </p:txBody>
      </p:sp>
      <p:grpSp>
        <p:nvGrpSpPr>
          <p:cNvPr id="27" name="Group 26">
            <a:extLst>
              <a:ext uri="{FF2B5EF4-FFF2-40B4-BE49-F238E27FC236}">
                <a16:creationId xmlns:a16="http://schemas.microsoft.com/office/drawing/2014/main" id="{6AB86496-51F6-D3F5-F56B-483A168438E9}"/>
              </a:ext>
            </a:extLst>
          </p:cNvPr>
          <p:cNvGrpSpPr/>
          <p:nvPr/>
        </p:nvGrpSpPr>
        <p:grpSpPr>
          <a:xfrm>
            <a:off x="467591" y="4046212"/>
            <a:ext cx="5060373" cy="1248755"/>
            <a:chOff x="568654" y="4254032"/>
            <a:chExt cx="4980092" cy="1248755"/>
          </a:xfrm>
        </p:grpSpPr>
        <p:sp>
          <p:nvSpPr>
            <p:cNvPr id="25" name="TextBox 24">
              <a:extLst>
                <a:ext uri="{FF2B5EF4-FFF2-40B4-BE49-F238E27FC236}">
                  <a16:creationId xmlns:a16="http://schemas.microsoft.com/office/drawing/2014/main" id="{38C8AB67-61E0-48AC-8AB0-D1F273B3F7A5}"/>
                </a:ext>
              </a:extLst>
            </p:cNvPr>
            <p:cNvSpPr txBox="1"/>
            <p:nvPr/>
          </p:nvSpPr>
          <p:spPr>
            <a:xfrm>
              <a:off x="568654" y="4564068"/>
              <a:ext cx="4980092" cy="938719"/>
            </a:xfrm>
            <a:prstGeom prst="rect">
              <a:avLst/>
            </a:prstGeom>
            <a:noFill/>
          </p:spPr>
          <p:txBody>
            <a:bodyPr wrap="square">
              <a:spAutoFit/>
            </a:bodyPr>
            <a:lstStyle/>
            <a:p>
              <a:pPr algn="just"/>
              <a:r>
                <a:rPr lang="en-US" sz="1100" b="0" i="0" dirty="0">
                  <a:effectLst/>
                  <a:latin typeface="Lato" panose="020F0502020204030204" pitchFamily="34" charset="0"/>
                </a:rPr>
                <a:t>This course will help you better understand the theory, processes, and practices of negotiation, conflict resolution, and decision making in a work environment. The hands-on class format will empower you with real world experience to be a more effective negotiator in a wide variety of business situations.</a:t>
              </a:r>
              <a:endParaRPr lang="en-US" sz="1100" dirty="0"/>
            </a:p>
          </p:txBody>
        </p:sp>
        <p:sp>
          <p:nvSpPr>
            <p:cNvPr id="26" name="TextBox 25">
              <a:extLst>
                <a:ext uri="{FF2B5EF4-FFF2-40B4-BE49-F238E27FC236}">
                  <a16:creationId xmlns:a16="http://schemas.microsoft.com/office/drawing/2014/main" id="{630B0DE9-9CC2-9C0F-073B-2074346F433D}"/>
                </a:ext>
              </a:extLst>
            </p:cNvPr>
            <p:cNvSpPr txBox="1"/>
            <p:nvPr/>
          </p:nvSpPr>
          <p:spPr>
            <a:xfrm>
              <a:off x="568654" y="4254032"/>
              <a:ext cx="1850131" cy="338554"/>
            </a:xfrm>
            <a:prstGeom prst="rect">
              <a:avLst/>
            </a:prstGeom>
            <a:noFill/>
            <a:ln w="12700">
              <a:noFill/>
            </a:ln>
            <a:effectLst>
              <a:softEdge rad="114300"/>
            </a:effectLst>
          </p:spPr>
          <p:txBody>
            <a:bodyPr wrap="square" rtlCol="0">
              <a:spAutoFit/>
            </a:bodyPr>
            <a:lstStyle/>
            <a:p>
              <a:r>
                <a:rPr lang="en-US" sz="1600" b="1" dirty="0">
                  <a:ln w="0">
                    <a:noFill/>
                  </a:ln>
                  <a:latin typeface="Gotham Book" panose="02000603040000020004" pitchFamily="2" charset="0"/>
                </a:rPr>
                <a:t>Course Description</a:t>
              </a:r>
              <a:endParaRPr lang="en-US" sz="200" b="1" i="1" dirty="0">
                <a:ln w="0">
                  <a:noFill/>
                </a:ln>
                <a:latin typeface="Gotham Book" panose="02000603040000020004" pitchFamily="2" charset="0"/>
              </a:endParaRPr>
            </a:p>
          </p:txBody>
        </p:sp>
      </p:grpSp>
      <p:grpSp>
        <p:nvGrpSpPr>
          <p:cNvPr id="29" name="Group 28">
            <a:extLst>
              <a:ext uri="{FF2B5EF4-FFF2-40B4-BE49-F238E27FC236}">
                <a16:creationId xmlns:a16="http://schemas.microsoft.com/office/drawing/2014/main" id="{82B6F922-BFDF-C0B8-D292-EF69F81B82E3}"/>
              </a:ext>
            </a:extLst>
          </p:cNvPr>
          <p:cNvGrpSpPr/>
          <p:nvPr/>
        </p:nvGrpSpPr>
        <p:grpSpPr>
          <a:xfrm>
            <a:off x="568654" y="873480"/>
            <a:ext cx="4855400" cy="3127403"/>
            <a:chOff x="568654" y="873480"/>
            <a:chExt cx="4855400" cy="3127403"/>
          </a:xfrm>
        </p:grpSpPr>
        <p:grpSp>
          <p:nvGrpSpPr>
            <p:cNvPr id="10" name="Group 9">
              <a:extLst>
                <a:ext uri="{FF2B5EF4-FFF2-40B4-BE49-F238E27FC236}">
                  <a16:creationId xmlns:a16="http://schemas.microsoft.com/office/drawing/2014/main" id="{C43DC9D3-E13D-25E5-2D64-915403A32EEB}"/>
                </a:ext>
              </a:extLst>
            </p:cNvPr>
            <p:cNvGrpSpPr/>
            <p:nvPr/>
          </p:nvGrpSpPr>
          <p:grpSpPr>
            <a:xfrm>
              <a:off x="571499" y="941392"/>
              <a:ext cx="4852555" cy="3059491"/>
              <a:chOff x="571499" y="1907749"/>
              <a:chExt cx="4852555" cy="3059491"/>
            </a:xfrm>
          </p:grpSpPr>
          <p:pic>
            <p:nvPicPr>
              <p:cNvPr id="1026" name="Picture 2" descr="Educational Leadership">
                <a:extLst>
                  <a:ext uri="{FF2B5EF4-FFF2-40B4-BE49-F238E27FC236}">
                    <a16:creationId xmlns:a16="http://schemas.microsoft.com/office/drawing/2014/main" id="{D55348A4-AECE-92EC-E0FE-C407E27A1F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647" t="-913" r="40885" b="913"/>
              <a:stretch/>
            </p:blipFill>
            <p:spPr bwMode="auto">
              <a:xfrm rot="21600000">
                <a:off x="571499" y="1907749"/>
                <a:ext cx="4852555" cy="30009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164E20C-59D2-4C55-1FFE-A1A9E60ABD52}"/>
                  </a:ext>
                </a:extLst>
              </p:cNvPr>
              <p:cNvSpPr txBox="1"/>
              <p:nvPr/>
            </p:nvSpPr>
            <p:spPr>
              <a:xfrm>
                <a:off x="1392380" y="4597908"/>
                <a:ext cx="3210791" cy="369332"/>
              </a:xfrm>
              <a:prstGeom prst="rect">
                <a:avLst/>
              </a:prstGeom>
              <a:noFill/>
            </p:spPr>
            <p:txBody>
              <a:bodyPr wrap="square" rtlCol="0">
                <a:spAutoFit/>
              </a:bodyPr>
              <a:lstStyle/>
              <a:p>
                <a:r>
                  <a:rPr lang="en-US" dirty="0">
                    <a:solidFill>
                      <a:schemeClr val="bg1"/>
                    </a:solidFill>
                  </a:rPr>
                  <a:t>The City University of New York</a:t>
                </a:r>
              </a:p>
            </p:txBody>
          </p:sp>
        </p:grpSp>
        <p:pic>
          <p:nvPicPr>
            <p:cNvPr id="28" name="Picture 27">
              <a:extLst>
                <a:ext uri="{FF2B5EF4-FFF2-40B4-BE49-F238E27FC236}">
                  <a16:creationId xmlns:a16="http://schemas.microsoft.com/office/drawing/2014/main" id="{4FD0E804-19C4-EA73-39B3-10E21503A620}"/>
                </a:ext>
              </a:extLst>
            </p:cNvPr>
            <p:cNvPicPr>
              <a:picLocks noChangeAspect="1"/>
            </p:cNvPicPr>
            <p:nvPr/>
          </p:nvPicPr>
          <p:blipFill>
            <a:blip r:embed="rId5"/>
            <a:stretch>
              <a:fillRect/>
            </a:stretch>
          </p:blipFill>
          <p:spPr>
            <a:xfrm>
              <a:off x="568654" y="873480"/>
              <a:ext cx="4852554" cy="1800012"/>
            </a:xfrm>
            <a:prstGeom prst="rect">
              <a:avLst/>
            </a:prstGeom>
          </p:spPr>
        </p:pic>
      </p:grpSp>
      <p:pic>
        <p:nvPicPr>
          <p:cNvPr id="30" name="Picture 29">
            <a:extLst>
              <a:ext uri="{FF2B5EF4-FFF2-40B4-BE49-F238E27FC236}">
                <a16:creationId xmlns:a16="http://schemas.microsoft.com/office/drawing/2014/main" id="{15CC5CDF-79EC-4212-B5C3-9474686D3398}"/>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Effect>
                      <a14:brightnessContrast contrast="29000"/>
                    </a14:imgEffect>
                  </a14:imgLayer>
                </a14:imgProps>
              </a:ext>
            </a:extLst>
          </a:blip>
          <a:srcRect t="14880" b="17663"/>
          <a:stretch/>
        </p:blipFill>
        <p:spPr>
          <a:xfrm>
            <a:off x="5676948" y="3800857"/>
            <a:ext cx="2137270" cy="1061829"/>
          </a:xfrm>
          <a:prstGeom prst="rect">
            <a:avLst/>
          </a:prstGeom>
          <a:effectLst>
            <a:softEdge rad="63500"/>
          </a:effectLst>
        </p:spPr>
      </p:pic>
      <p:sp>
        <p:nvSpPr>
          <p:cNvPr id="2" name="Rectangle 1">
            <a:extLst>
              <a:ext uri="{FF2B5EF4-FFF2-40B4-BE49-F238E27FC236}">
                <a16:creationId xmlns:a16="http://schemas.microsoft.com/office/drawing/2014/main" id="{012C0FD3-4ED0-2DF8-72AC-F3C7F197F8CD}"/>
              </a:ext>
            </a:extLst>
          </p:cNvPr>
          <p:cNvSpPr/>
          <p:nvPr/>
        </p:nvSpPr>
        <p:spPr>
          <a:xfrm>
            <a:off x="5452282" y="3276070"/>
            <a:ext cx="3161148" cy="469359"/>
          </a:xfrm>
          <a:prstGeom prst="rect">
            <a:avLst/>
          </a:prstGeom>
          <a:solidFill>
            <a:srgbClr val="81C23F">
              <a:alpha val="11000"/>
            </a:srgbClr>
          </a:solidFill>
          <a:effectLst>
            <a:softEdge rad="177800"/>
          </a:effectLst>
        </p:spPr>
        <p:txBody>
          <a:bodyPr wrap="square">
            <a:spAutoFit/>
          </a:bodyPr>
          <a:lstStyle/>
          <a:p>
            <a:pPr algn="ctr"/>
            <a:r>
              <a:rPr lang="en-US" sz="1400" b="1" dirty="0">
                <a:ln w="0">
                  <a:noFill/>
                </a:ln>
                <a:latin typeface="Gotham Book" panose="02000603040000020004" pitchFamily="2" charset="0"/>
              </a:rPr>
              <a:t>Tuesday Nights 6:15-8:45pm EST</a:t>
            </a:r>
          </a:p>
          <a:p>
            <a:pPr algn="ctr"/>
            <a:r>
              <a:rPr lang="en-US" sz="1050" i="1" dirty="0">
                <a:ln w="0">
                  <a:noFill/>
                </a:ln>
                <a:latin typeface="Gotham Book" panose="02000603040000020004" pitchFamily="2" charset="0"/>
              </a:rPr>
              <a:t>Study </a:t>
            </a:r>
            <a:r>
              <a:rPr lang="en-US" sz="1050" i="1" u="sng" dirty="0">
                <a:ln w="0">
                  <a:noFill/>
                </a:ln>
                <a:latin typeface="Gotham Book" panose="02000603040000020004" pitchFamily="2" charset="0"/>
              </a:rPr>
              <a:t>any where in the world</a:t>
            </a:r>
            <a:r>
              <a:rPr lang="en-US" sz="1050" i="1" dirty="0">
                <a:ln w="0">
                  <a:noFill/>
                </a:ln>
                <a:latin typeface="Gotham Book" panose="02000603040000020004" pitchFamily="2" charset="0"/>
              </a:rPr>
              <a:t>  Via ZOOM Virtual Class</a:t>
            </a:r>
          </a:p>
        </p:txBody>
      </p:sp>
    </p:spTree>
    <p:extLst>
      <p:ext uri="{BB962C8B-B14F-4D97-AF65-F5344CB8AC3E}">
        <p14:creationId xmlns:p14="http://schemas.microsoft.com/office/powerpoint/2010/main" val="129082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1500D5-07B7-9841-7C1B-152A7AC50D2F}"/>
              </a:ext>
            </a:extLst>
          </p:cNvPr>
          <p:cNvPicPr>
            <a:picLocks noChangeAspect="1"/>
          </p:cNvPicPr>
          <p:nvPr/>
        </p:nvPicPr>
        <p:blipFill>
          <a:blip r:embed="rId2"/>
          <a:stretch>
            <a:fillRect/>
          </a:stretch>
        </p:blipFill>
        <p:spPr>
          <a:xfrm>
            <a:off x="685800" y="774071"/>
            <a:ext cx="7772400" cy="5309857"/>
          </a:xfrm>
          <a:prstGeom prst="rect">
            <a:avLst/>
          </a:prstGeom>
        </p:spPr>
      </p:pic>
    </p:spTree>
    <p:extLst>
      <p:ext uri="{BB962C8B-B14F-4D97-AF65-F5344CB8AC3E}">
        <p14:creationId xmlns:p14="http://schemas.microsoft.com/office/powerpoint/2010/main" val="736542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56818954ACCE44B6E37C8ECEFF6517" ma:contentTypeVersion="13" ma:contentTypeDescription="Create a new document." ma:contentTypeScope="" ma:versionID="dfa3ab529f0b716d312cf916c405b3e8">
  <xsd:schema xmlns:xsd="http://www.w3.org/2001/XMLSchema" xmlns:xs="http://www.w3.org/2001/XMLSchema" xmlns:p="http://schemas.microsoft.com/office/2006/metadata/properties" xmlns:ns2="35c3db5d-59fb-4c00-9418-83115059e528" xmlns:ns3="b686f573-19df-430e-9804-2b9741b0e9e3" targetNamespace="http://schemas.microsoft.com/office/2006/metadata/properties" ma:root="true" ma:fieldsID="c4776099cd0c3d69fac84734fd9a135a" ns2:_="" ns3:_="">
    <xsd:import namespace="35c3db5d-59fb-4c00-9418-83115059e528"/>
    <xsd:import namespace="b686f573-19df-430e-9804-2b9741b0e9e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c3db5d-59fb-4c00-9418-83115059e5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efc61f0-12f9-41a7-850b-dbf4306c0251"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86f573-19df-430e-9804-2b9741b0e9e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fd99001-1c75-4f49-ba6d-e5ca4b13a0dd}" ma:internalName="TaxCatchAll" ma:showField="CatchAllData" ma:web="b686f573-19df-430e-9804-2b9741b0e9e3">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25F33D-5A2E-4A2B-8C94-94869D9237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c3db5d-59fb-4c00-9418-83115059e528"/>
    <ds:schemaRef ds:uri="b686f573-19df-430e-9804-2b9741b0e9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B83DD6-677C-4AD7-9694-DCBF3AE056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2540</TotalTime>
  <Words>219</Words>
  <Application>Microsoft Office PowerPoint</Application>
  <PresentationFormat>On-screen Show (4:3)</PresentationFormat>
  <Paragraphs>28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Dalipi</dc:creator>
  <cp:lastModifiedBy>Alexander Ali Dalipi</cp:lastModifiedBy>
  <cp:revision>16</cp:revision>
  <dcterms:created xsi:type="dcterms:W3CDTF">2017-11-08T20:15:56Z</dcterms:created>
  <dcterms:modified xsi:type="dcterms:W3CDTF">2023-05-12T13:06:06Z</dcterms:modified>
</cp:coreProperties>
</file>