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2" r:id="rId5"/>
    <p:sldId id="268" r:id="rId6"/>
    <p:sldId id="266" r:id="rId7"/>
    <p:sldId id="269" r:id="rId8"/>
    <p:sldId id="258" r:id="rId9"/>
    <p:sldId id="270" r:id="rId10"/>
    <p:sldId id="260" r:id="rId1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 MEHTA" initials="OM" lastIdx="2" clrIdx="0">
    <p:extLst>
      <p:ext uri="{19B8F6BF-5375-455C-9EA6-DF929625EA0E}">
        <p15:presenceInfo xmlns:p15="http://schemas.microsoft.com/office/powerpoint/2012/main" userId="58fb417b5c2e27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81" d="100"/>
          <a:sy n="81" d="100"/>
        </p:scale>
        <p:origin x="10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12-11T11:55:19.172" idx="1">
    <p:pos x="7209" y="1033"/>
    <p:text>Tables highlighted in Yellow will become Fact tables / Calulation Tables /  Measure Tables / Dimensions where we perfrom some calculations.</p:text>
    <p:extLst>
      <p:ext uri="{C676402C-5697-4E1C-873F-D02D1690AC5C}">
        <p15:threadingInfo xmlns:p15="http://schemas.microsoft.com/office/powerpoint/2012/main" timeZoneBias="-330"/>
      </p:ext>
    </p:extLst>
  </p:cm>
  <p:cm authorId="1" dt="2024-12-11T11:56:31.336" idx="2">
    <p:pos x="6330" y="2583"/>
    <p:text>Tables highlighted in turquoise will become lookup tables.</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11.12.2024</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11.12.2024</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11.12.2024</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11.12.2024</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11.12.2024</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11.12.2024</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11.12.2024</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11.12.2024</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11.12.2024</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11.12.2024</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11.12.2024</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11.12.2024</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Om Mehta</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652C1-98F9-C055-D3FE-3240130CB9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90A50D-7893-5B6C-F8BE-D801E8456EC9}"/>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57C24C4D-99A2-6F29-F003-147B5E69D033}"/>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a:t>
            </a:r>
            <a:r>
              <a:rPr lang="en-US" dirty="0">
                <a:highlight>
                  <a:srgbClr val="FFFF00"/>
                </a:highlight>
              </a:rPr>
              <a:t>online retail business</a:t>
            </a:r>
            <a:r>
              <a:rPr lang="en-US" dirty="0"/>
              <a:t>, is </a:t>
            </a:r>
            <a:r>
              <a:rPr lang="en-US" dirty="0">
                <a:highlight>
                  <a:srgbClr val="FFFF00"/>
                </a:highlight>
              </a:rPr>
              <a:t>facing reduced customer engagement and conversion rates </a:t>
            </a:r>
            <a:r>
              <a:rPr lang="en-US" dirty="0"/>
              <a:t>despite launching several </a:t>
            </a:r>
            <a:r>
              <a:rPr lang="en-US" dirty="0">
                <a:highlight>
                  <a:srgbClr val="FFFF00"/>
                </a:highlight>
              </a:rPr>
              <a:t>new online marketing campaigns</a:t>
            </a:r>
            <a:r>
              <a:rPr lang="en-US" dirty="0"/>
              <a:t>. They are reaching out to you to help </a:t>
            </a:r>
            <a:r>
              <a:rPr lang="en-US" dirty="0">
                <a:highlight>
                  <a:srgbClr val="FFFF00"/>
                </a:highlight>
              </a:rPr>
              <a:t>conduct a detailed analysis </a:t>
            </a:r>
            <a:r>
              <a:rPr lang="en-US" dirty="0"/>
              <a:t>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a:t>
            </a:r>
            <a:r>
              <a:rPr lang="en-US" dirty="0">
                <a:highlight>
                  <a:srgbClr val="FFFF00"/>
                </a:highlight>
              </a:rPr>
              <a:t>number of customer interactions </a:t>
            </a:r>
            <a:r>
              <a:rPr lang="en-US" dirty="0"/>
              <a:t>and </a:t>
            </a:r>
            <a:r>
              <a:rPr lang="en-US" dirty="0">
                <a:highlight>
                  <a:srgbClr val="FFFF00"/>
                </a:highlight>
              </a:rPr>
              <a:t>engagement with the site</a:t>
            </a:r>
            <a:r>
              <a:rPr lang="en-US" dirty="0"/>
              <a:t> and marketing content has </a:t>
            </a:r>
            <a:r>
              <a:rPr lang="en-US" dirty="0">
                <a:highlight>
                  <a:srgbClr val="FFFF00"/>
                </a:highlight>
              </a:rPr>
              <a:t>declined</a:t>
            </a:r>
            <a:r>
              <a:rPr lang="en-US" dirty="0"/>
              <a:t>.</a:t>
            </a:r>
          </a:p>
          <a:p>
            <a:pPr lvl="1">
              <a:lnSpc>
                <a:spcPct val="170000"/>
              </a:lnSpc>
            </a:pPr>
            <a:r>
              <a:rPr lang="en-US" b="1" dirty="0"/>
              <a:t>Decreased Conversion Rates</a:t>
            </a:r>
            <a:r>
              <a:rPr lang="en-US" b="1" dirty="0">
                <a:highlight>
                  <a:srgbClr val="FFFF00"/>
                </a:highlight>
              </a:rPr>
              <a:t>:</a:t>
            </a:r>
            <a:r>
              <a:rPr lang="en-US" dirty="0">
                <a:highlight>
                  <a:srgbClr val="FFFF00"/>
                </a:highlight>
              </a:rPr>
              <a:t> Fewer site visitors are converting </a:t>
            </a:r>
            <a:r>
              <a:rPr lang="en-US" dirty="0"/>
              <a:t>into paying customers.</a:t>
            </a:r>
          </a:p>
          <a:p>
            <a:pPr lvl="1">
              <a:lnSpc>
                <a:spcPct val="170000"/>
              </a:lnSpc>
            </a:pPr>
            <a:r>
              <a:rPr lang="en-US" b="1" dirty="0"/>
              <a:t>High Marketing Expenses:</a:t>
            </a:r>
            <a:r>
              <a:rPr lang="en-US" dirty="0"/>
              <a:t> Significant investments in </a:t>
            </a:r>
            <a:r>
              <a:rPr lang="en-US" dirty="0">
                <a:highlight>
                  <a:srgbClr val="FFFF00"/>
                </a:highlight>
              </a:rPr>
              <a:t>marketing campaigns are not yielding expected returns</a:t>
            </a:r>
            <a:r>
              <a:rPr lang="en-US" dirty="0"/>
              <a:t>.</a:t>
            </a:r>
          </a:p>
          <a:p>
            <a:pPr lvl="1">
              <a:lnSpc>
                <a:spcPct val="170000"/>
              </a:lnSpc>
            </a:pPr>
            <a:r>
              <a:rPr lang="en-US" b="1" dirty="0"/>
              <a:t>Need for Customer Feedback Analysis:</a:t>
            </a:r>
            <a:r>
              <a:rPr lang="en-US" dirty="0"/>
              <a:t> </a:t>
            </a:r>
            <a:r>
              <a:rPr lang="en-US" dirty="0">
                <a:highlight>
                  <a:srgbClr val="FFFF00"/>
                </a:highlight>
              </a:rPr>
              <a:t>Understanding customer opinions about products and services is crucial</a:t>
            </a:r>
            <a:r>
              <a:rPr lang="en-US" dirty="0"/>
              <a:t> for improving engagement and conversions.</a:t>
            </a:r>
          </a:p>
        </p:txBody>
      </p:sp>
    </p:spTree>
    <p:extLst>
      <p:ext uri="{BB962C8B-B14F-4D97-AF65-F5344CB8AC3E}">
        <p14:creationId xmlns:p14="http://schemas.microsoft.com/office/powerpoint/2010/main" val="228382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BBA58-1CD2-35FB-2804-BF9DFE3F4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31453E-28A9-48AB-B155-B219EA75E6DC}"/>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B004F906-34F4-60B7-F6FA-A8C633856C87}"/>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a:t>
            </a:r>
            <a:r>
              <a:rPr lang="en-US" dirty="0">
                <a:highlight>
                  <a:srgbClr val="FFFF00"/>
                </a:highlight>
              </a:rPr>
              <a:t>Marketing Manager at </a:t>
            </a:r>
            <a:r>
              <a:rPr lang="en-US" dirty="0" err="1">
                <a:highlight>
                  <a:srgbClr val="FFFF00"/>
                </a:highlight>
              </a:rPr>
              <a:t>ShopEasy</a:t>
            </a:r>
            <a:r>
              <a:rPr lang="en-US" dirty="0"/>
              <a:t>. We’ve been </a:t>
            </a:r>
            <a:r>
              <a:rPr lang="en-US" dirty="0">
                <a:highlight>
                  <a:srgbClr val="FFFF00"/>
                </a:highlight>
              </a:rPr>
              <a:t>facing some challenges with our marketing campaigns </a:t>
            </a:r>
            <a:r>
              <a:rPr lang="en-US" dirty="0"/>
              <a:t>lately, and I’m reaching out to request your expertise in data analysis to </a:t>
            </a:r>
            <a:r>
              <a:rPr lang="en-US" dirty="0">
                <a:highlight>
                  <a:srgbClr val="FFFF00"/>
                </a:highlight>
              </a:rPr>
              <a:t>help us identify areas for improvement</a:t>
            </a:r>
            <a:r>
              <a:rPr lang="en-US" dirty="0"/>
              <a:t>.</a:t>
            </a:r>
          </a:p>
          <a:p>
            <a:pPr marL="0" indent="0">
              <a:lnSpc>
                <a:spcPct val="170000"/>
              </a:lnSpc>
              <a:buNone/>
            </a:pPr>
            <a:r>
              <a:rPr lang="en-US" dirty="0"/>
              <a:t>Despite our increased investment in marketing, we’ve observed </a:t>
            </a:r>
            <a:r>
              <a:rPr lang="en-US" dirty="0">
                <a:highlight>
                  <a:srgbClr val="FFFF00"/>
                </a:highlight>
              </a:rPr>
              <a:t>a decline in customer engagement and conversion rates</a:t>
            </a:r>
            <a:r>
              <a:rPr lang="en-US" dirty="0"/>
              <a:t>. Our </a:t>
            </a:r>
            <a:r>
              <a:rPr lang="en-US" dirty="0">
                <a:highlight>
                  <a:srgbClr val="FFFF00"/>
                </a:highlight>
              </a:rPr>
              <a:t>marketing expenses have gone up, but the return on investment isn’t meeting our expectations. </a:t>
            </a:r>
            <a:r>
              <a:rPr lang="en-US" dirty="0"/>
              <a:t>We need a comprehensive analysis to understand the </a:t>
            </a:r>
            <a:r>
              <a:rPr lang="en-US" dirty="0">
                <a:highlight>
                  <a:srgbClr val="FFFF00"/>
                </a:highlight>
              </a:rPr>
              <a:t>effectiveness of our current strategies </a:t>
            </a:r>
            <a:r>
              <a:rPr lang="en-US" dirty="0"/>
              <a:t>and to find opportunities to optimize our efforts.</a:t>
            </a:r>
          </a:p>
          <a:p>
            <a:pPr marL="0" indent="0">
              <a:lnSpc>
                <a:spcPct val="170000"/>
              </a:lnSpc>
              <a:buNone/>
            </a:pPr>
            <a:r>
              <a:rPr lang="en-US" dirty="0"/>
              <a:t>We have </a:t>
            </a:r>
            <a:r>
              <a:rPr lang="en-US" dirty="0">
                <a:highlight>
                  <a:srgbClr val="FFFF00"/>
                </a:highlight>
              </a:rPr>
              <a:t>data from various sources</a:t>
            </a:r>
            <a:r>
              <a:rPr lang="en-US" dirty="0"/>
              <a:t>, including </a:t>
            </a:r>
            <a:r>
              <a:rPr lang="en-US" dirty="0">
                <a:highlight>
                  <a:srgbClr val="FFFF00"/>
                </a:highlight>
              </a:rPr>
              <a:t>customer reviews, social media comments, and campaign performance metrics</a:t>
            </a:r>
            <a:r>
              <a:rPr lang="en-US" dirty="0"/>
              <a:t>.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140193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99827-6348-D0D0-096B-273CA6EC9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8420F-7DCF-CC67-F313-2EB4F6FC7A10}"/>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8D82140-8B6A-69FC-ED1C-4EB3E09DCE71}"/>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a:t>
            </a:r>
            <a:r>
              <a:rPr lang="en-US" dirty="0">
                <a:highlight>
                  <a:srgbClr val="FFFF00"/>
                </a:highlight>
              </a:rPr>
              <a:t>Customer Experience Manager at </a:t>
            </a:r>
            <a:r>
              <a:rPr lang="en-US" dirty="0" err="1">
                <a:highlight>
                  <a:srgbClr val="FFFF00"/>
                </a:highlight>
              </a:rPr>
              <a:t>ShopEasy</a:t>
            </a:r>
            <a:r>
              <a:rPr lang="en-US" dirty="0"/>
              <a:t>, and I’m writing to seek your help with </a:t>
            </a:r>
            <a:r>
              <a:rPr lang="en-US" dirty="0">
                <a:highlight>
                  <a:srgbClr val="FFFF00"/>
                </a:highlight>
              </a:rPr>
              <a:t>analyzing our customer feedback</a:t>
            </a:r>
            <a:r>
              <a:rPr lang="en-US" dirty="0"/>
              <a:t>. Over the past few months, we’ve noticed </a:t>
            </a:r>
            <a:r>
              <a:rPr lang="en-US" dirty="0">
                <a:highlight>
                  <a:srgbClr val="FFFF00"/>
                </a:highlight>
              </a:rPr>
              <a:t>a drop in customer engagement and satisfaction, which is impacting our overall conversion rates.</a:t>
            </a:r>
          </a:p>
          <a:p>
            <a:pPr marL="0" indent="0">
              <a:lnSpc>
                <a:spcPct val="170000"/>
              </a:lnSpc>
              <a:buNone/>
            </a:pPr>
            <a:r>
              <a:rPr lang="en-US" dirty="0"/>
              <a:t>We’ve </a:t>
            </a:r>
            <a:r>
              <a:rPr lang="en-US" dirty="0">
                <a:highlight>
                  <a:srgbClr val="FFFF00"/>
                </a:highlight>
              </a:rPr>
              <a:t>gathered</a:t>
            </a:r>
            <a:r>
              <a:rPr lang="en-US" dirty="0"/>
              <a:t> a significant amount of </a:t>
            </a:r>
            <a:r>
              <a:rPr lang="en-US" dirty="0">
                <a:highlight>
                  <a:srgbClr val="FFFF00"/>
                </a:highlight>
              </a:rPr>
              <a:t>customer reviews and social media comments </a:t>
            </a:r>
            <a:r>
              <a:rPr lang="en-US" dirty="0"/>
              <a:t>that </a:t>
            </a:r>
            <a:r>
              <a:rPr lang="en-US" dirty="0">
                <a:highlight>
                  <a:srgbClr val="FFFF00"/>
                </a:highlight>
              </a:rPr>
              <a:t>highlight</a:t>
            </a:r>
            <a:r>
              <a:rPr lang="en-US" dirty="0"/>
              <a:t> various </a:t>
            </a:r>
            <a:r>
              <a:rPr lang="en-US" dirty="0">
                <a:highlight>
                  <a:srgbClr val="FFFF00"/>
                </a:highlight>
              </a:rPr>
              <a:t>issues and sentiments</a:t>
            </a:r>
            <a:r>
              <a:rPr lang="en-US" dirty="0"/>
              <a:t>. We believe that by thoroughly </a:t>
            </a:r>
            <a:r>
              <a:rPr lang="en-US" dirty="0">
                <a:highlight>
                  <a:srgbClr val="FFFF00"/>
                </a:highlight>
              </a:rPr>
              <a:t>analyzing this feedback</a:t>
            </a:r>
            <a:r>
              <a:rPr lang="en-US" dirty="0"/>
              <a:t>, we can gain a better understanding of our customers' needs and pain points.</a:t>
            </a:r>
          </a:p>
          <a:p>
            <a:pPr marL="0" indent="0">
              <a:lnSpc>
                <a:spcPct val="170000"/>
              </a:lnSpc>
              <a:buNone/>
            </a:pPr>
            <a:r>
              <a:rPr lang="en-US" dirty="0"/>
              <a:t>Your expertise in data analysis will be crucial in </a:t>
            </a:r>
            <a:r>
              <a:rPr lang="en-US" dirty="0">
                <a:highlight>
                  <a:srgbClr val="FFFF00"/>
                </a:highlight>
              </a:rPr>
              <a:t>helping us decode this feedback and provide actionable insights</a:t>
            </a:r>
            <a:r>
              <a:rPr lang="en-US" dirty="0"/>
              <a:t>. We hope this will guide us in improving our customer experience and ultimately </a:t>
            </a:r>
            <a:r>
              <a:rPr lang="en-US" dirty="0">
                <a:highlight>
                  <a:srgbClr val="FFFF00"/>
                </a:highlight>
              </a:rPr>
              <a:t>boost our engagement and conversion rates</a:t>
            </a:r>
            <a:r>
              <a:rPr lang="en-US" dirty="0"/>
              <a:t>.</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330320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6EE1-123C-8E6D-2D4C-0293F667D9E8}"/>
              </a:ext>
            </a:extLst>
          </p:cNvPr>
          <p:cNvSpPr>
            <a:spLocks noGrp="1"/>
          </p:cNvSpPr>
          <p:nvPr>
            <p:ph type="title"/>
          </p:nvPr>
        </p:nvSpPr>
        <p:spPr/>
        <p:txBody>
          <a:bodyPr/>
          <a:lstStyle/>
          <a:p>
            <a:r>
              <a:rPr lang="en-IN" b="1" dirty="0"/>
              <a:t>Data Sources &amp; Tables</a:t>
            </a:r>
          </a:p>
        </p:txBody>
      </p:sp>
      <p:sp>
        <p:nvSpPr>
          <p:cNvPr id="3" name="Content Placeholder 2">
            <a:extLst>
              <a:ext uri="{FF2B5EF4-FFF2-40B4-BE49-F238E27FC236}">
                <a16:creationId xmlns:a16="http://schemas.microsoft.com/office/drawing/2014/main" id="{F570C3C3-A288-C005-5C7D-13062B58BDFB}"/>
              </a:ext>
            </a:extLst>
          </p:cNvPr>
          <p:cNvSpPr>
            <a:spLocks noGrp="1"/>
          </p:cNvSpPr>
          <p:nvPr>
            <p:ph idx="1"/>
          </p:nvPr>
        </p:nvSpPr>
        <p:spPr/>
        <p:txBody>
          <a:bodyPr>
            <a:normAutofit/>
          </a:bodyPr>
          <a:lstStyle/>
          <a:p>
            <a:r>
              <a:rPr lang="en-IN" sz="2400" b="1" dirty="0">
                <a:highlight>
                  <a:srgbClr val="FFFF00"/>
                </a:highlight>
              </a:rPr>
              <a:t>Customer Journey Table: </a:t>
            </a:r>
            <a:r>
              <a:rPr lang="en-IN" sz="2400" dirty="0">
                <a:highlight>
                  <a:srgbClr val="FFFF00"/>
                </a:highlight>
              </a:rPr>
              <a:t>Track customer movements through the website to analyse the conversion funnel.</a:t>
            </a:r>
          </a:p>
          <a:p>
            <a:r>
              <a:rPr lang="en-IN" sz="2400" b="1" dirty="0">
                <a:highlight>
                  <a:srgbClr val="FFFF00"/>
                </a:highlight>
              </a:rPr>
              <a:t>Engagement Data Table: </a:t>
            </a:r>
            <a:r>
              <a:rPr lang="en-IN" sz="2400" dirty="0">
                <a:highlight>
                  <a:srgbClr val="FFFF00"/>
                </a:highlight>
              </a:rPr>
              <a:t>Measures engagement with different types of content.</a:t>
            </a:r>
          </a:p>
          <a:p>
            <a:r>
              <a:rPr lang="en-IN" sz="2400" b="1" dirty="0">
                <a:highlight>
                  <a:srgbClr val="FFFF00"/>
                </a:highlight>
              </a:rPr>
              <a:t>Customer Reviews Table: </a:t>
            </a:r>
            <a:r>
              <a:rPr lang="en-IN" sz="2400" dirty="0">
                <a:highlight>
                  <a:srgbClr val="FFFF00"/>
                </a:highlight>
              </a:rPr>
              <a:t>Analyse customer feedback to identify common themes and sentiments.</a:t>
            </a:r>
          </a:p>
          <a:p>
            <a:r>
              <a:rPr lang="en-IN" sz="2400" b="1" dirty="0">
                <a:highlight>
                  <a:srgbClr val="00FFFF"/>
                </a:highlight>
              </a:rPr>
              <a:t>Customer Table: </a:t>
            </a:r>
            <a:r>
              <a:rPr lang="en-IN" sz="2400" dirty="0">
                <a:highlight>
                  <a:srgbClr val="00FFFF"/>
                </a:highlight>
              </a:rPr>
              <a:t>Provides additional information about customers.</a:t>
            </a:r>
          </a:p>
          <a:p>
            <a:r>
              <a:rPr lang="en-IN" sz="2400" b="1" dirty="0">
                <a:highlight>
                  <a:srgbClr val="00FFFF"/>
                </a:highlight>
              </a:rPr>
              <a:t>Geography Table: </a:t>
            </a:r>
            <a:r>
              <a:rPr lang="en-IN" sz="2400" dirty="0">
                <a:highlight>
                  <a:srgbClr val="00FFFF"/>
                </a:highlight>
              </a:rPr>
              <a:t>Provides additional geographic information about customers.</a:t>
            </a:r>
          </a:p>
          <a:p>
            <a:r>
              <a:rPr lang="en-IN" sz="2400" b="1" dirty="0">
                <a:highlight>
                  <a:srgbClr val="00FFFF"/>
                </a:highlight>
              </a:rPr>
              <a:t>Product Table: </a:t>
            </a:r>
            <a:r>
              <a:rPr lang="en-IN" sz="2400" dirty="0">
                <a:highlight>
                  <a:srgbClr val="00FFFF"/>
                </a:highlight>
              </a:rPr>
              <a:t>Provides additional information about Products.</a:t>
            </a:r>
            <a:endParaRPr lang="en-IN" sz="2400" b="1" dirty="0">
              <a:highlight>
                <a:srgbClr val="00FFFF"/>
              </a:highlight>
            </a:endParaRPr>
          </a:p>
        </p:txBody>
      </p:sp>
    </p:spTree>
    <p:extLst>
      <p:ext uri="{BB962C8B-B14F-4D97-AF65-F5344CB8AC3E}">
        <p14:creationId xmlns:p14="http://schemas.microsoft.com/office/powerpoint/2010/main" val="2957148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481</TotalTime>
  <Words>1132</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Marketing Analytics Business Case</vt:lpstr>
      <vt:lpstr>Introduction to Business Problem</vt:lpstr>
      <vt:lpstr>Introduction to Business Problem</vt:lpstr>
      <vt:lpstr>Subject: Request for Data Analysis to Improve Marketing Strategy</vt:lpstr>
      <vt:lpstr>Subject: Request for Data Analysis to Improve Marketing Strategy</vt:lpstr>
      <vt:lpstr>Subject: Request for Data Analysis to Improve Marketing Strategy</vt:lpstr>
      <vt:lpstr>Subject: Request for Data Analysis to Improve Marketing Strategy</vt:lpstr>
      <vt:lpstr>Key Performance Indicators (KPIs)</vt:lpstr>
      <vt:lpstr>Data Sources &amp; Tables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OM MEHTA</cp:lastModifiedBy>
  <cp:revision>6</cp:revision>
  <dcterms:created xsi:type="dcterms:W3CDTF">2024-07-20T13:50:58Z</dcterms:created>
  <dcterms:modified xsi:type="dcterms:W3CDTF">2024-12-11T06:32:01Z</dcterms:modified>
</cp:coreProperties>
</file>