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85" d="100"/>
          <a:sy n="85" d="100"/>
        </p:scale>
        <p:origin x="8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12/17/2024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&amp; User Sentiment Analysis</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a:xfrm>
            <a:off x="838200" y="365125"/>
            <a:ext cx="2487706" cy="1325563"/>
          </a:xfrm>
        </p:spPr>
        <p:txBody>
          <a:bodyPr/>
          <a:lstStyle/>
          <a:p>
            <a:r>
              <a:rPr lang="nb-NO" dirty="0"/>
              <a:t>Overview</a:t>
            </a: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613612" y="1278917"/>
            <a:ext cx="4325941" cy="5213957"/>
          </a:xfrm>
        </p:spPr>
        <p:txBody>
          <a:bodyPr>
            <a:normAutofit/>
          </a:bodyPr>
          <a:lstStyle/>
          <a:p>
            <a:pPr>
              <a:lnSpc>
                <a:spcPct val="160000"/>
              </a:lnSpc>
            </a:pPr>
            <a:r>
              <a:rPr lang="en-US" sz="1100" b="1" dirty="0"/>
              <a:t>Decreased Conversion Rates: </a:t>
            </a:r>
          </a:p>
          <a:p>
            <a:pPr lvl="1">
              <a:lnSpc>
                <a:spcPct val="160000"/>
              </a:lnSpc>
            </a:pPr>
            <a:r>
              <a:rPr lang="en-US" sz="1100" dirty="0"/>
              <a:t>The conversion rate demonstrated a strong rebound in December, reaching 10.3%, despite a notable dip to 5.1% in October.</a:t>
            </a:r>
          </a:p>
          <a:p>
            <a:pPr>
              <a:lnSpc>
                <a:spcPct val="160000"/>
              </a:lnSpc>
            </a:pPr>
            <a:r>
              <a:rPr lang="en-US" sz="1100" b="1" dirty="0"/>
              <a:t>Reduced Customer Engagement:</a:t>
            </a:r>
          </a:p>
          <a:p>
            <a:pPr lvl="1">
              <a:lnSpc>
                <a:spcPct val="160000"/>
              </a:lnSpc>
            </a:pPr>
            <a:r>
              <a:rPr lang="en-US" sz="1100" dirty="0"/>
              <a:t>There is a decline in overall social media engagement, with views dropping throughout the year.</a:t>
            </a:r>
          </a:p>
          <a:p>
            <a:pPr lvl="1">
              <a:lnSpc>
                <a:spcPct val="160000"/>
              </a:lnSpc>
            </a:pPr>
            <a:r>
              <a:rPr lang="en-US" sz="1100" dirty="0"/>
              <a:t>While clicks and likes are low compared to views, the click-through rate stands at 15.37%, meaning that engaged users are still interacting effectively.</a:t>
            </a:r>
          </a:p>
          <a:p>
            <a:pPr>
              <a:lnSpc>
                <a:spcPct val="160000"/>
              </a:lnSpc>
            </a:pPr>
            <a:r>
              <a:rPr lang="en-US" sz="1100" b="1" dirty="0"/>
              <a:t>Customer Feedback Analysis:</a:t>
            </a:r>
          </a:p>
          <a:p>
            <a:pPr lvl="1">
              <a:lnSpc>
                <a:spcPct val="160000"/>
              </a:lnSpc>
            </a:pPr>
            <a:r>
              <a:rPr lang="en-US" sz="1100" dirty="0"/>
              <a:t>Customer ratings have remained consistent, averaging around 3.7 throughout the year.</a:t>
            </a:r>
          </a:p>
          <a:p>
            <a:pPr lvl="1">
              <a:lnSpc>
                <a:spcPct val="160000"/>
              </a:lnSpc>
            </a:pPr>
            <a:r>
              <a:rPr lang="en-US" sz="1100" dirty="0"/>
              <a:t>Although stable, the average rating is below the target of 4.0, suggesting a need for focused improvements in customer satisfaction, for products below 3.5</a:t>
            </a:r>
            <a:endParaRPr lang="nb-NO" sz="1100" dirty="0"/>
          </a:p>
        </p:txBody>
      </p:sp>
      <p:grpSp>
        <p:nvGrpSpPr>
          <p:cNvPr id="5" name="Group 4">
            <a:extLst>
              <a:ext uri="{FF2B5EF4-FFF2-40B4-BE49-F238E27FC236}">
                <a16:creationId xmlns:a16="http://schemas.microsoft.com/office/drawing/2014/main" id="{AA172E53-AC11-DCE9-3DE2-25BF6313BF5B}"/>
              </a:ext>
            </a:extLst>
          </p:cNvPr>
          <p:cNvGrpSpPr/>
          <p:nvPr/>
        </p:nvGrpSpPr>
        <p:grpSpPr>
          <a:xfrm>
            <a:off x="4939553" y="1705776"/>
            <a:ext cx="7118683" cy="4360237"/>
            <a:chOff x="4379128" y="1078961"/>
            <a:chExt cx="7728483" cy="4695932"/>
          </a:xfrm>
        </p:grpSpPr>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extLst>
                <a:ext uri="{28A0092B-C50C-407E-A947-70E740481C1C}">
                  <a14:useLocalDpi xmlns:a14="http://schemas.microsoft.com/office/drawing/2010/main" val="0"/>
                </a:ext>
              </a:extLst>
            </a:blip>
            <a:srcRect l="14117" t="10149" r="1744" b="1440"/>
            <a:stretch/>
          </p:blipFill>
          <p:spPr>
            <a:xfrm>
              <a:off x="4379128" y="1078961"/>
              <a:ext cx="7728483" cy="4695932"/>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659406" y="2933868"/>
              <a:ext cx="1388788" cy="345478"/>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8100976" y="1278918"/>
              <a:ext cx="1265034" cy="859399"/>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781365" y="4527177"/>
              <a:ext cx="1390273" cy="77521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gr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a:t>Decreased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838200" y="1547253"/>
            <a:ext cx="5535706" cy="4638394"/>
          </a:xfrm>
        </p:spPr>
        <p:txBody>
          <a:bodyPr>
            <a:noAutofit/>
          </a:bodyPr>
          <a:lstStyle/>
          <a:p>
            <a:pPr>
              <a:lnSpc>
                <a:spcPct val="170000"/>
              </a:lnSpc>
            </a:pPr>
            <a:r>
              <a:rPr lang="en-US" sz="1100" b="1" dirty="0"/>
              <a:t>General Conversion Trend:</a:t>
            </a:r>
          </a:p>
          <a:p>
            <a:pPr lvl="1">
              <a:lnSpc>
                <a:spcPct val="170000"/>
              </a:lnSpc>
            </a:pPr>
            <a:r>
              <a:rPr lang="en-US" sz="1100"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sz="1100" b="1" dirty="0"/>
              <a:t>Lowest Conversion Month:</a:t>
            </a:r>
          </a:p>
          <a:p>
            <a:pPr lvl="1">
              <a:lnSpc>
                <a:spcPct val="170000"/>
              </a:lnSpc>
            </a:pPr>
            <a:r>
              <a:rPr lang="en-US" sz="1100"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sz="1100" b="1" dirty="0"/>
              <a:t>Highest Conversion Rates:</a:t>
            </a:r>
          </a:p>
          <a:p>
            <a:pPr lvl="1">
              <a:lnSpc>
                <a:spcPct val="170000"/>
              </a:lnSpc>
            </a:pPr>
            <a:r>
              <a:rPr lang="en-US" sz="1100"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495441" y="2289260"/>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a:t>Customer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a:xfrm>
            <a:off x="838200" y="1484966"/>
            <a:ext cx="6019800" cy="4728036"/>
          </a:xfrm>
        </p:spPr>
        <p:txBody>
          <a:bodyPr>
            <a:normAutofit fontScale="475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Actions</a:t>
            </a:r>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a:xfrm>
            <a:off x="836612" y="1408514"/>
            <a:ext cx="5157787" cy="492218"/>
          </a:xfrm>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6612" y="1900731"/>
            <a:ext cx="5157787" cy="4491103"/>
          </a:xfrm>
        </p:spPr>
        <p:txBody>
          <a:bodyPr>
            <a:normAutofit fontScale="47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a:xfrm>
            <a:off x="6169024" y="1408514"/>
            <a:ext cx="5183188" cy="465110"/>
          </a:xfrm>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69024" y="1900732"/>
            <a:ext cx="5183188" cy="4491102"/>
          </a:xfrm>
        </p:spPr>
        <p:txBody>
          <a:bodyPr>
            <a:noAutofit/>
          </a:bodyPr>
          <a:lstStyle/>
          <a:p>
            <a:pPr>
              <a:lnSpc>
                <a:spcPct val="120000"/>
              </a:lnSpc>
            </a:pPr>
            <a:r>
              <a:rPr lang="nb-NO" sz="1100" b="1" dirty="0"/>
              <a:t>Increase Conversion Rates:</a:t>
            </a:r>
          </a:p>
          <a:p>
            <a:pPr lvl="1">
              <a:lnSpc>
                <a:spcPct val="120000"/>
              </a:lnSpc>
            </a:pPr>
            <a:r>
              <a:rPr lang="en-US" sz="1100" u="sng" dirty="0"/>
              <a:t>Target High-Performing Product Categories</a:t>
            </a:r>
            <a:r>
              <a:rPr lang="en-US" sz="1100" dirty="0"/>
              <a:t>: Focus marketing efforts on products with demonstrated high conversion rates, such as Kayaks, Ski Boots, and Baseball Gloves. Implement seasonal promotions or personalized campaigns during peak months (e.g., January and September) to capitalize on these trends.</a:t>
            </a:r>
            <a:endParaRPr lang="nb-NO" sz="1100" dirty="0"/>
          </a:p>
          <a:p>
            <a:pPr>
              <a:lnSpc>
                <a:spcPct val="120000"/>
              </a:lnSpc>
            </a:pPr>
            <a:r>
              <a:rPr lang="nb-NO" sz="1100" b="1" dirty="0"/>
              <a:t>Enhance Customer Engagement:</a:t>
            </a:r>
          </a:p>
          <a:p>
            <a:pPr lvl="1">
              <a:lnSpc>
                <a:spcPct val="120000"/>
              </a:lnSpc>
            </a:pPr>
            <a:r>
              <a:rPr lang="en-US" sz="1100" u="sng" dirty="0"/>
              <a:t>Revitalize Content Strategy</a:t>
            </a:r>
            <a:r>
              <a:rPr lang="en-US" sz="11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endParaRPr lang="nb-NO" sz="1100" dirty="0"/>
          </a:p>
          <a:p>
            <a:pPr>
              <a:lnSpc>
                <a:spcPct val="120000"/>
              </a:lnSpc>
            </a:pPr>
            <a:r>
              <a:rPr lang="nb-NO" sz="1100" b="1" dirty="0"/>
              <a:t>Improve Customer Feedback Scores:</a:t>
            </a:r>
          </a:p>
          <a:p>
            <a:pPr lvl="1">
              <a:lnSpc>
                <a:spcPct val="120000"/>
              </a:lnSpc>
            </a:pPr>
            <a:r>
              <a:rPr lang="en-US" sz="1100" u="sng" dirty="0"/>
              <a:t>Address Mixed and Negative Feedback: </a:t>
            </a:r>
            <a:r>
              <a:rPr lang="en-US" sz="11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11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154</TotalTime>
  <Words>787</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OM MEHTA</cp:lastModifiedBy>
  <cp:revision>6</cp:revision>
  <dcterms:created xsi:type="dcterms:W3CDTF">2024-09-03T15:16:05Z</dcterms:created>
  <dcterms:modified xsi:type="dcterms:W3CDTF">2024-12-17T06:34:32Z</dcterms:modified>
</cp:coreProperties>
</file>