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6" r:id="rId5"/>
    <p:sldId id="275" r:id="rId6"/>
    <p:sldId id="277" r:id="rId7"/>
    <p:sldId id="278" r:id="rId8"/>
    <p:sldId id="263" r:id="rId9"/>
    <p:sldId id="259" r:id="rId10"/>
    <p:sldId id="268" r:id="rId11"/>
    <p:sldId id="298" r:id="rId12"/>
    <p:sldId id="284" r:id="rId13"/>
    <p:sldId id="294" r:id="rId14"/>
    <p:sldId id="295" r:id="rId15"/>
    <p:sldId id="296" r:id="rId16"/>
    <p:sldId id="297" r:id="rId17"/>
    <p:sldId id="282" r:id="rId18"/>
    <p:sldId id="289" r:id="rId19"/>
    <p:sldId id="266" r:id="rId20"/>
    <p:sldId id="290" r:id="rId21"/>
    <p:sldId id="291" r:id="rId22"/>
    <p:sldId id="292" r:id="rId23"/>
    <p:sldId id="293" r:id="rId24"/>
    <p:sldId id="261" r:id="rId25"/>
    <p:sldId id="299" r:id="rId26"/>
    <p:sldId id="300" r:id="rId27"/>
    <p:sldId id="303" r:id="rId28"/>
    <p:sldId id="301" r:id="rId29"/>
    <p:sldId id="30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84000" autoAdjust="0"/>
  </p:normalViewPr>
  <p:slideViewPr>
    <p:cSldViewPr snapToGrid="0">
      <p:cViewPr varScale="1">
        <p:scale>
          <a:sx n="118" d="100"/>
          <a:sy n="118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05/05/2024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07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63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8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08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74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664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1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9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9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507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92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8611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077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36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980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54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1CA-0E8E-4CFC-B978-E4AD40DD9644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D3D9-BF5A-4E88-8B0B-ADEE67DDE25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4B56-471A-446F-8040-32DEE7852E7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B24-0193-40E2-B63A-16D46CB806C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B41-B173-4881-B330-DD53A86AC43F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68F2-ED58-4E75-8955-2DC12E50DD38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799-A15D-4227-A5B8-688CD1EDE226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18B-A15E-43D5-A707-246E6B3D0056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9651-376C-43AE-B653-9444EB27B5B9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96D-C7F2-4742-A227-43B7F16ABA0F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96D6-2B10-46B3-9F87-14CA024E156E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223-B5A8-43DB-9D06-C28A96C6A2D6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elestrak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sa.gov/mission_pages/station/news/orbital_debris.html" TargetMode="External"/><Relationship Id="rId12" Type="http://schemas.openxmlformats.org/officeDocument/2006/relationships/hyperlink" Target="https://github.com/ommersh/Final-Proj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file/Pini-Gurfil/publication/301620752_Improvements_to_Time_of_Closest_Approach_Calculation/links/5763c3f508ae570d6e15cbd1/Improvements-to-Time-of-Closest-Approach-Calculation.pdf" TargetMode="External"/><Relationship Id="rId11" Type="http://schemas.openxmlformats.org/officeDocument/2006/relationships/hyperlink" Target="https://www.isispace.nl/product/on-board-computer/" TargetMode="External"/><Relationship Id="rId5" Type="http://schemas.openxmlformats.org/officeDocument/2006/relationships/hyperlink" Target="https://www.researchgate.net/publication/252559100_Determining_satellite_close_approaches_part_II" TargetMode="External"/><Relationship Id="rId10" Type="http://schemas.openxmlformats.org/officeDocument/2006/relationships/hyperlink" Target="https://www.gem5.org/" TargetMode="External"/><Relationship Id="rId4" Type="http://schemas.openxmlformats.org/officeDocument/2006/relationships/hyperlink" Target="https://www.researchgate.net/publication/338609111_Satellite_Closest_Approach_Calculation_Through_Chebyshev_Proxy_Polynomials" TargetMode="External"/><Relationship Id="rId9" Type="http://schemas.openxmlformats.org/officeDocument/2006/relationships/hyperlink" Target="https://celestrak.org/NORAD/elements/index.php?FORMAT=t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B</a:t>
            </a:r>
            <a:endParaRPr lang="en-IL" sz="4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207D-1361-33C7-0E3D-7E00F62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Communication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85"/>
            <a:ext cx="10658475" cy="334479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Defining a communication protocol</a:t>
            </a:r>
          </a:p>
          <a:p>
            <a:pPr algn="l" rtl="0"/>
            <a:r>
              <a:rPr lang="en-US" dirty="0"/>
              <a:t>Error detection - CRC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Work on:</a:t>
            </a:r>
          </a:p>
          <a:p>
            <a:pPr algn="l" rtl="0"/>
            <a:r>
              <a:rPr lang="en-US" dirty="0"/>
              <a:t>UDP</a:t>
            </a:r>
          </a:p>
          <a:p>
            <a:pPr algn="l" rtl="0"/>
            <a:r>
              <a:rPr lang="en-US" dirty="0"/>
              <a:t>TCP</a:t>
            </a:r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05DF9-0DF9-36CF-A134-8FBD9BD3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25754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Windows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6861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Windows / WSL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TCP/UDP over Local host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077AB-4BC0-FE2F-EF61-F1ABD6F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 – RP4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97189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Linux on Raspberry Pi 4</a:t>
            </a:r>
          </a:p>
          <a:p>
            <a:pPr algn="l" rtl="0"/>
            <a:endParaRPr lang="fi-FI" dirty="0"/>
          </a:p>
          <a:p>
            <a:pPr algn="l" rtl="0"/>
            <a:r>
              <a:rPr lang="en-US" dirty="0"/>
              <a:t>TCP/UDP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Testing Cross – Platform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6DA7-EB26-8F0A-E857-02A67290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20" y="3514799"/>
            <a:ext cx="420878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8151-4DAD-D9AC-B46D-89ACB0E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7376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Simulation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3257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fi-FI" dirty="0"/>
              <a:t>gem5 simulation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Open source, Community led project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Framework for computer systems simulations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Accurate timing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2B8CC-8C63-3FE3-E005-E6086AF0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/>
          <a:stretch/>
        </p:blipFill>
        <p:spPr bwMode="auto">
          <a:xfrm>
            <a:off x="664807" y="5825807"/>
            <a:ext cx="10862386" cy="5845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3131-6130-368B-2117-DEBBFA90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Activity Diagram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3BAF-B1E0-9FD5-602F-BBA3F33D7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2" y="1673859"/>
            <a:ext cx="9487535" cy="49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8BC8-8459-3472-15C5-B77C25A8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DFDD20-DF58-7A40-41D5-12616C5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229409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gem5 simulator with WSL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Simulation script - 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7898F1-7C9B-490E-E3A2-C1431FBF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6831"/>
              </p:ext>
            </p:extLst>
          </p:nvPr>
        </p:nvGraphicFramePr>
        <p:xfrm>
          <a:off x="1238249" y="4387850"/>
          <a:ext cx="97155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4143216009"/>
                    </a:ext>
                  </a:extLst>
                </a:gridCol>
                <a:gridCol w="3421354">
                  <a:extLst>
                    <a:ext uri="{9D8B030D-6E8A-4147-A177-3AD203B41FA5}">
                      <a16:colId xmlns:a16="http://schemas.microsoft.com/office/drawing/2014/main" val="3185106455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4220528115"/>
                    </a:ext>
                  </a:extLst>
                </a:gridCol>
              </a:tblGrid>
              <a:tr h="23474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OBC[ 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gem5 simulation script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32-bit ARM9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SimpleTimingCPU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Frequency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32MB SDRAM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SimpleMemory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3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D22C3B-424A-77EF-C153-C847E44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5"/>
            <a:ext cx="9128760" cy="294413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Catalog of objects from Celestrak - 9727 active satellites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Used around 20% - ~5700 tests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3 days to run the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data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3A6F9-6B57-B582-0270-F02331A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runtime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6170-93DB-2743-418B-4056CBE9E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579"/>
            <a:ext cx="9645650" cy="4745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89988-BFBD-6A85-6B86-8A6F47A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errors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1419-78AE-8154-A9B0-CB3DC4FF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794193"/>
            <a:ext cx="5982425" cy="300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4D993-BA66-27CD-4833-D099772F3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1794308"/>
            <a:ext cx="5705476" cy="3006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4A993-D7B0-45F0-0913-C15BA268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48934"/>
              </p:ext>
            </p:extLst>
          </p:nvPr>
        </p:nvGraphicFramePr>
        <p:xfrm>
          <a:off x="2455545" y="5005241"/>
          <a:ext cx="728091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769">
                  <a:extLst>
                    <a:ext uri="{9D8B030D-6E8A-4147-A177-3AD203B41FA5}">
                      <a16:colId xmlns:a16="http://schemas.microsoft.com/office/drawing/2014/main" val="3398524954"/>
                    </a:ext>
                  </a:extLst>
                </a:gridCol>
                <a:gridCol w="1418961">
                  <a:extLst>
                    <a:ext uri="{9D8B030D-6E8A-4147-A177-3AD203B41FA5}">
                      <a16:colId xmlns:a16="http://schemas.microsoft.com/office/drawing/2014/main" val="3447363259"/>
                    </a:ext>
                  </a:extLst>
                </a:gridCol>
                <a:gridCol w="1337660">
                  <a:extLst>
                    <a:ext uri="{9D8B030D-6E8A-4147-A177-3AD203B41FA5}">
                      <a16:colId xmlns:a16="http://schemas.microsoft.com/office/drawing/2014/main" val="2761020657"/>
                    </a:ext>
                  </a:extLst>
                </a:gridCol>
                <a:gridCol w="816189">
                  <a:extLst>
                    <a:ext uri="{9D8B030D-6E8A-4147-A177-3AD203B41FA5}">
                      <a16:colId xmlns:a16="http://schemas.microsoft.com/office/drawing/2014/main" val="709376956"/>
                    </a:ext>
                  </a:extLst>
                </a:gridCol>
                <a:gridCol w="1471680">
                  <a:extLst>
                    <a:ext uri="{9D8B030D-6E8A-4147-A177-3AD203B41FA5}">
                      <a16:colId xmlns:a16="http://schemas.microsoft.com/office/drawing/2014/main" val="4158789452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1220508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Algorithm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Runtime[Sec]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Distance Error[KM]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#Points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0.00001[KM]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0.100[KM]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85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0.026057568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0.222462893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1902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783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7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SBO 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0.159591541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0.007744792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908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CATCH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0.663982872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0.022729184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33040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CB27-24CE-2C9E-4309-183220AA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533428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time interval- changing number of points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3160-46AA-8DE4-807B-12D459E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9" y="2336959"/>
            <a:ext cx="5755005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B54C-2775-98A8-0F10-95956DF3F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98" y="2907784"/>
            <a:ext cx="5758133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B4454-9646-4C6B-2480-CFC3B92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2376262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r>
              <a:rPr lang="en-US" sz="4000" dirty="0"/>
              <a:t>Implementing on a satellite on-board computer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87C29-F7D2-9375-D50C-80170A4A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755004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number of points – changing time interval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C5EE-CE0F-946A-8309-8291331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" y="2254251"/>
            <a:ext cx="5731510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DF2E9-C8B3-FB4D-6EE6-079CD1D3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49" y="3703321"/>
            <a:ext cx="5731510" cy="2937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F628-9019-3D1B-B9B8-4F5F561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76946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Developing for unknown / multiple systems</a:t>
            </a:r>
          </a:p>
          <a:p>
            <a:pPr lvl="1" algn="l" rtl="0"/>
            <a:r>
              <a:rPr lang="en-US" dirty="0"/>
              <a:t>Types</a:t>
            </a:r>
          </a:p>
          <a:p>
            <a:pPr lvl="1" algn="l" rtl="0"/>
            <a:r>
              <a:rPr lang="en-US" dirty="0"/>
              <a:t>Padding</a:t>
            </a:r>
          </a:p>
          <a:p>
            <a:pPr lvl="1" algn="l" rtl="0"/>
            <a:r>
              <a:rPr lang="en-US" dirty="0"/>
              <a:t>Different functions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Testing and debugging</a:t>
            </a:r>
          </a:p>
          <a:p>
            <a:pPr lvl="1" algn="l" rtl="0"/>
            <a:r>
              <a:rPr lang="en-US" dirty="0"/>
              <a:t>Unit tests</a:t>
            </a:r>
          </a:p>
          <a:p>
            <a:pPr lvl="1" algn="l" rtl="0"/>
            <a:r>
              <a:rPr lang="en-US" dirty="0"/>
              <a:t>Local Simulations</a:t>
            </a:r>
          </a:p>
          <a:p>
            <a:pPr lvl="1" algn="l" rtl="0"/>
            <a:r>
              <a:rPr lang="en-US" dirty="0"/>
              <a:t>Loggers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358C-89F2-931E-1C19-2257CCC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Unit tests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Local Simulation with test cases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RP4 cross platform communication testing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Acceptance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70E9-E761-E230-39A7-AF24BEB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A297F8-3481-23AD-F99A-DA6D1F5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4165-9FBF-241A-1318-1B9880BF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2"/>
            <a:ext cx="8044991" cy="501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FD690369-863A-225C-0A3E-E2875DFD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618932"/>
            <a:ext cx="2085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DDCF9F-A646-A701-13BF-83306D70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990407"/>
            <a:ext cx="1504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DA47AF40-DC62-2204-1FD8-20B7C6BE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2361882"/>
            <a:ext cx="12382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41A6C-44F8-3ADB-434D-E91C44A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Create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ED85-3B49-5A89-9D40-009D18BD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6" y="1695132"/>
            <a:ext cx="8044991" cy="439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9EFEB-1779-1F9F-6930-A32538C3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988" y="2415917"/>
            <a:ext cx="3623341" cy="441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7CB27-D144-C604-20DD-360F1CC48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87" y="2971121"/>
            <a:ext cx="3623342" cy="697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82D0-C110-FBDB-E210-6FBFACDD7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85" y="3744443"/>
            <a:ext cx="3623343" cy="415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D8F7AF-4EBA-E8C7-0769-477DE51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FB266-38D3-0389-B14B-5893F6E0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1"/>
            <a:ext cx="7615873" cy="5004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08EF8-51A2-4750-46A2-DBAC7EA9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552" y="1967547"/>
            <a:ext cx="3445828" cy="46066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EBFB-DA48-0B10-397F-01243C78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76FE4F-5D61-CFFC-7254-9865BDB61A92}"/>
              </a:ext>
            </a:extLst>
          </p:cNvPr>
          <p:cNvSpPr txBox="1">
            <a:spLocks/>
          </p:cNvSpPr>
          <p:nvPr/>
        </p:nvSpPr>
        <p:spPr>
          <a:xfrm>
            <a:off x="838199" y="1548534"/>
            <a:ext cx="10163176" cy="487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 </a:t>
            </a: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CATCH</a:t>
            </a:r>
            <a:endParaRPr lang="en-US" sz="16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II."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ANCAS</a:t>
            </a:r>
            <a:endParaRPr lang="en-US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Denenberg, Elad.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Gurfil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Pini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“Improvements to Time of Closest Approach Calculation.”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SBO ANCAS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NASA on orbital </a:t>
            </a:r>
            <a:r>
              <a:rPr lang="fr-FR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debris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NASA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[5] CelesTrak: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https://celestrak.org/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[6] CelesTrak Current Data: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https://celestrak.org/NORAD/elements/index.php?FORMAT=tle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[7] The gem5 simulator: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https://www.gem5.org/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[8] ISISPACE OBC: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https://www.isispace.nl/product/on-board-computer/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[10] Our GitHub repository: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https://github.com/ommersh/Final-Project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0A5D-190C-B9B9-8FAF-6E7F837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Finding the minimal distance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Small time step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Approximations using 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9B47-C82B-F6E1-BD4C-8236D33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106"/>
            <a:ext cx="10232428" cy="32004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SBO 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BE48A-BDDE-1BD6-3D5B-21289AAD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using the algorithms on satellites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A81F3-E625-81DE-BB6B-B1F51EF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Implementing the algorithms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2 Parts testing system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Comparing algorithms performance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836D4-C10E-961B-569A-91956CF7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685785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Algorithms Implementation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93E1B1-0013-7224-DDCD-F30F2C9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Implemented in C++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Eigen for finding eigenvalues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Unit test and CelesTrak + SOCRATES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402F0-3E15-19A6-5815-BE7E0AA4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4777278"/>
            <a:ext cx="6105525" cy="139065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4E0CB9-C7BF-4409-6BE8-F6858483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22" y="1859602"/>
            <a:ext cx="3403229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2 parts testing system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545723" y="232190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152853" y="234536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6" y="811356"/>
            <a:ext cx="386715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04F13A-5309-FC26-2D9F-572776A00D9D}"/>
              </a:ext>
            </a:extLst>
          </p:cNvPr>
          <p:cNvSpPr txBox="1">
            <a:spLocks/>
          </p:cNvSpPr>
          <p:nvPr/>
        </p:nvSpPr>
        <p:spPr>
          <a:xfrm>
            <a:off x="1883570" y="2807027"/>
            <a:ext cx="3698082" cy="20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User Interface</a:t>
            </a:r>
          </a:p>
          <a:p>
            <a:pPr algn="l" rtl="0"/>
            <a:r>
              <a:rPr lang="en-US" sz="2000" dirty="0"/>
              <a:t>Test Creation and Management</a:t>
            </a:r>
          </a:p>
          <a:p>
            <a:pPr algn="l" rtl="0"/>
            <a:r>
              <a:rPr lang="en-US" sz="2000" dirty="0"/>
              <a:t>Results Management</a:t>
            </a:r>
          </a:p>
          <a:p>
            <a:pPr algn="l" rtl="0"/>
            <a:r>
              <a:rPr lang="en-US" sz="2000" dirty="0"/>
              <a:t>Database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586AF-4588-D6F7-02EA-C5C7C138C3B0}"/>
              </a:ext>
            </a:extLst>
          </p:cNvPr>
          <p:cNvSpPr txBox="1">
            <a:spLocks/>
          </p:cNvSpPr>
          <p:nvPr/>
        </p:nvSpPr>
        <p:spPr>
          <a:xfrm>
            <a:off x="7300279" y="2807026"/>
            <a:ext cx="3403229" cy="13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Running tests</a:t>
            </a:r>
          </a:p>
          <a:p>
            <a:pPr algn="l" rtl="0"/>
            <a:r>
              <a:rPr lang="en-US" sz="2000" dirty="0"/>
              <a:t>Running the algorithms</a:t>
            </a:r>
          </a:p>
          <a:p>
            <a:pPr algn="l" rtl="0"/>
            <a:r>
              <a:rPr lang="en-US" sz="2000" dirty="0"/>
              <a:t>Testing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F2F17-A8F1-79A5-E17C-31D103553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1" y="4562474"/>
            <a:ext cx="2200275" cy="2200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9D3B-CD98-B584-7C73-30DF2926F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71" y="4333874"/>
            <a:ext cx="2200275" cy="22002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C20F552-733E-6F62-FF97-CE2BE0ABE304}"/>
              </a:ext>
            </a:extLst>
          </p:cNvPr>
          <p:cNvSpPr/>
          <p:nvPr/>
        </p:nvSpPr>
        <p:spPr>
          <a:xfrm>
            <a:off x="4895850" y="4705350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B3F98E-C7ED-E9EE-3FCD-689B75E7A9CD}"/>
              </a:ext>
            </a:extLst>
          </p:cNvPr>
          <p:cNvSpPr/>
          <p:nvPr/>
        </p:nvSpPr>
        <p:spPr>
          <a:xfrm rot="10800000">
            <a:off x="4879750" y="5662611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AB08-C418-BB28-FD38-655F54B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714D-EA46-BF94-9B8A-2644167D3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5" y="2499678"/>
            <a:ext cx="4256405" cy="388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28F23-7E65-8513-465F-A27B41ABD41E}"/>
              </a:ext>
            </a:extLst>
          </p:cNvPr>
          <p:cNvSpPr txBox="1"/>
          <p:nvPr/>
        </p:nvSpPr>
        <p:spPr>
          <a:xfrm>
            <a:off x="1545723" y="195661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44C8-9DEA-3A15-816E-A99B6C400E93}"/>
              </a:ext>
            </a:extLst>
          </p:cNvPr>
          <p:cNvSpPr txBox="1"/>
          <p:nvPr/>
        </p:nvSpPr>
        <p:spPr>
          <a:xfrm>
            <a:off x="7152853" y="198007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271FE-C722-F6C1-7872-D73D261D7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53" y="2471613"/>
            <a:ext cx="3983169" cy="390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D807-B167-A33E-59E0-AA381A2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661</Words>
  <Application>Microsoft Office PowerPoint</Application>
  <PresentationFormat>Widescreen</PresentationFormat>
  <Paragraphs>220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Office Theme</vt:lpstr>
      <vt:lpstr>FEASIBILITY ANALYSIS AND PERFORMANCE  TESTING OF COLLISION DETECTION  ALGORITHMS FOR SATELLITES</vt:lpstr>
      <vt:lpstr>Introduction </vt:lpstr>
      <vt:lpstr>Introduction </vt:lpstr>
      <vt:lpstr>PowerPoint Presentation</vt:lpstr>
      <vt:lpstr>PowerPoint Presentation</vt:lpstr>
      <vt:lpstr>PowerPoint Presentation</vt:lpstr>
      <vt:lpstr>Algorithms Implementation</vt:lpstr>
      <vt:lpstr>Testing System</vt:lpstr>
      <vt:lpstr>Testing System</vt:lpstr>
      <vt:lpstr>Testing System - Communication</vt:lpstr>
      <vt:lpstr>Testing System – Environments - Windows</vt:lpstr>
      <vt:lpstr>Testing System - Environments – RP4</vt:lpstr>
      <vt:lpstr>Testing System – Environments - Simulation</vt:lpstr>
      <vt:lpstr>Testing System – Activity Diagram</vt:lpstr>
      <vt:lpstr>Feasibility Testing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System Testing</vt:lpstr>
      <vt:lpstr>User Interface – Video</vt:lpstr>
      <vt:lpstr>User Interface – Home Page</vt:lpstr>
      <vt:lpstr>User Interface – Create Test</vt:lpstr>
      <vt:lpstr>User Interface – Test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121</cp:revision>
  <dcterms:created xsi:type="dcterms:W3CDTF">2023-06-20T13:25:45Z</dcterms:created>
  <dcterms:modified xsi:type="dcterms:W3CDTF">2024-05-05T20:08:02Z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