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6"/>
  </p:notesMasterIdLst>
  <p:sldIdLst>
    <p:sldId id="256" r:id="rId5"/>
    <p:sldId id="275" r:id="rId6"/>
    <p:sldId id="277" r:id="rId7"/>
    <p:sldId id="278" r:id="rId8"/>
    <p:sldId id="263" r:id="rId9"/>
    <p:sldId id="259" r:id="rId10"/>
    <p:sldId id="268" r:id="rId11"/>
    <p:sldId id="284" r:id="rId12"/>
    <p:sldId id="294" r:id="rId13"/>
    <p:sldId id="295" r:id="rId14"/>
    <p:sldId id="296" r:id="rId15"/>
    <p:sldId id="297" r:id="rId16"/>
    <p:sldId id="282" r:id="rId17"/>
    <p:sldId id="289" r:id="rId18"/>
    <p:sldId id="266" r:id="rId19"/>
    <p:sldId id="290" r:id="rId20"/>
    <p:sldId id="291" r:id="rId21"/>
    <p:sldId id="292" r:id="rId22"/>
    <p:sldId id="293" r:id="rId23"/>
    <p:sldId id="261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 autoAdjust="0"/>
    <p:restoredTop sz="93992" autoAdjust="0"/>
  </p:normalViewPr>
  <p:slideViewPr>
    <p:cSldViewPr snapToGrid="0">
      <p:cViewPr>
        <p:scale>
          <a:sx n="100" d="100"/>
          <a:sy n="100" d="100"/>
        </p:scale>
        <p:origin x="104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2D881-CA12-4970-8156-2388B9CD2E9F}" type="datetimeFigureOut">
              <a:rPr lang="en-IL" smtClean="0"/>
              <a:t>04/05/2024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78E9D-6441-4D31-B084-A8B8B68887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528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8235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Package diagrams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0637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Package diagrams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880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Package diagrams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8088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Activity diagrams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7740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6649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6827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1185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US" sz="1800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1800" dirty="0">
                <a:effectLst/>
                <a:cs typeface="Arial" panose="020B0604020202020204" pitchFamily="34" charset="0"/>
              </a:rPr>
              <a:t>להוסיף?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6295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8929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550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הצגה קצרה של הרקע: הבעיה, הצורך לפיתוח המערכת </a:t>
            </a:r>
            <a:endParaRPr lang="en-IL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he-IL" dirty="0"/>
              <a:t>הבעיה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3672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אתגרים ובעיות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4709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423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הצגה קצרה של הרקע: הבעיה, הצורך לפיתוח המערכת </a:t>
            </a:r>
            <a:endParaRPr lang="en-IL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he-IL" dirty="0"/>
              <a:t>הצורך בפיתוח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822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הצגה קצרה של הרקע: הבעיה, הצורך לפיתוח המערכת </a:t>
            </a:r>
            <a:endParaRPr lang="en-IL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he-IL" dirty="0"/>
              <a:t>הבעיה - האלגוריתמים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890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הדרישות המרכזיות של הפתרון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680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193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417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Package diagrams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8906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Package diagrams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007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1B21-E30F-4BC7-B6AD-2D1F51C1409D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9D7F-0A48-4523-ACEA-82D1D35EF453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F663-1FD0-4314-B8DC-A13D777ED7C7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2E52-9880-4ABF-9295-5A70D2DD736B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0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E33D-EDD5-4F20-8321-71EA7AA429D7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8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1BA8-7605-4BA3-82D1-C8016497ABD2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2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33A-DC35-4613-ACFF-1F113D1C8B78}" type="datetime1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1606-A870-42D5-9419-122F66909E7B}" type="datetime1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F7B5-F615-4AC6-82F3-1FF465F4F121}" type="datetime1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7BDD-E347-49B1-B9A2-34FC8057FC8A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5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3D31-3E98-47C4-9C43-00846C4001A3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6106-A3D3-466C-8D8D-E422B510251D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8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4.png"/><Relationship Id="rId5" Type="http://schemas.openxmlformats.org/officeDocument/2006/relationships/image" Target="../media/image3.web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B111C46-B57B-3CB6-57A6-5CD982532AD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508543" y="1859340"/>
            <a:ext cx="71749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ANALYSIS AND PERFORMANCE</a:t>
            </a:r>
            <a:b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</a:br>
            <a: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TESTING OF COLLISION DETECTION</a:t>
            </a:r>
            <a:b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</a:br>
            <a: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ALGORITHMS FOR SATELLITES</a:t>
            </a:r>
            <a:endParaRPr kumimoji="0" lang="en-US" altLang="en-I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2472" y="3491022"/>
            <a:ext cx="3247053" cy="484770"/>
          </a:xfrm>
        </p:spPr>
        <p:txBody>
          <a:bodyPr>
            <a:normAutofit fontScale="47500" lnSpcReduction="20000"/>
          </a:bodyPr>
          <a:lstStyle/>
          <a:p>
            <a:r>
              <a:rPr lang="en-US" sz="4300" b="1" kern="1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Capstone Project Phase B</a:t>
            </a:r>
            <a:endParaRPr lang="en-IL" sz="43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F0BFD62-88D5-923F-A2D8-8058ED1CEBDC}"/>
              </a:ext>
            </a:extLst>
          </p:cNvPr>
          <p:cNvSpPr txBox="1">
            <a:spLocks/>
          </p:cNvSpPr>
          <p:nvPr/>
        </p:nvSpPr>
        <p:spPr>
          <a:xfrm>
            <a:off x="4544006" y="3746617"/>
            <a:ext cx="3247053" cy="484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en-IL" sz="20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23-2-D-17</a:t>
            </a:r>
            <a:endParaRPr lang="en-US" b="1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2736B8C-C89C-AB70-61DF-1B60CD878F3F}"/>
              </a:ext>
            </a:extLst>
          </p:cNvPr>
          <p:cNvSpPr txBox="1">
            <a:spLocks/>
          </p:cNvSpPr>
          <p:nvPr/>
        </p:nvSpPr>
        <p:spPr>
          <a:xfrm>
            <a:off x="4544006" y="4729818"/>
            <a:ext cx="3247053" cy="484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kern="1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Hallel Weil</a:t>
            </a:r>
            <a:endParaRPr lang="en-IL" sz="43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73D92EA-035A-46E9-F797-AD800BAC6CC8}"/>
              </a:ext>
            </a:extLst>
          </p:cNvPr>
          <p:cNvSpPr txBox="1">
            <a:spLocks/>
          </p:cNvSpPr>
          <p:nvPr/>
        </p:nvSpPr>
        <p:spPr>
          <a:xfrm>
            <a:off x="4568886" y="5106153"/>
            <a:ext cx="3247053" cy="484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kern="1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Omer Shamir</a:t>
            </a:r>
            <a:endParaRPr lang="en-IL" sz="43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6FACE4-A881-5972-7289-2FF6045A7E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A7AAF-40A1-8A84-4EE8-3E2E464E1E6F}"/>
              </a:ext>
            </a:extLst>
          </p:cNvPr>
          <p:cNvSpPr txBox="1"/>
          <p:nvPr/>
        </p:nvSpPr>
        <p:spPr>
          <a:xfrm>
            <a:off x="3978031" y="5412937"/>
            <a:ext cx="4845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kern="100" dirty="0">
                <a:solidFill>
                  <a:srgbClr val="4472C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Supervisor: Mr. Ilya </a:t>
            </a:r>
            <a:r>
              <a:rPr lang="en-US" sz="3300" kern="100" dirty="0" err="1">
                <a:solidFill>
                  <a:srgbClr val="4472C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Zeldner</a:t>
            </a:r>
            <a:r>
              <a:rPr lang="en-US" sz="3300" kern="100" dirty="0">
                <a:solidFill>
                  <a:srgbClr val="4472C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3300" kern="100" dirty="0">
              <a:solidFill>
                <a:srgbClr val="4472C4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9996911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- Environments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517117-80C2-F502-813D-219ABCB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685"/>
            <a:ext cx="10515600" cy="2395465"/>
          </a:xfrm>
        </p:spPr>
        <p:txBody>
          <a:bodyPr/>
          <a:lstStyle/>
          <a:p>
            <a:pPr algn="l" rtl="0"/>
            <a:r>
              <a:rPr lang="en-US" dirty="0"/>
              <a:t>Windows / WSL</a:t>
            </a:r>
          </a:p>
          <a:p>
            <a:pPr algn="l" rtl="0"/>
            <a:r>
              <a:rPr lang="en-US" dirty="0"/>
              <a:t>TCP/UDP over Local host</a:t>
            </a:r>
          </a:p>
          <a:p>
            <a:pPr algn="l" rtl="0"/>
            <a:r>
              <a:rPr lang="en-US" dirty="0"/>
              <a:t>Local simulation</a:t>
            </a:r>
          </a:p>
        </p:txBody>
      </p:sp>
    </p:spTree>
    <p:extLst>
      <p:ext uri="{BB962C8B-B14F-4D97-AF65-F5344CB8AC3E}">
        <p14:creationId xmlns:p14="http://schemas.microsoft.com/office/powerpoint/2010/main" val="310145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9996911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- Environments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517117-80C2-F502-813D-219ABCB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686"/>
            <a:ext cx="10515600" cy="1639814"/>
          </a:xfrm>
        </p:spPr>
        <p:txBody>
          <a:bodyPr>
            <a:normAutofit/>
          </a:bodyPr>
          <a:lstStyle/>
          <a:p>
            <a:pPr algn="l" rtl="0"/>
            <a:r>
              <a:rPr lang="fi-FI" dirty="0"/>
              <a:t>Linux on Raspberry Pi 4</a:t>
            </a:r>
          </a:p>
          <a:p>
            <a:pPr algn="l" rtl="0"/>
            <a:r>
              <a:rPr lang="en-US" dirty="0"/>
              <a:t>TCP/UDP</a:t>
            </a:r>
          </a:p>
          <a:p>
            <a:pPr algn="l" rtl="0"/>
            <a:r>
              <a:rPr lang="en-US" dirty="0"/>
              <a:t>Testing Cross – Platform Communication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256DA7-EB26-8F0A-E857-02A672905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020" y="3514799"/>
            <a:ext cx="4208780" cy="2870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60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9996911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- Environments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517117-80C2-F502-813D-219ABCB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685"/>
            <a:ext cx="10515600" cy="2516115"/>
          </a:xfrm>
        </p:spPr>
        <p:txBody>
          <a:bodyPr>
            <a:normAutofit/>
          </a:bodyPr>
          <a:lstStyle/>
          <a:p>
            <a:pPr algn="l" rtl="0"/>
            <a:r>
              <a:rPr lang="fi-FI" dirty="0"/>
              <a:t>gem5 simulation</a:t>
            </a:r>
          </a:p>
          <a:p>
            <a:pPr algn="l" rtl="0"/>
            <a:r>
              <a:rPr lang="en-US" dirty="0"/>
              <a:t>Community led project</a:t>
            </a:r>
          </a:p>
          <a:p>
            <a:pPr algn="l" rtl="0"/>
            <a:r>
              <a:rPr lang="en-US" dirty="0"/>
              <a:t>Framework for computer simulations</a:t>
            </a:r>
          </a:p>
          <a:p>
            <a:pPr algn="l" rtl="0"/>
            <a:r>
              <a:rPr lang="en-US" dirty="0"/>
              <a:t>Accurate timing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52B8CC-8C63-3FE3-E005-E6086AF0B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"/>
          <a:stretch/>
        </p:blipFill>
        <p:spPr bwMode="auto">
          <a:xfrm>
            <a:off x="664807" y="5825807"/>
            <a:ext cx="10862386" cy="58451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983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9996911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– Activity Diagram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F73BAF-B1E0-9FD5-602F-BBA3F33D72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232" y="1673859"/>
            <a:ext cx="9487535" cy="4935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681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2B21-0D0B-CE03-B98B-0B09A17B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976"/>
            <a:ext cx="10515600" cy="114019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Environments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DFDD20-DF58-7A40-41D5-12616C5B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836"/>
            <a:ext cx="7166675" cy="2294098"/>
          </a:xfrm>
        </p:spPr>
        <p:txBody>
          <a:bodyPr/>
          <a:lstStyle/>
          <a:p>
            <a:pPr algn="l" rtl="0"/>
            <a:r>
              <a:rPr lang="en-US" dirty="0"/>
              <a:t>gem5 simulator with WSL</a:t>
            </a:r>
          </a:p>
          <a:p>
            <a:pPr algn="l" rtl="0"/>
            <a:r>
              <a:rPr lang="en-US" dirty="0"/>
              <a:t>Simulation script - se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7898F1-7C9B-490E-E3A2-C1431FBF2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60365"/>
              </p:ext>
            </p:extLst>
          </p:nvPr>
        </p:nvGraphicFramePr>
        <p:xfrm>
          <a:off x="1238249" y="4387850"/>
          <a:ext cx="971550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796">
                  <a:extLst>
                    <a:ext uri="{9D8B030D-6E8A-4147-A177-3AD203B41FA5}">
                      <a16:colId xmlns:a16="http://schemas.microsoft.com/office/drawing/2014/main" val="4143216009"/>
                    </a:ext>
                  </a:extLst>
                </a:gridCol>
                <a:gridCol w="3421354">
                  <a:extLst>
                    <a:ext uri="{9D8B030D-6E8A-4147-A177-3AD203B41FA5}">
                      <a16:colId xmlns:a16="http://schemas.microsoft.com/office/drawing/2014/main" val="3185106455"/>
                    </a:ext>
                  </a:extLst>
                </a:gridCol>
                <a:gridCol w="3308351">
                  <a:extLst>
                    <a:ext uri="{9D8B030D-6E8A-4147-A177-3AD203B41FA5}">
                      <a16:colId xmlns:a16="http://schemas.microsoft.com/office/drawing/2014/main" val="4220528115"/>
                    </a:ext>
                  </a:extLst>
                </a:gridCol>
              </a:tblGrid>
              <a:tr h="23474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OBC[ ]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gem5 simulation script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32-bit ARM9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SimpleTimingCPU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2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 Frequency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400MHz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400MHz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32-KB Data, 32-KB Instruction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32-KB Data, 32-KB Instruction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96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32MB SDRAM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SimpleMemory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93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06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836"/>
            <a:ext cx="7166675" cy="1766214"/>
          </a:xfrm>
        </p:spPr>
        <p:txBody>
          <a:bodyPr/>
          <a:lstStyle/>
          <a:p>
            <a:pPr algn="l" rtl="0"/>
            <a:r>
              <a:rPr lang="en-US" dirty="0"/>
              <a:t>Catalog of objects from Celestrak </a:t>
            </a:r>
          </a:p>
          <a:p>
            <a:pPr algn="l" rtl="0"/>
            <a:r>
              <a:rPr lang="en-US" dirty="0"/>
              <a:t>Used around 20% - ~5700 tests</a:t>
            </a:r>
          </a:p>
          <a:p>
            <a:pPr algn="l" rtl="0"/>
            <a:r>
              <a:rPr lang="en-US" dirty="0"/>
              <a:t>3 days to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- data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7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- runtime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96170-93DB-2743-418B-4056CBE9E6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6579"/>
            <a:ext cx="9645650" cy="47458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523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- errors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B51419-78AE-8154-A9B0-CB3DC4FFA8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2" y="1803718"/>
            <a:ext cx="5167413" cy="25968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5633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– correlations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FF58C7-7240-9FF6-5334-26AD93FF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286" y="1859603"/>
            <a:ext cx="5533428" cy="331148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b="1" dirty="0"/>
              <a:t>Constant time interval- changing number of points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93160-46AA-8DE4-807B-12D459EC6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45" y="2387359"/>
            <a:ext cx="5755005" cy="3518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07B54C-2775-98A8-0F10-95956DF3F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0" y="3311599"/>
            <a:ext cx="5416551" cy="3310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357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– correlations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FF58C7-7240-9FF6-5334-26AD93FF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286" y="1859603"/>
            <a:ext cx="5755004" cy="331148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b="1" dirty="0"/>
              <a:t>Constant number of points – changing time interval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7C5EE-CE0F-946A-8309-829133102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43" y="2254251"/>
            <a:ext cx="5731510" cy="30251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8DF2E9-C8B3-FB4D-6EE6-079CD1D3A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049" y="3703321"/>
            <a:ext cx="5731510" cy="2937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958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Introduction</a:t>
            </a:r>
            <a:r>
              <a:rPr lang="en-US" sz="4800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</a:t>
            </a:r>
            <a:endParaRPr lang="he-IL" sz="4800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993"/>
            <a:ext cx="5088718" cy="1595357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sz="4000" dirty="0"/>
              <a:t>Satellites</a:t>
            </a:r>
          </a:p>
          <a:p>
            <a:pPr algn="l" rtl="0"/>
            <a:r>
              <a:rPr lang="en-US" sz="4000" dirty="0"/>
              <a:t>Space debris</a:t>
            </a:r>
          </a:p>
          <a:p>
            <a:pPr algn="l" rtl="0"/>
            <a:r>
              <a:rPr lang="en-US" sz="4000" dirty="0"/>
              <a:t>Finding possible collisions</a:t>
            </a:r>
          </a:p>
          <a:p>
            <a:pPr algn="l" rtl="0"/>
            <a:endParaRPr lang="en-US" sz="4000" dirty="0"/>
          </a:p>
          <a:p>
            <a:pPr algn="l" rtl="0"/>
            <a:endParaRPr lang="en-US" sz="4000" dirty="0"/>
          </a:p>
          <a:p>
            <a:pPr algn="l" rtl="0"/>
            <a:endParaRPr lang="en-US" sz="4000" dirty="0"/>
          </a:p>
          <a:p>
            <a:pPr marL="0" indent="0" algn="l" rtl="0">
              <a:buNone/>
            </a:pPr>
            <a:endParaRPr lang="he-IL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527AE8-464F-AD8E-1E8A-722A1A7D96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858"/>
          <a:stretch/>
        </p:blipFill>
        <p:spPr>
          <a:xfrm>
            <a:off x="6113249" y="958440"/>
            <a:ext cx="4892018" cy="4123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08A375-6ACA-5316-6921-1CE99221CFC5}"/>
              </a:ext>
            </a:extLst>
          </p:cNvPr>
          <p:cNvSpPr txBox="1"/>
          <p:nvPr/>
        </p:nvSpPr>
        <p:spPr>
          <a:xfrm>
            <a:off x="6813228" y="461962"/>
            <a:ext cx="349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Active\Old Satellites, Space debris</a:t>
            </a:r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73032-F508-7663-3A1A-9BE5D2328036}"/>
              </a:ext>
            </a:extLst>
          </p:cNvPr>
          <p:cNvSpPr txBox="1"/>
          <p:nvPr/>
        </p:nvSpPr>
        <p:spPr>
          <a:xfrm>
            <a:off x="6470328" y="5122499"/>
            <a:ext cx="1879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Active satellites[orange]</a:t>
            </a:r>
          </a:p>
          <a:p>
            <a:pPr algn="ctr"/>
            <a:r>
              <a:rPr lang="en-US" sz="1200"/>
              <a:t>Inactive satellites[Blue]</a:t>
            </a:r>
          </a:p>
          <a:p>
            <a:pPr algn="ctr"/>
            <a:r>
              <a:rPr lang="en-US" sz="1200"/>
              <a:t>Space debris[Grey]</a:t>
            </a:r>
            <a:endParaRPr lang="en-IL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A229B-DD42-1590-AD21-449F481F8CC4}"/>
              </a:ext>
            </a:extLst>
          </p:cNvPr>
          <p:cNvSpPr txBox="1"/>
          <p:nvPr/>
        </p:nvSpPr>
        <p:spPr>
          <a:xfrm>
            <a:off x="8788078" y="5157205"/>
            <a:ext cx="1879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Rocket bodies[purple]</a:t>
            </a:r>
          </a:p>
          <a:p>
            <a:pPr algn="ctr"/>
            <a:r>
              <a:rPr lang="en-US" sz="1200"/>
              <a:t>Uncategorized[pink]</a:t>
            </a:r>
            <a:endParaRPr lang="en-IL" sz="1200"/>
          </a:p>
        </p:txBody>
      </p:sp>
    </p:spTree>
    <p:extLst>
      <p:ext uri="{BB962C8B-B14F-4D97-AF65-F5344CB8AC3E}">
        <p14:creationId xmlns:p14="http://schemas.microsoft.com/office/powerpoint/2010/main" val="296130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9D14-BFF1-9DBB-208B-8204E931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739"/>
            <a:ext cx="7118764" cy="3606437"/>
          </a:xfrm>
        </p:spPr>
        <p:txBody>
          <a:bodyPr/>
          <a:lstStyle/>
          <a:p>
            <a:pPr algn="l" rtl="0"/>
            <a:r>
              <a:rPr lang="en-US" dirty="0"/>
              <a:t>Developing for unknown / multiple systems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Testing and debugging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36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DE0A-7124-934E-12FA-C23473DE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34"/>
            <a:ext cx="10515600" cy="4351338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07000"/>
              </a:lnSpc>
              <a:buNone/>
            </a:pPr>
            <a:endParaRPr lang="en-US" sz="1800" kern="1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07000"/>
              </a:lnSpc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07000"/>
              </a:lnSpc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endParaRPr lang="en-IL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DCF7B-3625-B27C-AA80-60814CAF91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2038065A-EF8A-C93B-6DFE-B26CF1F5D2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343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Bibliography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21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Introduction</a:t>
            </a:r>
            <a:r>
              <a:rPr lang="en-US" sz="4800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</a:t>
            </a:r>
            <a:endParaRPr lang="he-IL" sz="4800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92" y="1955187"/>
            <a:ext cx="10921285" cy="3086892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4000" dirty="0"/>
              <a:t>Direct calculations are computationally expensive</a:t>
            </a:r>
          </a:p>
          <a:p>
            <a:pPr algn="l" rtl="0"/>
            <a:r>
              <a:rPr lang="en-US" sz="4000" dirty="0"/>
              <a:t>Faster algorithms need to be tested</a:t>
            </a:r>
          </a:p>
          <a:p>
            <a:pPr algn="l" rtl="0"/>
            <a:endParaRPr lang="en-US" sz="4000" dirty="0"/>
          </a:p>
          <a:p>
            <a:pPr algn="l" rtl="0"/>
            <a:r>
              <a:rPr lang="en-US" sz="4000" dirty="0"/>
              <a:t>Implementing on a satellite on-board computer</a:t>
            </a:r>
          </a:p>
          <a:p>
            <a:pPr algn="l" rtl="0"/>
            <a:r>
              <a:rPr lang="en-US" sz="4000" dirty="0"/>
              <a:t>Testing the algorithms</a:t>
            </a:r>
          </a:p>
          <a:p>
            <a:pPr marL="0" indent="0" algn="l" rtl="0">
              <a:buNone/>
            </a:pPr>
            <a:endParaRPr lang="he-IL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94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25" y="1772181"/>
            <a:ext cx="10232428" cy="3200462"/>
          </a:xfrm>
        </p:spPr>
        <p:txBody>
          <a:bodyPr>
            <a:normAutofit/>
          </a:bodyPr>
          <a:lstStyle/>
          <a:p>
            <a:pPr algn="l" rtl="0"/>
            <a:r>
              <a:rPr lang="en-US" sz="4000" dirty="0"/>
              <a:t>Approximations using polynomials</a:t>
            </a:r>
          </a:p>
          <a:p>
            <a:pPr algn="l" rtl="0"/>
            <a:r>
              <a:rPr lang="en-US" sz="4000" dirty="0"/>
              <a:t>ANCAS</a:t>
            </a:r>
          </a:p>
          <a:p>
            <a:pPr algn="l" rtl="0"/>
            <a:r>
              <a:rPr lang="en-US" sz="4000" dirty="0"/>
              <a:t>SBO ANCAS</a:t>
            </a:r>
          </a:p>
          <a:p>
            <a:pPr algn="l" rtl="0"/>
            <a:r>
              <a:rPr lang="en-US" sz="4000" dirty="0"/>
              <a:t>CATCH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Algorithms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60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DE0A-7124-934E-12FA-C23473DE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987"/>
            <a:ext cx="10515600" cy="3990975"/>
          </a:xfrm>
        </p:spPr>
        <p:txBody>
          <a:bodyPr/>
          <a:lstStyle/>
          <a:p>
            <a:pPr algn="l" rtl="0">
              <a:lnSpc>
                <a:spcPct val="200000"/>
              </a:lnSpc>
            </a:pPr>
            <a:r>
              <a:rPr lang="en-US" dirty="0"/>
              <a:t>Implemented, tested and ready to use algorithms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Testing system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Experiments result, feasibility of using the algorithms on satellites</a:t>
            </a:r>
          </a:p>
          <a:p>
            <a:pPr marL="0" indent="0" algn="l" rtl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DCF7B-3625-B27C-AA80-60814CAF91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DFA69D-DA9B-C659-FC54-DD6B1E1A08BE}"/>
              </a:ext>
            </a:extLst>
          </p:cNvPr>
          <p:cNvSpPr txBox="1">
            <a:spLocks/>
          </p:cNvSpPr>
          <p:nvPr/>
        </p:nvSpPr>
        <p:spPr>
          <a:xfrm>
            <a:off x="838200" y="86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Expected result</a:t>
            </a:r>
          </a:p>
        </p:txBody>
      </p:sp>
    </p:spTree>
    <p:extLst>
      <p:ext uri="{BB962C8B-B14F-4D97-AF65-F5344CB8AC3E}">
        <p14:creationId xmlns:p14="http://schemas.microsoft.com/office/powerpoint/2010/main" val="231241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96AC-3EEA-F6E8-9E7B-62FBAB5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823"/>
            <a:ext cx="10515600" cy="3759201"/>
          </a:xfrm>
        </p:spPr>
        <p:txBody>
          <a:bodyPr/>
          <a:lstStyle/>
          <a:p>
            <a:pPr algn="l" rtl="0"/>
            <a:r>
              <a:rPr lang="en-US" dirty="0"/>
              <a:t>Implementing the algorithms</a:t>
            </a:r>
          </a:p>
          <a:p>
            <a:pPr algn="l" rtl="0"/>
            <a:r>
              <a:rPr lang="en-US" dirty="0"/>
              <a:t>Running on the satellite dedicated computer</a:t>
            </a:r>
          </a:p>
          <a:p>
            <a:pPr algn="l" rtl="0"/>
            <a:r>
              <a:rPr lang="en-US" dirty="0"/>
              <a:t>Comparing algorithms performance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A58E622-E873-5B6B-AA99-D84563E6B9D7}"/>
              </a:ext>
            </a:extLst>
          </p:cNvPr>
          <p:cNvSpPr txBox="1">
            <a:spLocks/>
          </p:cNvSpPr>
          <p:nvPr/>
        </p:nvSpPr>
        <p:spPr>
          <a:xfrm>
            <a:off x="838200" y="8259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Solution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061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96AC-3EEA-F6E8-9E7B-62FBAB5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022" y="1859602"/>
            <a:ext cx="3403229" cy="55463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b="1" dirty="0"/>
              <a:t>2 parts testing system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1D94DC-DD0C-F360-22B8-7659C57B8A94}"/>
              </a:ext>
            </a:extLst>
          </p:cNvPr>
          <p:cNvSpPr txBox="1"/>
          <p:nvPr/>
        </p:nvSpPr>
        <p:spPr>
          <a:xfrm>
            <a:off x="1545723" y="2321902"/>
            <a:ext cx="3028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400" b="1" dirty="0"/>
              <a:t>Testing station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091B06-2896-D414-6717-1AF1990A04C6}"/>
              </a:ext>
            </a:extLst>
          </p:cNvPr>
          <p:cNvSpPr txBox="1"/>
          <p:nvPr/>
        </p:nvSpPr>
        <p:spPr>
          <a:xfrm>
            <a:off x="7152853" y="2345362"/>
            <a:ext cx="3698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400" b="1" dirty="0"/>
              <a:t>Tested on-board computer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6" y="811356"/>
            <a:ext cx="386715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04F13A-5309-FC26-2D9F-572776A00D9D}"/>
              </a:ext>
            </a:extLst>
          </p:cNvPr>
          <p:cNvSpPr txBox="1">
            <a:spLocks/>
          </p:cNvSpPr>
          <p:nvPr/>
        </p:nvSpPr>
        <p:spPr>
          <a:xfrm>
            <a:off x="1883570" y="2807027"/>
            <a:ext cx="3698082" cy="209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/>
              <a:t>User Interface</a:t>
            </a:r>
          </a:p>
          <a:p>
            <a:pPr algn="l" rtl="0"/>
            <a:r>
              <a:rPr lang="en-US" sz="2000" dirty="0"/>
              <a:t>Test Creation and Management</a:t>
            </a:r>
          </a:p>
          <a:p>
            <a:pPr algn="l" rtl="0"/>
            <a:r>
              <a:rPr lang="en-US" sz="2000" dirty="0"/>
              <a:t>Results Management</a:t>
            </a:r>
          </a:p>
          <a:p>
            <a:pPr algn="l" rtl="0"/>
            <a:r>
              <a:rPr lang="en-US" sz="2000" dirty="0"/>
              <a:t>Database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E586AF-4588-D6F7-02EA-C5C7C138C3B0}"/>
              </a:ext>
            </a:extLst>
          </p:cNvPr>
          <p:cNvSpPr txBox="1">
            <a:spLocks/>
          </p:cNvSpPr>
          <p:nvPr/>
        </p:nvSpPr>
        <p:spPr>
          <a:xfrm>
            <a:off x="7300279" y="2807026"/>
            <a:ext cx="3403229" cy="136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/>
              <a:t>Running tests</a:t>
            </a:r>
          </a:p>
          <a:p>
            <a:pPr algn="l" rtl="0"/>
            <a:r>
              <a:rPr lang="en-US" sz="2000" dirty="0"/>
              <a:t>Running the algorithms</a:t>
            </a:r>
          </a:p>
          <a:p>
            <a:pPr algn="l" rtl="0"/>
            <a:r>
              <a:rPr lang="en-US" sz="2000" dirty="0"/>
              <a:t>Testing runtime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BF2F17-A8F1-79A5-E17C-31D1035534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51" y="4562474"/>
            <a:ext cx="2200275" cy="22002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5C9D3B-CD98-B584-7C73-30DF2926F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1271" y="4333874"/>
            <a:ext cx="2200275" cy="220027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7C20F552-733E-6F62-FF97-CE2BE0ABE304}"/>
              </a:ext>
            </a:extLst>
          </p:cNvPr>
          <p:cNvSpPr/>
          <p:nvPr/>
        </p:nvSpPr>
        <p:spPr>
          <a:xfrm>
            <a:off x="4895850" y="4705350"/>
            <a:ext cx="2133600" cy="476250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C3B3F98E-C7ED-E9EE-3FCD-689B75E7A9CD}"/>
              </a:ext>
            </a:extLst>
          </p:cNvPr>
          <p:cNvSpPr/>
          <p:nvPr/>
        </p:nvSpPr>
        <p:spPr>
          <a:xfrm rot="10800000">
            <a:off x="4879750" y="5662611"/>
            <a:ext cx="2133600" cy="476250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744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9996911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7714D-EA46-BF94-9B8A-2644167D3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95" y="2499678"/>
            <a:ext cx="4256405" cy="3880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B28F23-7E65-8513-465F-A27B41ABD41E}"/>
              </a:ext>
            </a:extLst>
          </p:cNvPr>
          <p:cNvSpPr txBox="1"/>
          <p:nvPr/>
        </p:nvSpPr>
        <p:spPr>
          <a:xfrm>
            <a:off x="1545723" y="1956612"/>
            <a:ext cx="3028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400" b="1" dirty="0"/>
              <a:t>Testing station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944C8-9DEA-3A15-816E-A99B6C400E93}"/>
              </a:ext>
            </a:extLst>
          </p:cNvPr>
          <p:cNvSpPr txBox="1"/>
          <p:nvPr/>
        </p:nvSpPr>
        <p:spPr>
          <a:xfrm>
            <a:off x="7152853" y="1980072"/>
            <a:ext cx="3698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400" b="1" dirty="0"/>
              <a:t>Tested on-board computer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271FE-C722-F6C1-7872-D73D261D7B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853" y="2471613"/>
            <a:ext cx="3983169" cy="3908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540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9996911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- Communication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517117-80C2-F502-813D-219ABCB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9685"/>
            <a:ext cx="10658475" cy="3344790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Defining a communication protocol</a:t>
            </a:r>
          </a:p>
          <a:p>
            <a:pPr algn="l" rtl="0"/>
            <a:r>
              <a:rPr lang="en-US" dirty="0"/>
              <a:t>Error detection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Work on:</a:t>
            </a:r>
          </a:p>
          <a:p>
            <a:pPr algn="l" rtl="0"/>
            <a:r>
              <a:rPr lang="en-US" dirty="0"/>
              <a:t>UDP</a:t>
            </a:r>
          </a:p>
          <a:p>
            <a:pPr algn="l" rtl="0"/>
            <a:r>
              <a:rPr lang="en-US" dirty="0"/>
              <a:t>TCP</a:t>
            </a:r>
          </a:p>
          <a:p>
            <a:pPr algn="l" rtl="0"/>
            <a:r>
              <a:rPr lang="en-US" dirty="0"/>
              <a:t>Local simulation</a:t>
            </a:r>
          </a:p>
        </p:txBody>
      </p:sp>
    </p:spTree>
    <p:extLst>
      <p:ext uri="{BB962C8B-B14F-4D97-AF65-F5344CB8AC3E}">
        <p14:creationId xmlns:p14="http://schemas.microsoft.com/office/powerpoint/2010/main" val="155037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8136A5775A284FB5A4EF83D37E3344" ma:contentTypeVersion="5" ma:contentTypeDescription="Create a new document." ma:contentTypeScope="" ma:versionID="e1f29ebee1d24d40d4b08f39309a0049">
  <xsd:schema xmlns:xsd="http://www.w3.org/2001/XMLSchema" xmlns:xs="http://www.w3.org/2001/XMLSchema" xmlns:p="http://schemas.microsoft.com/office/2006/metadata/properties" xmlns:ns2="9f82ceb4-6257-45e4-a8fb-3c70a82304d3" xmlns:ns3="4c7b9de7-e58c-4ace-87d5-9a60f3b223c2" targetNamespace="http://schemas.microsoft.com/office/2006/metadata/properties" ma:root="true" ma:fieldsID="9b02b89ee8a12de334557f117630db3a" ns2:_="" ns3:_="">
    <xsd:import namespace="9f82ceb4-6257-45e4-a8fb-3c70a82304d3"/>
    <xsd:import namespace="4c7b9de7-e58c-4ace-87d5-9a60f3b22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2ceb4-6257-45e4-a8fb-3c70a82304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b9de7-e58c-4ace-87d5-9a60f3b22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33A369-0DEF-413E-AB3C-537D3682C8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D468B-6206-47E4-A39B-51F47BC537E8}">
  <ds:schemaRefs>
    <ds:schemaRef ds:uri="http://schemas.openxmlformats.org/package/2006/metadata/core-properties"/>
    <ds:schemaRef ds:uri="9f82ceb4-6257-45e4-a8fb-3c70a82304d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c7b9de7-e58c-4ace-87d5-9a60f3b223c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550B10C-B593-46DA-955D-601D44924E06}">
  <ds:schemaRefs>
    <ds:schemaRef ds:uri="4c7b9de7-e58c-4ace-87d5-9a60f3b223c2"/>
    <ds:schemaRef ds:uri="9f82ceb4-6257-45e4-a8fb-3c70a82304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432</Words>
  <Application>Microsoft Office PowerPoint</Application>
  <PresentationFormat>Widescreen</PresentationFormat>
  <Paragraphs>153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Poppins</vt:lpstr>
      <vt:lpstr>Office Theme</vt:lpstr>
      <vt:lpstr>FEASIBILITY ANALYSIS AND PERFORMANCE  TESTING OF COLLISION DETECTION  ALGORITHMS FOR SATELLITES</vt:lpstr>
      <vt:lpstr>Introduction </vt:lpstr>
      <vt:lpstr>Introduction </vt:lpstr>
      <vt:lpstr>PowerPoint Presentation</vt:lpstr>
      <vt:lpstr>PowerPoint Presentation</vt:lpstr>
      <vt:lpstr>PowerPoint Presentation</vt:lpstr>
      <vt:lpstr>Testing System</vt:lpstr>
      <vt:lpstr>Testing System</vt:lpstr>
      <vt:lpstr>Testing System - Communication</vt:lpstr>
      <vt:lpstr>Testing System - Environments</vt:lpstr>
      <vt:lpstr>Testing System - Environments</vt:lpstr>
      <vt:lpstr>Testing System - Environments</vt:lpstr>
      <vt:lpstr>Testing System – Activity Diagram</vt:lpstr>
      <vt:lpstr>Feasibility Testing Environments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Shamir</dc:creator>
  <cp:lastModifiedBy>הלל וייל</cp:lastModifiedBy>
  <cp:revision>66</cp:revision>
  <dcterms:created xsi:type="dcterms:W3CDTF">2023-06-20T13:25:45Z</dcterms:created>
  <dcterms:modified xsi:type="dcterms:W3CDTF">2024-05-04T13:57:04Z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0x010100BA8136A5775A284FB5A4EF83D37E3344</vt:lpwstr>
  </property>
</Properties>
</file>