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2"/>
  </p:notesMasterIdLst>
  <p:sldIdLst>
    <p:sldId id="256" r:id="rId5"/>
    <p:sldId id="275" r:id="rId6"/>
    <p:sldId id="277" r:id="rId7"/>
    <p:sldId id="278" r:id="rId8"/>
    <p:sldId id="263" r:id="rId9"/>
    <p:sldId id="259" r:id="rId10"/>
    <p:sldId id="268" r:id="rId11"/>
    <p:sldId id="298" r:id="rId12"/>
    <p:sldId id="284" r:id="rId13"/>
    <p:sldId id="294" r:id="rId14"/>
    <p:sldId id="295" r:id="rId15"/>
    <p:sldId id="296" r:id="rId16"/>
    <p:sldId id="297" r:id="rId17"/>
    <p:sldId id="282" r:id="rId18"/>
    <p:sldId id="289" r:id="rId19"/>
    <p:sldId id="266" r:id="rId20"/>
    <p:sldId id="290" r:id="rId21"/>
    <p:sldId id="291" r:id="rId22"/>
    <p:sldId id="292" r:id="rId23"/>
    <p:sldId id="293" r:id="rId24"/>
    <p:sldId id="261" r:id="rId25"/>
    <p:sldId id="299" r:id="rId26"/>
    <p:sldId id="300" r:id="rId27"/>
    <p:sldId id="303" r:id="rId28"/>
    <p:sldId id="301" r:id="rId29"/>
    <p:sldId id="302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7" autoAdjust="0"/>
    <p:restoredTop sz="94381" autoAdjust="0"/>
  </p:normalViewPr>
  <p:slideViewPr>
    <p:cSldViewPr snapToGrid="0">
      <p:cViewPr varScale="1">
        <p:scale>
          <a:sx n="133" d="100"/>
          <a:sy n="133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2D881-CA12-4970-8156-2388B9CD2E9F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78E9D-6441-4D31-B084-A8B8B68887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528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235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007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637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88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8088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Activity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7740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6649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682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118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US" sz="18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1800" dirty="0">
                <a:effectLst/>
                <a:cs typeface="Arial" panose="020B0604020202020204" pitchFamily="34" charset="0"/>
              </a:rPr>
              <a:t>להוסיף?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629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92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הצגה קצרה של הרקע: הבעיה, הצורך לפיתוח המערכת </a:t>
            </a: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he-IL" dirty="0"/>
              <a:t>הבעיה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3672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5507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אתגרים ובעיות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4709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אתגרים ובעיות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392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8611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1077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36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9807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23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הצגה קצרה של הרקע: הבעיה, הצורך לפיתוח המערכת </a:t>
            </a: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he-IL" dirty="0"/>
              <a:t>הצורך בפיתוח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822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הצגה קצרה של הרקע: הבעיה, הצורך לפיתוח המערכת </a:t>
            </a: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he-IL" dirty="0"/>
              <a:t>הבעיה – האלגוריתמים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890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הדרישות המרכזיות של הפתרון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680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193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US" sz="18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מומש ב</a:t>
            </a:r>
            <a:r>
              <a:rPr lang="en-US" sz="1800" b="1" i="0" dirty="0" err="1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Cpp</a:t>
            </a:r>
            <a:endParaRPr lang="en-US" sz="1800" b="1" i="0" dirty="0">
              <a:solidFill>
                <a:srgbClr val="FF9300"/>
              </a:solidFill>
              <a:effectLst/>
              <a:latin typeface="Poppins" panose="020B0502040204020203" pitchFamily="2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Using eigen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Testing with unit tests for finding the roots and such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Comparing </a:t>
            </a:r>
            <a:r>
              <a:rPr lang="en-US" sz="1800" b="1" i="0" dirty="0" err="1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rasults</a:t>
            </a: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 using </a:t>
            </a:r>
            <a:r>
              <a:rPr lang="en-US" sz="1800" b="1" i="0" dirty="0" err="1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celectrak</a:t>
            </a: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 website and </a:t>
            </a:r>
            <a:r>
              <a:rPr lang="en-US" sz="1800" b="1" i="0" dirty="0" err="1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sicrates</a:t>
            </a: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 project(showing possible </a:t>
            </a:r>
            <a:r>
              <a:rPr lang="en-US" sz="1800" b="1" i="0" dirty="0" err="1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collosions</a:t>
            </a: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 and TLE available)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417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754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89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E1CA-0E8E-4CFC-B978-E4AD40DD9644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D3D9-BF5A-4E88-8B0B-ADEE67DDE257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4B56-471A-446F-8040-32DEE7852E71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B24-0193-40E2-B63A-16D46CB806C0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B41-B173-4881-B330-DD53A86AC43F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68F2-ED58-4E75-8955-2DC12E50DD38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7799-A15D-4227-A5B8-688CD1EDE226}" type="datetime1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18B-A15E-43D5-A707-246E6B3D0056}" type="datetime1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9651-376C-43AE-B653-9444EB27B5B9}" type="datetime1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96D-C7F2-4742-A227-43B7F16ABA0F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96D6-2B10-46B3-9F87-14CA024E156E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3223-B5A8-43DB-9D06-C28A96C6A2D6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elestrak.or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nasa.gov/mission_pages/station/news/orbital_debris.html" TargetMode="External"/><Relationship Id="rId12" Type="http://schemas.openxmlformats.org/officeDocument/2006/relationships/hyperlink" Target="https://github.com/ommersh/Final-Projec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rofile/Pini-Gurfil/publication/301620752_Improvements_to_Time_of_Closest_Approach_Calculation/links/5763c3f508ae570d6e15cbd1/Improvements-to-Time-of-Closest-Approach-Calculation.pdf" TargetMode="External"/><Relationship Id="rId11" Type="http://schemas.openxmlformats.org/officeDocument/2006/relationships/hyperlink" Target="https://www.isispace.nl/product/on-board-computer/" TargetMode="External"/><Relationship Id="rId5" Type="http://schemas.openxmlformats.org/officeDocument/2006/relationships/hyperlink" Target="https://www.researchgate.net/publication/252559100_Determining_satellite_close_approaches_part_II" TargetMode="External"/><Relationship Id="rId10" Type="http://schemas.openxmlformats.org/officeDocument/2006/relationships/hyperlink" Target="https://www.gem5.org/" TargetMode="External"/><Relationship Id="rId4" Type="http://schemas.openxmlformats.org/officeDocument/2006/relationships/hyperlink" Target="https://www.researchgate.net/publication/338609111_Satellite_Closest_Approach_Calculation_Through_Chebyshev_Proxy_Polynomials" TargetMode="External"/><Relationship Id="rId9" Type="http://schemas.openxmlformats.org/officeDocument/2006/relationships/hyperlink" Target="https://celestrak.org/NORAD/elements/index.php?FORMAT=t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B111C46-B57B-3CB6-57A6-5CD982532A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508543" y="1859340"/>
            <a:ext cx="71749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ANALYSIS AND PERFORMANCE</a:t>
            </a:r>
            <a:b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TESTING OF COLLISION DETECTION</a:t>
            </a:r>
            <a:b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ALGORITHMS FOR SATELLITES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472" y="3491022"/>
            <a:ext cx="3247053" cy="484770"/>
          </a:xfrm>
        </p:spPr>
        <p:txBody>
          <a:bodyPr>
            <a:normAutofit fontScale="47500" lnSpcReduction="20000"/>
          </a:bodyPr>
          <a:lstStyle/>
          <a:p>
            <a:r>
              <a:rPr lang="en-US" sz="43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Capstone Project Phase B</a:t>
            </a:r>
            <a:endParaRPr lang="en-IL" sz="43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0BFD62-88D5-923F-A2D8-8058ED1CEBDC}"/>
              </a:ext>
            </a:extLst>
          </p:cNvPr>
          <p:cNvSpPr txBox="1">
            <a:spLocks/>
          </p:cNvSpPr>
          <p:nvPr/>
        </p:nvSpPr>
        <p:spPr>
          <a:xfrm>
            <a:off x="4544006" y="3746617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IL" sz="20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23-2-D-17</a:t>
            </a:r>
            <a:endParaRPr lang="en-US" b="1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2736B8C-C89C-AB70-61DF-1B60CD878F3F}"/>
              </a:ext>
            </a:extLst>
          </p:cNvPr>
          <p:cNvSpPr txBox="1">
            <a:spLocks/>
          </p:cNvSpPr>
          <p:nvPr/>
        </p:nvSpPr>
        <p:spPr>
          <a:xfrm>
            <a:off x="4544006" y="4729818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Hallel Weil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73D92EA-035A-46E9-F797-AD800BAC6CC8}"/>
              </a:ext>
            </a:extLst>
          </p:cNvPr>
          <p:cNvSpPr txBox="1">
            <a:spLocks/>
          </p:cNvSpPr>
          <p:nvPr/>
        </p:nvSpPr>
        <p:spPr>
          <a:xfrm>
            <a:off x="4568886" y="5106153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Omer Shamir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FACE4-A881-5972-7289-2FF6045A7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A7AAF-40A1-8A84-4EE8-3E2E464E1E6F}"/>
              </a:ext>
            </a:extLst>
          </p:cNvPr>
          <p:cNvSpPr txBox="1"/>
          <p:nvPr/>
        </p:nvSpPr>
        <p:spPr>
          <a:xfrm>
            <a:off x="3978031" y="5412937"/>
            <a:ext cx="4845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Supervisor: Mr. Ilya </a:t>
            </a:r>
            <a:r>
              <a:rPr lang="en-US" sz="3300" kern="100" dirty="0" err="1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Zeldner</a:t>
            </a:r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3300" kern="100" dirty="0">
              <a:solidFill>
                <a:srgbClr val="4472C4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207D-1361-33C7-0E3D-7E00F62E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Communication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9685"/>
            <a:ext cx="10658475" cy="334479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Defining a communication protocol</a:t>
            </a:r>
          </a:p>
          <a:p>
            <a:pPr algn="l" rtl="0"/>
            <a:r>
              <a:rPr lang="en-US" dirty="0"/>
              <a:t>Error detection - CRC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Work on:</a:t>
            </a:r>
          </a:p>
          <a:p>
            <a:pPr algn="l" rtl="0"/>
            <a:r>
              <a:rPr lang="en-US" dirty="0"/>
              <a:t>UDP</a:t>
            </a:r>
          </a:p>
          <a:p>
            <a:pPr algn="l" rtl="0"/>
            <a:r>
              <a:rPr lang="en-US" dirty="0"/>
              <a:t>TCP</a:t>
            </a:r>
          </a:p>
          <a:p>
            <a:pPr algn="l" rtl="0"/>
            <a:r>
              <a:rPr lang="en-US" dirty="0"/>
              <a:t>Local simulation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D05DF9-0DF9-36CF-A134-8FBD9BD3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1125754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Environments - Windows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46861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Windows / WSL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TCP/UDP over Local host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Local simulation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077AB-4BC0-FE2F-EF61-F1ABD6F4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Environments – RP4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497189"/>
          </a:xfrm>
        </p:spPr>
        <p:txBody>
          <a:bodyPr>
            <a:normAutofit/>
          </a:bodyPr>
          <a:lstStyle/>
          <a:p>
            <a:pPr algn="l" rtl="0"/>
            <a:r>
              <a:rPr lang="fi-FI" dirty="0"/>
              <a:t>Linux on Raspberry Pi 4</a:t>
            </a:r>
          </a:p>
          <a:p>
            <a:pPr algn="l" rtl="0"/>
            <a:endParaRPr lang="fi-FI" dirty="0"/>
          </a:p>
          <a:p>
            <a:pPr algn="l" rtl="0"/>
            <a:r>
              <a:rPr lang="en-US" dirty="0"/>
              <a:t>TCP/UDP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Testing Cross – Platform Communication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56DA7-EB26-8F0A-E857-02A672905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020" y="3514799"/>
            <a:ext cx="4208780" cy="287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A8151-4DAD-D9AC-B46D-89ACB0EA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117376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Environments - Simulation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32574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fi-FI" dirty="0"/>
              <a:t>gem5 simulation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Open source, Community led project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Framework for computer systems simulations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Accurate timing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2B8CC-8C63-3FE3-E005-E6086AF0B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"/>
          <a:stretch/>
        </p:blipFill>
        <p:spPr bwMode="auto">
          <a:xfrm>
            <a:off x="664807" y="5825807"/>
            <a:ext cx="10862386" cy="58451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D3131-6130-368B-2117-DEBBFA90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Activity Diagram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73BAF-B1E0-9FD5-602F-BBA3F33D72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32" y="1673859"/>
            <a:ext cx="9487535" cy="49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D8BC8-8459-3472-15C5-B77C25A8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14019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DFDD20-DF58-7A40-41D5-12616C5B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6"/>
            <a:ext cx="7166675" cy="2294098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gem5 simulator with WSL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Simulation script - 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7898F1-7C9B-490E-E3A2-C1431FBF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86831"/>
              </p:ext>
            </p:extLst>
          </p:nvPr>
        </p:nvGraphicFramePr>
        <p:xfrm>
          <a:off x="1238249" y="4387850"/>
          <a:ext cx="971550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796">
                  <a:extLst>
                    <a:ext uri="{9D8B030D-6E8A-4147-A177-3AD203B41FA5}">
                      <a16:colId xmlns:a16="http://schemas.microsoft.com/office/drawing/2014/main" val="4143216009"/>
                    </a:ext>
                  </a:extLst>
                </a:gridCol>
                <a:gridCol w="3421354">
                  <a:extLst>
                    <a:ext uri="{9D8B030D-6E8A-4147-A177-3AD203B41FA5}">
                      <a16:colId xmlns:a16="http://schemas.microsoft.com/office/drawing/2014/main" val="3185106455"/>
                    </a:ext>
                  </a:extLst>
                </a:gridCol>
                <a:gridCol w="3308351">
                  <a:extLst>
                    <a:ext uri="{9D8B030D-6E8A-4147-A177-3AD203B41FA5}">
                      <a16:colId xmlns:a16="http://schemas.microsoft.com/office/drawing/2014/main" val="4220528115"/>
                    </a:ext>
                  </a:extLst>
                </a:gridCol>
              </a:tblGrid>
              <a:tr h="23474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OBC[ ]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gem5 simulation script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32-bit ARM9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SimpleTimingCPU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2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Frequency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400MHz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400MHz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32-KB Data, 32-KB Instruction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32-KB Data, 32-KB Instruction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32MB SDRAM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SimpleMemory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9379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D22C3B-424A-77EF-C153-C847E448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6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5"/>
            <a:ext cx="9128760" cy="2944139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Catalog of objects from Celestrak - 9727 active satellites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Used around 20% - ~5700 tests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3 days to run the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data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3A6F9-6B57-B582-0270-F02331A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runtime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96170-93DB-2743-418B-4056CBE9E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579"/>
            <a:ext cx="9645650" cy="4745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F89988-BFBD-6A85-6B86-8A6F47A5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errors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51419-78AE-8154-A9B0-CB3DC4FFA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1794193"/>
            <a:ext cx="5982425" cy="3006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4D993-BA66-27CD-4833-D099772F3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5" y="1794308"/>
            <a:ext cx="5705476" cy="30062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B4A993-D7B0-45F0-0913-C15BA2688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48934"/>
              </p:ext>
            </p:extLst>
          </p:nvPr>
        </p:nvGraphicFramePr>
        <p:xfrm>
          <a:off x="2455545" y="5005241"/>
          <a:ext cx="7280910" cy="104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769">
                  <a:extLst>
                    <a:ext uri="{9D8B030D-6E8A-4147-A177-3AD203B41FA5}">
                      <a16:colId xmlns:a16="http://schemas.microsoft.com/office/drawing/2014/main" val="3398524954"/>
                    </a:ext>
                  </a:extLst>
                </a:gridCol>
                <a:gridCol w="1418961">
                  <a:extLst>
                    <a:ext uri="{9D8B030D-6E8A-4147-A177-3AD203B41FA5}">
                      <a16:colId xmlns:a16="http://schemas.microsoft.com/office/drawing/2014/main" val="3447363259"/>
                    </a:ext>
                  </a:extLst>
                </a:gridCol>
                <a:gridCol w="1337660">
                  <a:extLst>
                    <a:ext uri="{9D8B030D-6E8A-4147-A177-3AD203B41FA5}">
                      <a16:colId xmlns:a16="http://schemas.microsoft.com/office/drawing/2014/main" val="2761020657"/>
                    </a:ext>
                  </a:extLst>
                </a:gridCol>
                <a:gridCol w="816189">
                  <a:extLst>
                    <a:ext uri="{9D8B030D-6E8A-4147-A177-3AD203B41FA5}">
                      <a16:colId xmlns:a16="http://schemas.microsoft.com/office/drawing/2014/main" val="709376956"/>
                    </a:ext>
                  </a:extLst>
                </a:gridCol>
                <a:gridCol w="1471680">
                  <a:extLst>
                    <a:ext uri="{9D8B030D-6E8A-4147-A177-3AD203B41FA5}">
                      <a16:colId xmlns:a16="http://schemas.microsoft.com/office/drawing/2014/main" val="4158789452"/>
                    </a:ext>
                  </a:extLst>
                </a:gridCol>
                <a:gridCol w="1438651">
                  <a:extLst>
                    <a:ext uri="{9D8B030D-6E8A-4147-A177-3AD203B41FA5}">
                      <a16:colId xmlns:a16="http://schemas.microsoft.com/office/drawing/2014/main" val="1220508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Algorithm</a:t>
                      </a:r>
                      <a:endParaRPr lang="en-IL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Runtime[Sec]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Distance Error[KM]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#Points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Test With Distance Error &gt; 0.00001[KM]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Test With Distance Error &gt; 0.100[KM]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852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ANCAS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0.026057568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0.222462893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1902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783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747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SBO ANCAS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0.159591541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0.007744792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91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7908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CATCH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0.663982872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0.022729184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12</a:t>
                      </a:r>
                      <a:endParaRPr lang="en-IL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8330407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CB27-24CE-2C9E-4309-183220AA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– correlations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FF58C7-7240-9FF6-5334-26AD93F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286" y="1859603"/>
            <a:ext cx="5533428" cy="33114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Constant time interval- changing number of points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93160-46AA-8DE4-807B-12D459EC6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99" y="2336959"/>
            <a:ext cx="5755005" cy="3518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7B54C-2775-98A8-0F10-95956DF3F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798" y="2907784"/>
            <a:ext cx="5758133" cy="3518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6B4454-9646-4C6B-2480-CFC3B926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r>
              <a:rPr lang="en-US" sz="4800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</a:t>
            </a:r>
            <a:endParaRPr lang="he-IL" sz="4800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5088718" cy="2376262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4000" dirty="0"/>
              <a:t>Satellites</a:t>
            </a:r>
          </a:p>
          <a:p>
            <a:pPr algn="l" rtl="0"/>
            <a:r>
              <a:rPr lang="en-US" sz="4000" dirty="0"/>
              <a:t>Space debris</a:t>
            </a:r>
          </a:p>
          <a:p>
            <a:pPr algn="l" rtl="0"/>
            <a:r>
              <a:rPr lang="en-US" sz="4000" dirty="0"/>
              <a:t>Finding possible collisions</a:t>
            </a:r>
          </a:p>
          <a:p>
            <a:pPr algn="l" rtl="0"/>
            <a:r>
              <a:rPr lang="en-US" sz="4000" dirty="0"/>
              <a:t>Implementing on a satellite on-board computer</a:t>
            </a:r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marL="0" indent="0" algn="l" rtl="0">
              <a:buNone/>
            </a:pPr>
            <a:endParaRPr lang="he-I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27AE8-464F-AD8E-1E8A-722A1A7D96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858"/>
          <a:stretch/>
        </p:blipFill>
        <p:spPr>
          <a:xfrm>
            <a:off x="6113249" y="958440"/>
            <a:ext cx="4892018" cy="4123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8A375-6ACA-5316-6921-1CE99221CFC5}"/>
              </a:ext>
            </a:extLst>
          </p:cNvPr>
          <p:cNvSpPr txBox="1"/>
          <p:nvPr/>
        </p:nvSpPr>
        <p:spPr>
          <a:xfrm>
            <a:off x="6813228" y="461962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Active\Old Satellites, Space debris</a:t>
            </a:r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73032-F508-7663-3A1A-9BE5D2328036}"/>
              </a:ext>
            </a:extLst>
          </p:cNvPr>
          <p:cNvSpPr txBox="1"/>
          <p:nvPr/>
        </p:nvSpPr>
        <p:spPr>
          <a:xfrm>
            <a:off x="6470328" y="5122499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Active satellites[orange]</a:t>
            </a:r>
          </a:p>
          <a:p>
            <a:pPr algn="ctr"/>
            <a:r>
              <a:rPr lang="en-US" sz="1200"/>
              <a:t>Inactive satellites[Blue]</a:t>
            </a:r>
          </a:p>
          <a:p>
            <a:pPr algn="ctr"/>
            <a:r>
              <a:rPr lang="en-US" sz="1200"/>
              <a:t>Space debris[Grey]</a:t>
            </a:r>
            <a:endParaRPr lang="en-IL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A229B-DD42-1590-AD21-449F481F8CC4}"/>
              </a:ext>
            </a:extLst>
          </p:cNvPr>
          <p:cNvSpPr txBox="1"/>
          <p:nvPr/>
        </p:nvSpPr>
        <p:spPr>
          <a:xfrm>
            <a:off x="8788078" y="5157205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Rocket bodies[purple]</a:t>
            </a:r>
          </a:p>
          <a:p>
            <a:pPr algn="ctr"/>
            <a:r>
              <a:rPr lang="en-US" sz="1200"/>
              <a:t>Uncategorized[pink]</a:t>
            </a:r>
            <a:endParaRPr lang="en-IL" sz="12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587C29-F7D2-9375-D50C-80170A4A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– correlations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FF58C7-7240-9FF6-5334-26AD93F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286" y="1859603"/>
            <a:ext cx="5755004" cy="33114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Constant number of points – changing time interval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7C5EE-CE0F-946A-8309-829133102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43" y="2254251"/>
            <a:ext cx="5731510" cy="3025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DF2E9-C8B3-FB4D-6EE6-079CD1D3A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49" y="3703321"/>
            <a:ext cx="5731510" cy="2937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BF628-9019-3D1B-B9B8-4F5F561F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9D14-BFF1-9DBB-208B-8204E93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39"/>
            <a:ext cx="7118764" cy="3606437"/>
          </a:xfrm>
        </p:spPr>
        <p:txBody>
          <a:bodyPr/>
          <a:lstStyle/>
          <a:p>
            <a:pPr algn="l" rtl="0"/>
            <a:r>
              <a:rPr lang="en-US" dirty="0"/>
              <a:t>Developing for unknown / multiple systems</a:t>
            </a:r>
          </a:p>
          <a:p>
            <a:pPr lvl="1" algn="l" rtl="0"/>
            <a:r>
              <a:rPr lang="en-US" dirty="0"/>
              <a:t>Types</a:t>
            </a:r>
          </a:p>
          <a:p>
            <a:pPr lvl="1" algn="l" rtl="0"/>
            <a:r>
              <a:rPr lang="en-US" dirty="0"/>
              <a:t>Padding</a:t>
            </a:r>
          </a:p>
          <a:p>
            <a:pPr lvl="1" algn="l" rtl="0"/>
            <a:r>
              <a:rPr lang="en-US" dirty="0"/>
              <a:t>Different functions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Testing and debugging</a:t>
            </a:r>
          </a:p>
          <a:p>
            <a:pPr lvl="1" algn="l" rtl="0"/>
            <a:r>
              <a:rPr lang="en-US" dirty="0"/>
              <a:t>Unit tests</a:t>
            </a:r>
          </a:p>
          <a:p>
            <a:pPr lvl="1" algn="l" rtl="0"/>
            <a:r>
              <a:rPr lang="en-US" dirty="0"/>
              <a:t>Local Simulations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358C-89F2-931E-1C19-2257CCC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9D14-BFF1-9DBB-208B-8204E93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39"/>
            <a:ext cx="7118764" cy="3606437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Unit tests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Local Simulation with test cases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RP4 cross platform communication testing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Acceptance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170E9-E761-E230-39A7-AF24BEB3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A297F8-3481-23AD-F99A-DA6D1F54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B4165-9FBF-241A-1318-1B9880BF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" y="1618932"/>
            <a:ext cx="8044991" cy="5010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FD690369-863A-225C-0A3E-E2875DFD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1618932"/>
            <a:ext cx="20859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3DDCF9F-A646-A701-13BF-83306D704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1990407"/>
            <a:ext cx="1504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>
            <a:extLst>
              <a:ext uri="{FF2B5EF4-FFF2-40B4-BE49-F238E27FC236}">
                <a16:creationId xmlns:a16="http://schemas.microsoft.com/office/drawing/2014/main" id="{DA47AF40-DC62-2204-1FD8-20B7C6BED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2361882"/>
            <a:ext cx="12382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41A6C-44F8-3ADB-434D-E91C44A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Create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2ED85-3B49-5A89-9D40-009D18BD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6" y="1695132"/>
            <a:ext cx="8044991" cy="4393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29EFEB-1779-1F9F-6930-A32538C38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988" y="2415917"/>
            <a:ext cx="3623341" cy="441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7CB27-D144-C604-20DD-360F1CC48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987" y="2971121"/>
            <a:ext cx="3623342" cy="697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B82D0-C110-FBDB-E210-6FBFACDD7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9985" y="3744443"/>
            <a:ext cx="3623343" cy="415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DD8F7AF-4EBA-E8C7-0769-477DE51F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FB266-38D3-0389-B14B-5893F6E0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" y="1618931"/>
            <a:ext cx="7615873" cy="5004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708EF8-51A2-4750-46A2-DBAC7EA9C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552" y="1967547"/>
            <a:ext cx="3445828" cy="460669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EBFB-DA48-0B10-397F-01243C78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5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IL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2038065A-EF8A-C93B-6DFE-B26CF1F5D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343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Bibliography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76FE4F-5D61-CFFC-7254-9865BDB61A92}"/>
              </a:ext>
            </a:extLst>
          </p:cNvPr>
          <p:cNvSpPr txBox="1">
            <a:spLocks/>
          </p:cNvSpPr>
          <p:nvPr/>
        </p:nvSpPr>
        <p:spPr>
          <a:xfrm>
            <a:off x="838199" y="1548534"/>
            <a:ext cx="10163176" cy="487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Denenberg, Elad. "Satellite closest approach calculation through Chebyshev Proxy Polynomials." </a:t>
            </a:r>
            <a:r>
              <a:rPr lang="en-US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CATCH</a:t>
            </a:r>
            <a:endParaRPr lang="en-US" sz="16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 Alfano, S. "Determining Satellite Close Approaches-Part II."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ANCAS</a:t>
            </a:r>
            <a:endParaRPr lang="en-US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[3] Denenberg, Elad. </a:t>
            </a:r>
            <a:r>
              <a:rPr lang="en-US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Gurfil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Pini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“Improvements to Time of Closest Approach Calculation.”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SBO ANCAS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[4] </a:t>
            </a:r>
            <a:r>
              <a:rPr lang="fr-FR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NASA on orbital </a:t>
            </a:r>
            <a:r>
              <a:rPr lang="fr-FR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debris</a:t>
            </a:r>
            <a:r>
              <a:rPr lang="fr-FR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NASA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[5] CelesTrak: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https://celestrak.org/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[6] CelesTrak Current Data: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https://celestrak.org/NORAD/elements/index.php?FORMAT=tle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[7] The gem5 simulator: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https://www.gem5.org/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[8] ISISPACE OBC: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1"/>
              </a:rPr>
              <a:t>https://www.isispace.nl/product/on-board-computer/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[10] Our GitHub repository: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https://github.com/ommersh/Final-Project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D0A5D-190C-B9B9-8FAF-6E7F8374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r>
              <a:rPr lang="en-US" sz="4800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</a:t>
            </a:r>
            <a:endParaRPr lang="he-IL" sz="4800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92" y="1955187"/>
            <a:ext cx="10921285" cy="308689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4000" dirty="0"/>
              <a:t>Finding the minimal distance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Small time step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Approximations using polynomials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9B47-C82B-F6E1-BD4C-8236D333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106"/>
            <a:ext cx="10232428" cy="320046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4000" dirty="0"/>
              <a:t>ANCAS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SBO ANCAS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Algorithms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5BE48A-BDDE-1BD6-3D5B-21289AAD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3990975"/>
          </a:xfrm>
        </p:spPr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Implemented, tested and ready to use algorithms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Testing system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Experiments result, feasibility of using the algorithms on satellites</a:t>
            </a:r>
          </a:p>
          <a:p>
            <a:pPr marL="0" indent="0" algn="l" rtl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DFA69D-DA9B-C659-FC54-DD6B1E1A08BE}"/>
              </a:ext>
            </a:extLst>
          </p:cNvPr>
          <p:cNvSpPr txBox="1">
            <a:spLocks/>
          </p:cNvSpPr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Expected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4A81F3-E625-81DE-BB6B-B1F51EF1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23"/>
            <a:ext cx="10515600" cy="3759201"/>
          </a:xfrm>
        </p:spPr>
        <p:txBody>
          <a:bodyPr/>
          <a:lstStyle/>
          <a:p>
            <a:pPr algn="l" rtl="0"/>
            <a:r>
              <a:rPr lang="en-US" dirty="0"/>
              <a:t>Implementing the algorithms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2 Parts testing system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Comparing algorithms performance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A58E622-E873-5B6B-AA99-D84563E6B9D7}"/>
              </a:ext>
            </a:extLst>
          </p:cNvPr>
          <p:cNvSpPr txBox="1">
            <a:spLocks/>
          </p:cNvSpPr>
          <p:nvPr/>
        </p:nvSpPr>
        <p:spPr>
          <a:xfrm>
            <a:off x="838200" y="8259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836D4-C10E-961B-569A-91956CF7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61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685785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Algorithms Implementation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693E1B1-0013-7224-DDCD-F30F2C90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23"/>
            <a:ext cx="10515600" cy="3759201"/>
          </a:xfrm>
        </p:spPr>
        <p:txBody>
          <a:bodyPr/>
          <a:lstStyle/>
          <a:p>
            <a:pPr algn="l" rtl="0"/>
            <a:r>
              <a:rPr lang="en-US" dirty="0"/>
              <a:t>Implemented in C++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Eigen for finding eigenvalues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Unit test and CelesTrak + SOCRATES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A402F0-3E15-19A6-5815-BE7E0AA4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7" y="4777278"/>
            <a:ext cx="6105525" cy="1390650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4E0CB9-C7BF-4409-6BE8-F6858483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4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022" y="1859602"/>
            <a:ext cx="3403229" cy="55463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/>
              <a:t>2 parts testing system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1D94DC-DD0C-F360-22B8-7659C57B8A94}"/>
              </a:ext>
            </a:extLst>
          </p:cNvPr>
          <p:cNvSpPr txBox="1"/>
          <p:nvPr/>
        </p:nvSpPr>
        <p:spPr>
          <a:xfrm>
            <a:off x="1545723" y="2321902"/>
            <a:ext cx="3028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Testing station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091B06-2896-D414-6717-1AF1990A04C6}"/>
              </a:ext>
            </a:extLst>
          </p:cNvPr>
          <p:cNvSpPr txBox="1"/>
          <p:nvPr/>
        </p:nvSpPr>
        <p:spPr>
          <a:xfrm>
            <a:off x="7152853" y="2345362"/>
            <a:ext cx="369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Tested on-board computer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6" y="811356"/>
            <a:ext cx="386715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04F13A-5309-FC26-2D9F-572776A00D9D}"/>
              </a:ext>
            </a:extLst>
          </p:cNvPr>
          <p:cNvSpPr txBox="1">
            <a:spLocks/>
          </p:cNvSpPr>
          <p:nvPr/>
        </p:nvSpPr>
        <p:spPr>
          <a:xfrm>
            <a:off x="1883570" y="2807027"/>
            <a:ext cx="3698082" cy="209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User Interface</a:t>
            </a:r>
          </a:p>
          <a:p>
            <a:pPr algn="l" rtl="0"/>
            <a:r>
              <a:rPr lang="en-US" sz="2000" dirty="0"/>
              <a:t>Test Creation and Management</a:t>
            </a:r>
          </a:p>
          <a:p>
            <a:pPr algn="l" rtl="0"/>
            <a:r>
              <a:rPr lang="en-US" sz="2000" dirty="0"/>
              <a:t>Results Management</a:t>
            </a:r>
          </a:p>
          <a:p>
            <a:pPr algn="l" rtl="0"/>
            <a:r>
              <a:rPr lang="en-US" sz="2000" dirty="0"/>
              <a:t>Database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E586AF-4588-D6F7-02EA-C5C7C138C3B0}"/>
              </a:ext>
            </a:extLst>
          </p:cNvPr>
          <p:cNvSpPr txBox="1">
            <a:spLocks/>
          </p:cNvSpPr>
          <p:nvPr/>
        </p:nvSpPr>
        <p:spPr>
          <a:xfrm>
            <a:off x="7300279" y="2807026"/>
            <a:ext cx="3403229" cy="136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Running tests</a:t>
            </a:r>
          </a:p>
          <a:p>
            <a:pPr algn="l" rtl="0"/>
            <a:r>
              <a:rPr lang="en-US" sz="2000" dirty="0"/>
              <a:t>Running the algorithms</a:t>
            </a:r>
          </a:p>
          <a:p>
            <a:pPr algn="l" rtl="0"/>
            <a:r>
              <a:rPr lang="en-US" sz="2000" dirty="0"/>
              <a:t>Testing runtime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F2F17-A8F1-79A5-E17C-31D1035534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51" y="4562474"/>
            <a:ext cx="2200275" cy="2200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C9D3B-CD98-B584-7C73-30DF2926F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271" y="4333874"/>
            <a:ext cx="2200275" cy="22002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7C20F552-733E-6F62-FF97-CE2BE0ABE304}"/>
              </a:ext>
            </a:extLst>
          </p:cNvPr>
          <p:cNvSpPr/>
          <p:nvPr/>
        </p:nvSpPr>
        <p:spPr>
          <a:xfrm>
            <a:off x="4895850" y="4705350"/>
            <a:ext cx="2133600" cy="47625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C3B3F98E-C7ED-E9EE-3FCD-689B75E7A9CD}"/>
              </a:ext>
            </a:extLst>
          </p:cNvPr>
          <p:cNvSpPr/>
          <p:nvPr/>
        </p:nvSpPr>
        <p:spPr>
          <a:xfrm rot="10800000">
            <a:off x="4879750" y="5662611"/>
            <a:ext cx="2133600" cy="47625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AB08-C418-BB28-FD38-655F54B9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7714D-EA46-BF94-9B8A-2644167D3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95" y="2499678"/>
            <a:ext cx="4256405" cy="388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28F23-7E65-8513-465F-A27B41ABD41E}"/>
              </a:ext>
            </a:extLst>
          </p:cNvPr>
          <p:cNvSpPr txBox="1"/>
          <p:nvPr/>
        </p:nvSpPr>
        <p:spPr>
          <a:xfrm>
            <a:off x="1545723" y="1956612"/>
            <a:ext cx="3028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Testing 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944C8-9DEA-3A15-816E-A99B6C400E93}"/>
              </a:ext>
            </a:extLst>
          </p:cNvPr>
          <p:cNvSpPr txBox="1"/>
          <p:nvPr/>
        </p:nvSpPr>
        <p:spPr>
          <a:xfrm>
            <a:off x="7152853" y="1980072"/>
            <a:ext cx="369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Tested on-board computer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271FE-C722-F6C1-7872-D73D261D7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53" y="2471613"/>
            <a:ext cx="3983169" cy="3908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FD807-B167-A33E-59E0-AA381A27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0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136A5775A284FB5A4EF83D37E3344" ma:contentTypeVersion="5" ma:contentTypeDescription="Create a new document." ma:contentTypeScope="" ma:versionID="e1f29ebee1d24d40d4b08f39309a0049">
  <xsd:schema xmlns:xsd="http://www.w3.org/2001/XMLSchema" xmlns:xs="http://www.w3.org/2001/XMLSchema" xmlns:p="http://schemas.microsoft.com/office/2006/metadata/properties" xmlns:ns2="9f82ceb4-6257-45e4-a8fb-3c70a82304d3" xmlns:ns3="4c7b9de7-e58c-4ace-87d5-9a60f3b223c2" targetNamespace="http://schemas.microsoft.com/office/2006/metadata/properties" ma:root="true" ma:fieldsID="9b02b89ee8a12de334557f117630db3a" ns2:_="" ns3:_="">
    <xsd:import namespace="9f82ceb4-6257-45e4-a8fb-3c70a82304d3"/>
    <xsd:import namespace="4c7b9de7-e58c-4ace-87d5-9a60f3b22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2ceb4-6257-45e4-a8fb-3c70a82304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b9de7-e58c-4ace-87d5-9a60f3b22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33A369-0DEF-413E-AB3C-537D3682C8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D468B-6206-47E4-A39B-51F47BC537E8}">
  <ds:schemaRefs>
    <ds:schemaRef ds:uri="http://schemas.openxmlformats.org/package/2006/metadata/core-properties"/>
    <ds:schemaRef ds:uri="9f82ceb4-6257-45e4-a8fb-3c70a82304d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c7b9de7-e58c-4ace-87d5-9a60f3b223c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50B10C-B593-46DA-955D-601D44924E06}">
  <ds:schemaRefs>
    <ds:schemaRef ds:uri="4c7b9de7-e58c-4ace-87d5-9a60f3b223c2"/>
    <ds:schemaRef ds:uri="9f82ceb4-6257-45e4-a8fb-3c70a82304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769</Words>
  <Application>Microsoft Office PowerPoint</Application>
  <PresentationFormat>Widescreen</PresentationFormat>
  <Paragraphs>249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Poppins</vt:lpstr>
      <vt:lpstr>Office Theme</vt:lpstr>
      <vt:lpstr>FEASIBILITY ANALYSIS AND PERFORMANCE  TESTING OF COLLISION DETECTION  ALGORITHMS FOR SATELLITES</vt:lpstr>
      <vt:lpstr>Introduction </vt:lpstr>
      <vt:lpstr>Introduction </vt:lpstr>
      <vt:lpstr>PowerPoint Presentation</vt:lpstr>
      <vt:lpstr>PowerPoint Presentation</vt:lpstr>
      <vt:lpstr>PowerPoint Presentation</vt:lpstr>
      <vt:lpstr>Algorithms Implementation</vt:lpstr>
      <vt:lpstr>Testing System</vt:lpstr>
      <vt:lpstr>Testing System</vt:lpstr>
      <vt:lpstr>Testing System - Communication</vt:lpstr>
      <vt:lpstr>Testing System – Environments - Windows</vt:lpstr>
      <vt:lpstr>Testing System - Environments – RP4</vt:lpstr>
      <vt:lpstr>Testing System – Environments - Simulation</vt:lpstr>
      <vt:lpstr>Testing System – Activity Diagram</vt:lpstr>
      <vt:lpstr>Feasibility Testing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System Testing</vt:lpstr>
      <vt:lpstr>User Interface – Video</vt:lpstr>
      <vt:lpstr>User Interface – Home Page</vt:lpstr>
      <vt:lpstr>User Interface – Create Test</vt:lpstr>
      <vt:lpstr>User Interface – Test 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Shamir</dc:creator>
  <cp:lastModifiedBy>הלל וייל</cp:lastModifiedBy>
  <cp:revision>119</cp:revision>
  <dcterms:created xsi:type="dcterms:W3CDTF">2023-06-20T13:25:45Z</dcterms:created>
  <dcterms:modified xsi:type="dcterms:W3CDTF">2024-05-04T17:25:46Z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0x010100BA8136A5775A284FB5A4EF83D37E3344</vt:lpwstr>
  </property>
</Properties>
</file>