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92" r:id="rId3"/>
    <p:sldId id="310" r:id="rId4"/>
    <p:sldId id="324" r:id="rId5"/>
    <p:sldId id="325" r:id="rId6"/>
    <p:sldId id="327" r:id="rId7"/>
    <p:sldId id="326" r:id="rId8"/>
    <p:sldId id="323" r:id="rId9"/>
    <p:sldId id="270" r:id="rId10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47">
          <p15:clr>
            <a:srgbClr val="A4A3A4"/>
          </p15:clr>
        </p15:guide>
        <p15:guide id="2" pos="234">
          <p15:clr>
            <a:srgbClr val="A4A3A4"/>
          </p15:clr>
        </p15:guide>
        <p15:guide id="3" orient="horz" pos="3189">
          <p15:clr>
            <a:srgbClr val="A4A3A4"/>
          </p15:clr>
        </p15:guide>
        <p15:guide id="4" orient="horz" pos="55">
          <p15:clr>
            <a:srgbClr val="A4A3A4"/>
          </p15:clr>
        </p15:guide>
        <p15:guide id="5" pos="5536">
          <p15:clr>
            <a:srgbClr val="A4A3A4"/>
          </p15:clr>
        </p15:guide>
        <p15:guide id="6" orient="horz" pos="3240">
          <p15:clr>
            <a:srgbClr val="A4A3A4"/>
          </p15:clr>
        </p15:guide>
        <p15:guide id="7" orient="horz" pos="15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D50"/>
    <a:srgbClr val="68925C"/>
    <a:srgbClr val="B72F57"/>
    <a:srgbClr val="EFF3F6"/>
    <a:srgbClr val="354632"/>
    <a:srgbClr val="E5EAEE"/>
    <a:srgbClr val="F5F7F4"/>
    <a:srgbClr val="FFFFFF"/>
    <a:srgbClr val="EDF2EC"/>
    <a:srgbClr val="DAE6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3" autoAdjust="0"/>
    <p:restoredTop sz="95018" autoAdjust="0"/>
  </p:normalViewPr>
  <p:slideViewPr>
    <p:cSldViewPr snapToGrid="0" showGuides="1">
      <p:cViewPr varScale="1">
        <p:scale>
          <a:sx n="108" d="100"/>
          <a:sy n="108" d="100"/>
        </p:scale>
        <p:origin x="912" y="82"/>
      </p:cViewPr>
      <p:guideLst>
        <p:guide pos="2847"/>
        <p:guide pos="234"/>
        <p:guide orient="horz" pos="3189"/>
        <p:guide orient="horz" pos="55"/>
        <p:guide pos="5536"/>
        <p:guide orient="horz" pos="3240"/>
        <p:guide orient="horz" pos="15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5F979-19FF-4631-9220-77A641418B30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3E823-547D-4ADC-8B52-664B24BC1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9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3E823-547D-4ADC-8B52-664B24BC156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3E823-547D-4ADC-8B52-664B24BC156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3E823-547D-4ADC-8B52-664B24BC156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3E823-547D-4ADC-8B52-664B24BC156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329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3E823-547D-4ADC-8B52-664B24BC156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62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3E823-547D-4ADC-8B52-664B24BC156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423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3E823-547D-4ADC-8B52-664B24BC156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1" b="7871"/>
          <a:stretch>
            <a:fillRect/>
          </a:stretch>
        </p:blipFill>
        <p:spPr>
          <a:xfrm>
            <a:off x="-24992" y="0"/>
            <a:ext cx="9168992" cy="51575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4B94-C160-4D23-804D-3F3BDC119C6E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A57B-9C4F-4E38-A9B2-ADE1B070F6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4B94-C160-4D23-804D-3F3BDC119C6E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A57B-9C4F-4E38-A9B2-ADE1B070F6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4B94-C160-4D23-804D-3F3BDC119C6E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A57B-9C4F-4E38-A9B2-ADE1B070F6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4B94-C160-4D23-804D-3F3BDC119C6E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A57B-9C4F-4E38-A9B2-ADE1B070F6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4B94-C160-4D23-804D-3F3BDC119C6E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A57B-9C4F-4E38-A9B2-ADE1B070F6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4B94-C160-4D23-804D-3F3BDC119C6E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A57B-9C4F-4E38-A9B2-ADE1B070F6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57349" y="1320801"/>
            <a:ext cx="1835228" cy="17983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809499" y="1320801"/>
            <a:ext cx="1835228" cy="17983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" name="矩形 2"/>
          <p:cNvSpPr/>
          <p:nvPr userDrawn="1"/>
        </p:nvSpPr>
        <p:spPr>
          <a:xfrm>
            <a:off x="2525486" y="1320801"/>
            <a:ext cx="2163540" cy="17983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6767100" y="1320800"/>
            <a:ext cx="2163540" cy="17983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57349" y="3220721"/>
            <a:ext cx="1835228" cy="17983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809499" y="3220721"/>
            <a:ext cx="1835228" cy="17983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2525486" y="3220721"/>
            <a:ext cx="2163540" cy="17983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767100" y="3220720"/>
            <a:ext cx="2163540" cy="17983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122204" y="1511632"/>
            <a:ext cx="2919169" cy="17983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102626" y="1511632"/>
            <a:ext cx="2919169" cy="17983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112415" y="1511632"/>
            <a:ext cx="2919169" cy="17983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64778" y="1190344"/>
            <a:ext cx="1539688" cy="1539688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64778" y="3225878"/>
            <a:ext cx="1539688" cy="1539688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86920" y="1190344"/>
            <a:ext cx="1539688" cy="1539688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786920" y="3225878"/>
            <a:ext cx="1539688" cy="1539688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4B94-C160-4D23-804D-3F3BDC119C6E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A57B-9C4F-4E38-A9B2-ADE1B070F6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FF3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64B94-C160-4D23-804D-3F3BDC119C6E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5A57B-9C4F-4E38-A9B2-ADE1B070F6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14395" y="1250315"/>
            <a:ext cx="4631055" cy="2230755"/>
            <a:chOff x="1005" y="1854"/>
            <a:chExt cx="6423" cy="3513"/>
          </a:xfrm>
        </p:grpSpPr>
        <p:sp>
          <p:nvSpPr>
            <p:cNvPr id="7" name="矩形 6" descr="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"/>
            <p:cNvSpPr/>
            <p:nvPr/>
          </p:nvSpPr>
          <p:spPr>
            <a:xfrm>
              <a:off x="1005" y="3399"/>
              <a:ext cx="6423" cy="8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>
                  <a:solidFill>
                    <a:srgbClr val="394C3E"/>
                  </a:solidFill>
                  <a:latin typeface="Arial"/>
                  <a:ea typeface="微软雅黑"/>
                  <a:sym typeface="Arial"/>
                </a:rPr>
                <a:t>设计及功能展示</a:t>
              </a:r>
              <a:endParaRPr lang="en-US" altLang="zh-CN" sz="2800" dirty="0">
                <a:solidFill>
                  <a:srgbClr val="394C3E"/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05" y="1854"/>
              <a:ext cx="3492" cy="14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5400" dirty="0">
                  <a:solidFill>
                    <a:srgbClr val="394C3E"/>
                  </a:solidFill>
                  <a:latin typeface="Arial"/>
                  <a:ea typeface="微软雅黑"/>
                  <a:sym typeface="Arial"/>
                </a:rPr>
                <a:t>作业一</a:t>
              </a:r>
              <a:endParaRPr lang="en-US" altLang="zh-CN" sz="5400" dirty="0">
                <a:solidFill>
                  <a:srgbClr val="394C3E"/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9" name="矩形 8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  <p:cNvSpPr/>
            <p:nvPr/>
          </p:nvSpPr>
          <p:spPr>
            <a:xfrm>
              <a:off x="1005" y="4885"/>
              <a:ext cx="6423" cy="4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>
                  <a:solidFill>
                    <a:srgbClr val="1F2423"/>
                  </a:solidFill>
                  <a:latin typeface="Arial"/>
                  <a:ea typeface="微软雅黑"/>
                  <a:cs typeface="Arial" panose="020B0604020202020204" pitchFamily="34" charset="0"/>
                  <a:sym typeface="Arial"/>
                </a:rPr>
                <a:t>吴泳娴</a:t>
              </a:r>
              <a:endParaRPr lang="zh-CN" sz="1050" dirty="0">
                <a:solidFill>
                  <a:srgbClr val="1F2423"/>
                </a:solidFill>
                <a:latin typeface="Arial"/>
                <a:ea typeface="微软雅黑"/>
                <a:cs typeface="Arial" panose="020B0604020202020204" pitchFamily="34" charset="0"/>
                <a:sym typeface="Arial"/>
              </a:endParaRPr>
            </a:p>
          </p:txBody>
        </p:sp>
      </p:grpSp>
      <p:sp>
        <p:nvSpPr>
          <p:cNvPr id="14" name="任意多边形 13"/>
          <p:cNvSpPr/>
          <p:nvPr/>
        </p:nvSpPr>
        <p:spPr>
          <a:xfrm>
            <a:off x="798830" y="1013460"/>
            <a:ext cx="7425055" cy="2891155"/>
          </a:xfrm>
          <a:custGeom>
            <a:avLst/>
            <a:gdLst>
              <a:gd name="connsiteX0" fmla="*/ 1376218 w 1385455"/>
              <a:gd name="connsiteY0" fmla="*/ 794328 h 3205018"/>
              <a:gd name="connsiteX1" fmla="*/ 1376218 w 1385455"/>
              <a:gd name="connsiteY1" fmla="*/ 0 h 3205018"/>
              <a:gd name="connsiteX2" fmla="*/ 0 w 1385455"/>
              <a:gd name="connsiteY2" fmla="*/ 0 h 3205018"/>
              <a:gd name="connsiteX3" fmla="*/ 0 w 1385455"/>
              <a:gd name="connsiteY3" fmla="*/ 3205018 h 3205018"/>
              <a:gd name="connsiteX4" fmla="*/ 1385455 w 1385455"/>
              <a:gd name="connsiteY4" fmla="*/ 3205018 h 3205018"/>
              <a:gd name="connsiteX5" fmla="*/ 1385455 w 1385455"/>
              <a:gd name="connsiteY5" fmla="*/ 2660073 h 320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85455" h="3205018">
                <a:moveTo>
                  <a:pt x="1376218" y="794328"/>
                </a:moveTo>
                <a:lnTo>
                  <a:pt x="1376218" y="0"/>
                </a:lnTo>
                <a:lnTo>
                  <a:pt x="0" y="0"/>
                </a:lnTo>
                <a:lnTo>
                  <a:pt x="0" y="3205018"/>
                </a:lnTo>
                <a:lnTo>
                  <a:pt x="1385455" y="3205018"/>
                </a:lnTo>
                <a:lnTo>
                  <a:pt x="1385455" y="2660073"/>
                </a:lnTo>
              </a:path>
            </a:pathLst>
          </a:custGeom>
          <a:noFill/>
          <a:ln w="28575">
            <a:solidFill>
              <a:srgbClr val="394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pic>
        <p:nvPicPr>
          <p:cNvPr id="3" name="图片 2" descr="80d258334d404d1207a31f7b5ca96a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165" y="1250315"/>
            <a:ext cx="2372995" cy="24174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3360396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53820" y="301936"/>
            <a:ext cx="2735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一、</a:t>
            </a:r>
            <a:r>
              <a:rPr lang="en-US" altLang="zh-CN" sz="2000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bucket</a:t>
            </a:r>
            <a:r>
              <a:rPr lang="zh-CN" altLang="en-US" sz="2000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到本地同步</a:t>
            </a:r>
          </a:p>
        </p:txBody>
      </p:sp>
      <p:sp>
        <p:nvSpPr>
          <p:cNvPr id="40" name="矩形 39"/>
          <p:cNvSpPr/>
          <p:nvPr/>
        </p:nvSpPr>
        <p:spPr>
          <a:xfrm>
            <a:off x="996057" y="650055"/>
            <a:ext cx="24878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涉及功能：下载（</a:t>
            </a:r>
            <a:r>
              <a:rPr lang="en-US" altLang="zh-CN" sz="1100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download</a:t>
            </a:r>
            <a:r>
              <a:rPr lang="zh-CN" altLang="en-US" sz="1100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）、     分片下载（</a:t>
            </a:r>
            <a:r>
              <a:rPr lang="en-US" altLang="zh-CN" sz="1100" dirty="0" err="1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multipartdownload</a:t>
            </a:r>
            <a:r>
              <a:rPr lang="zh-CN" altLang="en-US" sz="1100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）。</a:t>
            </a:r>
          </a:p>
        </p:txBody>
      </p:sp>
      <p:sp>
        <p:nvSpPr>
          <p:cNvPr id="41" name="矩形 40"/>
          <p:cNvSpPr/>
          <p:nvPr/>
        </p:nvSpPr>
        <p:spPr>
          <a:xfrm>
            <a:off x="0" y="216747"/>
            <a:ext cx="372540" cy="751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3" name="图片 2" descr="b87f9d005697d122650475ef9ebdac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" y="1515745"/>
            <a:ext cx="3251835" cy="243967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A7315C5B-2569-4E06-9C62-333383756A22}"/>
              </a:ext>
            </a:extLst>
          </p:cNvPr>
          <p:cNvSpPr txBox="1"/>
          <p:nvPr/>
        </p:nvSpPr>
        <p:spPr>
          <a:xfrm>
            <a:off x="3607426" y="592415"/>
            <a:ext cx="312777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4A5D50"/>
                </a:solidFill>
              </a:rPr>
              <a:t>执行程序前：本地目录</a:t>
            </a:r>
            <a:r>
              <a:rPr lang="en-US" altLang="zh-CN" dirty="0">
                <a:solidFill>
                  <a:srgbClr val="4A5D50"/>
                </a:solidFill>
              </a:rPr>
              <a:t>D:\a</a:t>
            </a:r>
            <a:r>
              <a:rPr lang="zh-CN" altLang="en-US" dirty="0">
                <a:solidFill>
                  <a:srgbClr val="4A5D50"/>
                </a:solidFill>
              </a:rPr>
              <a:t>为空</a:t>
            </a:r>
            <a:endParaRPr lang="en-US" altLang="zh-CN" dirty="0">
              <a:solidFill>
                <a:srgbClr val="4A5D50"/>
              </a:solidFill>
            </a:endParaRPr>
          </a:p>
          <a:p>
            <a:endParaRPr lang="en-US" altLang="zh-CN" dirty="0">
              <a:solidFill>
                <a:srgbClr val="4A5D50"/>
              </a:solidFill>
            </a:endParaRPr>
          </a:p>
          <a:p>
            <a:r>
              <a:rPr lang="en-US" altLang="zh-CN" dirty="0">
                <a:solidFill>
                  <a:srgbClr val="4A5D50"/>
                </a:solidFill>
              </a:rPr>
              <a:t>bucket </a:t>
            </a:r>
            <a:r>
              <a:rPr lang="zh-CN" altLang="en-US" dirty="0">
                <a:solidFill>
                  <a:srgbClr val="4A5D50"/>
                </a:solidFill>
              </a:rPr>
              <a:t>“</a:t>
            </a:r>
            <a:r>
              <a:rPr lang="en-US" altLang="zh-CN" dirty="0" err="1">
                <a:solidFill>
                  <a:srgbClr val="4A5D50"/>
                </a:solidFill>
              </a:rPr>
              <a:t>wuyongxian</a:t>
            </a:r>
            <a:r>
              <a:rPr lang="zh-CN" altLang="en-US" dirty="0">
                <a:solidFill>
                  <a:srgbClr val="4A5D50"/>
                </a:solidFill>
              </a:rPr>
              <a:t>”中有三个文件</a:t>
            </a:r>
            <a:endParaRPr lang="en-US" altLang="zh-CN" dirty="0">
              <a:solidFill>
                <a:srgbClr val="4A5D50"/>
              </a:solidFill>
            </a:endParaRPr>
          </a:p>
          <a:p>
            <a:endParaRPr lang="en-US" altLang="zh-CN" dirty="0">
              <a:solidFill>
                <a:srgbClr val="4A5D50"/>
              </a:solidFill>
            </a:endParaRPr>
          </a:p>
          <a:p>
            <a:r>
              <a:rPr lang="zh-CN" altLang="en-US" dirty="0">
                <a:solidFill>
                  <a:srgbClr val="4A5D50"/>
                </a:solidFill>
              </a:rPr>
              <a:t>运行程序，本地会加载出这两个文件。</a:t>
            </a:r>
            <a:endParaRPr lang="en-US" altLang="zh-CN" dirty="0">
              <a:solidFill>
                <a:srgbClr val="4A5D50"/>
              </a:solidFill>
            </a:endParaRPr>
          </a:p>
          <a:p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1E2CACC-4180-4A51-AD21-10E4DBC05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396" y="2129564"/>
            <a:ext cx="5754977" cy="20525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453820" y="301936"/>
            <a:ext cx="2735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一、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bucket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到本地同步</a:t>
            </a:r>
          </a:p>
        </p:txBody>
      </p:sp>
      <p:sp>
        <p:nvSpPr>
          <p:cNvPr id="61" name="矩形 60"/>
          <p:cNvSpPr/>
          <p:nvPr/>
        </p:nvSpPr>
        <p:spPr>
          <a:xfrm>
            <a:off x="453820" y="702046"/>
            <a:ext cx="15953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代码运行结果及其设计</a:t>
            </a:r>
          </a:p>
        </p:txBody>
      </p:sp>
      <p:sp>
        <p:nvSpPr>
          <p:cNvPr id="62" name="矩形 61"/>
          <p:cNvSpPr/>
          <p:nvPr/>
        </p:nvSpPr>
        <p:spPr>
          <a:xfrm>
            <a:off x="0" y="216747"/>
            <a:ext cx="372540" cy="751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857060"/>
            <a:ext cx="4801916" cy="25843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106207" y="1852666"/>
            <a:ext cx="3894428" cy="2821823"/>
            <a:chOff x="7490" y="6332"/>
            <a:chExt cx="5834" cy="4443"/>
          </a:xfrm>
        </p:grpSpPr>
        <p:sp>
          <p:nvSpPr>
            <p:cNvPr id="25" name="文本框 7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 txBox="1">
              <a:spLocks noChangeArrowheads="1"/>
            </p:cNvSpPr>
            <p:nvPr/>
          </p:nvSpPr>
          <p:spPr bwMode="auto">
            <a:xfrm>
              <a:off x="8323" y="6332"/>
              <a:ext cx="3365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kern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  <a:cs typeface="Arial" panose="020B0604020202020204" pitchFamily="34" charset="0"/>
                  <a:sym typeface="Arial"/>
                </a:rPr>
                <a:t>Downloadtofilepath</a:t>
              </a:r>
              <a:r>
                <a:rPr lang="zh-CN" altLang="en-US" sz="14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  <a:cs typeface="Arial" panose="020B0604020202020204" pitchFamily="34" charset="0"/>
                  <a:sym typeface="Arial"/>
                </a:rPr>
                <a:t>函数：</a:t>
              </a:r>
              <a:endParaRPr lang="en-US" altLang="zh-CN" sz="1400" dirty="0">
                <a:solidFill>
                  <a:schemeClr val="accent1"/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6" name="矩形 25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>
              <a:off x="8323" y="6756"/>
              <a:ext cx="5001" cy="40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>
                <a:lnSpc>
                  <a:spcPct val="150000"/>
                </a:lnSpc>
                <a:defRPr/>
              </a:pPr>
              <a:r>
                <a:rPr lang="en-US" altLang="zh-CN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  <a:cs typeface="Arial" panose="020B0604020202020204" pitchFamily="34" charset="0"/>
                  <a:sym typeface="Arial"/>
                </a:rPr>
                <a:t>1. </a:t>
              </a:r>
              <a:r>
                <a:rPr lang="zh-CN" altLang="en-US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  <a:cs typeface="Arial" panose="020B0604020202020204" pitchFamily="34" charset="0"/>
                  <a:sym typeface="Arial"/>
                </a:rPr>
                <a:t>得到桶中的文件，通过判断文件的大小来决定采用哪种下载方式。文件大小超过</a:t>
              </a:r>
              <a:r>
                <a:rPr lang="en-US" altLang="zh-CN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  <a:cs typeface="Arial" panose="020B0604020202020204" pitchFamily="34" charset="0"/>
                  <a:sym typeface="Arial"/>
                </a:rPr>
                <a:t>20M</a:t>
              </a:r>
              <a:r>
                <a:rPr lang="zh-CN" altLang="en-US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  <a:cs typeface="Arial" panose="020B0604020202020204" pitchFamily="34" charset="0"/>
                  <a:sym typeface="Arial"/>
                </a:rPr>
                <a:t>使用分片下载，否则采用普通下载。</a:t>
              </a:r>
              <a:endParaRPr lang="en-US" altLang="zh-CN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Arial" panose="020B0604020202020204" pitchFamily="34" charset="0"/>
                <a:sym typeface="Arial"/>
              </a:endParaRPr>
            </a:p>
            <a:p>
              <a:pPr defTabSz="914400">
                <a:lnSpc>
                  <a:spcPct val="150000"/>
                </a:lnSpc>
                <a:defRPr/>
              </a:pPr>
              <a:r>
                <a:rPr lang="en-US" altLang="zh-CN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  <a:cs typeface="Arial" panose="020B0604020202020204" pitchFamily="34" charset="0"/>
                  <a:sym typeface="Arial"/>
                </a:rPr>
                <a:t>2. </a:t>
              </a:r>
              <a:r>
                <a:rPr lang="zh-CN" altLang="en-US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  <a:cs typeface="Arial" panose="020B0604020202020204" pitchFamily="34" charset="0"/>
                  <a:sym typeface="Arial"/>
                </a:rPr>
                <a:t>两种下载中都要处理文件冲突。当发现下载的文件在本地中已有同样名称的，将本地文件重命名为“冲突</a:t>
              </a:r>
              <a:r>
                <a:rPr lang="en-US" altLang="zh-CN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  <a:cs typeface="Arial" panose="020B0604020202020204" pitchFamily="34" charset="0"/>
                  <a:sym typeface="Arial"/>
                </a:rPr>
                <a:t>_</a:t>
              </a:r>
              <a:r>
                <a:rPr lang="zh-CN" altLang="en-US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  <a:cs typeface="Arial" panose="020B0604020202020204" pitchFamily="34" charset="0"/>
                  <a:sym typeface="Arial"/>
                </a:rPr>
                <a:t>文件名”，并把</a:t>
              </a:r>
              <a:r>
                <a:rPr lang="en-US" altLang="zh-CN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  <a:cs typeface="Arial" panose="020B0604020202020204" pitchFamily="34" charset="0"/>
                  <a:sym typeface="Arial"/>
                </a:rPr>
                <a:t>bucket</a:t>
              </a:r>
              <a:r>
                <a:rPr lang="zh-CN" altLang="en-US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  <a:cs typeface="Arial" panose="020B0604020202020204" pitchFamily="34" charset="0"/>
                  <a:sym typeface="Arial"/>
                </a:rPr>
                <a:t>里的文件加载到本地目录中，将重命名的本地文件上传到</a:t>
              </a:r>
              <a:r>
                <a:rPr lang="en-US" altLang="zh-CN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  <a:cs typeface="Arial" panose="020B0604020202020204" pitchFamily="34" charset="0"/>
                  <a:sym typeface="Arial"/>
                </a:rPr>
                <a:t>S3</a:t>
              </a:r>
              <a:r>
                <a:rPr lang="zh-CN" altLang="en-US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  <a:cs typeface="Arial" panose="020B0604020202020204" pitchFamily="34" charset="0"/>
                  <a:sym typeface="Arial"/>
                </a:rPr>
                <a:t>中。</a:t>
              </a:r>
              <a:endParaRPr lang="en-US" altLang="zh-CN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Arial" panose="020B0604020202020204" pitchFamily="34" charset="0"/>
                <a:sym typeface="Arial"/>
              </a:endParaRPr>
            </a:p>
            <a:p>
              <a:pPr defTabSz="914400">
                <a:lnSpc>
                  <a:spcPct val="150000"/>
                </a:lnSpc>
                <a:defRPr/>
              </a:pPr>
              <a:r>
                <a:rPr lang="en-US" altLang="zh-CN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  <a:cs typeface="Arial" panose="020B0604020202020204" pitchFamily="34" charset="0"/>
                  <a:sym typeface="Arial"/>
                </a:rPr>
                <a:t>3. </a:t>
              </a:r>
              <a:r>
                <a:rPr lang="zh-CN" altLang="en-US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  <a:cs typeface="Arial" panose="020B0604020202020204" pitchFamily="34" charset="0"/>
                  <a:sym typeface="Arial"/>
                </a:rPr>
                <a:t>由操作者作抉择。</a:t>
              </a:r>
              <a:endParaRPr lang="en-US" altLang="zh-CN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28" name="AutoShape 112"/>
            <p:cNvSpPr/>
            <p:nvPr/>
          </p:nvSpPr>
          <p:spPr bwMode="auto">
            <a:xfrm>
              <a:off x="7490" y="6443"/>
              <a:ext cx="750" cy="746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058442" y="702047"/>
            <a:ext cx="3830192" cy="881378"/>
            <a:chOff x="587" y="6271"/>
            <a:chExt cx="5958" cy="1388"/>
          </a:xfrm>
        </p:grpSpPr>
        <p:sp>
          <p:nvSpPr>
            <p:cNvPr id="22" name="文本框 7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 txBox="1">
              <a:spLocks noChangeArrowheads="1"/>
            </p:cNvSpPr>
            <p:nvPr/>
          </p:nvSpPr>
          <p:spPr bwMode="auto">
            <a:xfrm>
              <a:off x="1423" y="6271"/>
              <a:ext cx="5122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accent1"/>
                  </a:solidFill>
                  <a:latin typeface="Arial"/>
                  <a:ea typeface="微软雅黑"/>
                  <a:sym typeface="Arial"/>
                </a:rPr>
                <a:t>主程序中：调用</a:t>
              </a:r>
              <a:r>
                <a:rPr lang="en-US" altLang="zh-CN" sz="1400" kern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  <a:cs typeface="Arial" panose="020B0604020202020204" pitchFamily="34" charset="0"/>
                  <a:sym typeface="Arial"/>
                </a:rPr>
                <a:t>downloadtofilepath</a:t>
              </a:r>
              <a:r>
                <a:rPr lang="zh-CN" altLang="en-US" sz="1400" dirty="0">
                  <a:solidFill>
                    <a:schemeClr val="accent1"/>
                  </a:solidFill>
                  <a:latin typeface="Arial"/>
                  <a:ea typeface="微软雅黑"/>
                  <a:sym typeface="Arial"/>
                </a:rPr>
                <a:t>函数</a:t>
              </a:r>
              <a:endParaRPr lang="en-US" altLang="zh-CN" sz="1400" dirty="0">
                <a:solidFill>
                  <a:schemeClr val="accent1"/>
                </a:solidFill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" name="矩形 22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>
              <a:off x="1423" y="6695"/>
              <a:ext cx="5001" cy="9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>
                <a:lnSpc>
                  <a:spcPct val="150000"/>
                </a:lnSpc>
                <a:defRPr/>
              </a:pPr>
              <a:r>
                <a:rPr lang="en-US" altLang="zh-CN" sz="1200" kern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  <a:cs typeface="Arial" panose="020B0604020202020204" pitchFamily="34" charset="0"/>
                  <a:sym typeface="Arial"/>
                </a:rPr>
                <a:t>synchronize.download.downloadtofilepath</a:t>
              </a:r>
              <a:r>
                <a:rPr lang="en-US" altLang="zh-CN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  <a:cs typeface="Arial" panose="020B0604020202020204" pitchFamily="34" charset="0"/>
                  <a:sym typeface="Arial"/>
                </a:rPr>
                <a:t>(s3, </a:t>
              </a:r>
              <a:r>
                <a:rPr lang="en-US" altLang="zh-CN" sz="1200" kern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  <a:cs typeface="Arial" panose="020B0604020202020204" pitchFamily="34" charset="0"/>
                  <a:sym typeface="Arial"/>
                </a:rPr>
                <a:t>bucketName</a:t>
              </a:r>
              <a:r>
                <a:rPr lang="en-US" altLang="zh-CN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  <a:cs typeface="Arial" panose="020B0604020202020204" pitchFamily="34" charset="0"/>
                  <a:sym typeface="Arial"/>
                </a:rPr>
                <a:t>, </a:t>
              </a:r>
              <a:r>
                <a:rPr lang="en-US" altLang="zh-CN" sz="1200" kern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  <a:cs typeface="Arial" panose="020B0604020202020204" pitchFamily="34" charset="0"/>
                  <a:sym typeface="Arial"/>
                </a:rPr>
                <a:t>filePath</a:t>
              </a:r>
              <a:r>
                <a:rPr lang="en-US" altLang="zh-CN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  <a:cs typeface="Arial" panose="020B0604020202020204" pitchFamily="34" charset="0"/>
                  <a:sym typeface="Arial"/>
                </a:rPr>
                <a:t>);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 flipH="1">
              <a:off x="587" y="6321"/>
              <a:ext cx="747" cy="747"/>
              <a:chOff x="2473104" y="2145028"/>
              <a:chExt cx="359165" cy="359165"/>
            </a:xfrm>
            <a:solidFill>
              <a:schemeClr val="accent1"/>
            </a:solidFill>
          </p:grpSpPr>
          <p:sp>
            <p:nvSpPr>
              <p:cNvPr id="30" name="AutoShape 126"/>
              <p:cNvSpPr/>
              <p:nvPr/>
            </p:nvSpPr>
            <p:spPr bwMode="auto">
              <a:xfrm>
                <a:off x="247310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1" name="AutoShape 127"/>
              <p:cNvSpPr/>
              <p:nvPr/>
            </p:nvSpPr>
            <p:spPr bwMode="auto">
              <a:xfrm>
                <a:off x="2618611" y="2200897"/>
                <a:ext cx="84727" cy="841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/>
                  <a:ea typeface="微软雅黑"/>
                  <a:sym typeface="Arial"/>
                </a:endParaRPr>
              </a:p>
            </p:txBody>
          </p:sp>
        </p:grp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BD7496DD-C2F4-4B79-A543-99F6EFA5F601}"/>
              </a:ext>
            </a:extLst>
          </p:cNvPr>
          <p:cNvSpPr txBox="1"/>
          <p:nvPr/>
        </p:nvSpPr>
        <p:spPr>
          <a:xfrm>
            <a:off x="77972" y="1509064"/>
            <a:ext cx="1396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代码运行结果：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8DDC5F6-1506-48E7-A5AC-1B5937F51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70" y="2136884"/>
            <a:ext cx="4446896" cy="2017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610E605-FE82-45EC-AA5C-E72C34E5D6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193"/>
          <a:stretch/>
        </p:blipFill>
        <p:spPr>
          <a:xfrm>
            <a:off x="186270" y="1363766"/>
            <a:ext cx="5739678" cy="328191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D0811E1-E550-4E44-9D12-367428FFCAED}"/>
              </a:ext>
            </a:extLst>
          </p:cNvPr>
          <p:cNvSpPr/>
          <p:nvPr/>
        </p:nvSpPr>
        <p:spPr>
          <a:xfrm>
            <a:off x="453820" y="301936"/>
            <a:ext cx="2735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一、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bucket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到本地同步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5709AD-36FB-45B2-9A1D-197A87C8A1CA}"/>
              </a:ext>
            </a:extLst>
          </p:cNvPr>
          <p:cNvSpPr/>
          <p:nvPr/>
        </p:nvSpPr>
        <p:spPr>
          <a:xfrm>
            <a:off x="453820" y="702046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文件夹同步后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C4D7F9-4B65-4453-8276-6EF11A67C274}"/>
              </a:ext>
            </a:extLst>
          </p:cNvPr>
          <p:cNvSpPr/>
          <p:nvPr/>
        </p:nvSpPr>
        <p:spPr>
          <a:xfrm>
            <a:off x="0" y="216747"/>
            <a:ext cx="372540" cy="751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18A8BB3-D0E0-4F48-B649-AF9DE3F786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96" r="51852"/>
          <a:stretch/>
        </p:blipFill>
        <p:spPr>
          <a:xfrm>
            <a:off x="6194217" y="2438400"/>
            <a:ext cx="2763513" cy="182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4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0811E1-E550-4E44-9D12-367428FFCAED}"/>
              </a:ext>
            </a:extLst>
          </p:cNvPr>
          <p:cNvSpPr/>
          <p:nvPr/>
        </p:nvSpPr>
        <p:spPr>
          <a:xfrm>
            <a:off x="453820" y="301936"/>
            <a:ext cx="2735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一、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bucket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到本地同步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5709AD-36FB-45B2-9A1D-197A87C8A1CA}"/>
              </a:ext>
            </a:extLst>
          </p:cNvPr>
          <p:cNvSpPr/>
          <p:nvPr/>
        </p:nvSpPr>
        <p:spPr>
          <a:xfrm>
            <a:off x="453820" y="702046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处理文件冲突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C4D7F9-4B65-4453-8276-6EF11A67C274}"/>
              </a:ext>
            </a:extLst>
          </p:cNvPr>
          <p:cNvSpPr/>
          <p:nvPr/>
        </p:nvSpPr>
        <p:spPr>
          <a:xfrm>
            <a:off x="0" y="216747"/>
            <a:ext cx="372540" cy="751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6EE6271-A277-4171-BCF3-C1673D5EA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9" y="1273102"/>
            <a:ext cx="9007621" cy="3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7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3360396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53820" y="301936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二、指定目录同步</a:t>
            </a:r>
          </a:p>
        </p:txBody>
      </p:sp>
      <p:sp>
        <p:nvSpPr>
          <p:cNvPr id="40" name="矩形 39"/>
          <p:cNvSpPr/>
          <p:nvPr/>
        </p:nvSpPr>
        <p:spPr>
          <a:xfrm>
            <a:off x="996057" y="650055"/>
            <a:ext cx="24878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涉及功能：同步（</a:t>
            </a:r>
            <a:r>
              <a:rPr lang="en-US" altLang="zh-CN" sz="1100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synchronize</a:t>
            </a:r>
            <a:r>
              <a:rPr lang="zh-CN" altLang="en-US" sz="1100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）、     分片下载（</a:t>
            </a:r>
            <a:r>
              <a:rPr lang="en-US" altLang="zh-CN" sz="1100" dirty="0" err="1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multipartdownload</a:t>
            </a:r>
            <a:r>
              <a:rPr lang="zh-CN" altLang="en-US" sz="1100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）。</a:t>
            </a:r>
          </a:p>
        </p:txBody>
      </p:sp>
      <p:sp>
        <p:nvSpPr>
          <p:cNvPr id="41" name="矩形 40"/>
          <p:cNvSpPr/>
          <p:nvPr/>
        </p:nvSpPr>
        <p:spPr>
          <a:xfrm>
            <a:off x="0" y="216747"/>
            <a:ext cx="372540" cy="751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7315C5B-2569-4E06-9C62-333383756A22}"/>
              </a:ext>
            </a:extLst>
          </p:cNvPr>
          <p:cNvSpPr txBox="1"/>
          <p:nvPr/>
        </p:nvSpPr>
        <p:spPr>
          <a:xfrm>
            <a:off x="86961" y="1316706"/>
            <a:ext cx="301774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输入指定的本地目录路径以及</a:t>
            </a:r>
            <a:r>
              <a:rPr lang="en-US" altLang="zh-CN" dirty="0">
                <a:solidFill>
                  <a:schemeClr val="bg1"/>
                </a:solidFill>
              </a:rPr>
              <a:t>bucket</a:t>
            </a:r>
            <a:r>
              <a:rPr lang="zh-CN" altLang="en-US" dirty="0">
                <a:solidFill>
                  <a:schemeClr val="bg1"/>
                </a:solidFill>
              </a:rPr>
              <a:t>的名称（如右图一所示）。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rgbClr val="4A5D50"/>
              </a:solidFill>
            </a:endParaRPr>
          </a:p>
          <a:p>
            <a:endParaRPr lang="en-US" altLang="zh-CN" dirty="0">
              <a:solidFill>
                <a:srgbClr val="4A5D50"/>
              </a:solidFill>
            </a:endParaRPr>
          </a:p>
          <a:p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829419-5DFB-4269-87EE-6C9C154909F9}"/>
              </a:ext>
            </a:extLst>
          </p:cNvPr>
          <p:cNvSpPr txBox="1"/>
          <p:nvPr/>
        </p:nvSpPr>
        <p:spPr>
          <a:xfrm>
            <a:off x="109434" y="2843977"/>
            <a:ext cx="3200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2. </a:t>
            </a:r>
            <a:r>
              <a:rPr lang="zh-CN" altLang="en-US" dirty="0">
                <a:solidFill>
                  <a:schemeClr val="bg1"/>
                </a:solidFill>
              </a:rPr>
              <a:t>列出需上传的文件，调用</a:t>
            </a:r>
            <a:r>
              <a:rPr lang="en-US" altLang="zh-CN" dirty="0">
                <a:solidFill>
                  <a:schemeClr val="bg1"/>
                </a:solidFill>
              </a:rPr>
              <a:t>synchronize</a:t>
            </a:r>
            <a:r>
              <a:rPr lang="zh-CN" altLang="en-US" dirty="0">
                <a:solidFill>
                  <a:schemeClr val="bg1"/>
                </a:solidFill>
              </a:rPr>
              <a:t>函数，判断文件大小，超过</a:t>
            </a:r>
            <a:r>
              <a:rPr lang="en-US" altLang="zh-CN" dirty="0">
                <a:solidFill>
                  <a:schemeClr val="bg1"/>
                </a:solidFill>
              </a:rPr>
              <a:t>20M</a:t>
            </a:r>
            <a:r>
              <a:rPr lang="zh-CN" altLang="en-US" dirty="0">
                <a:solidFill>
                  <a:schemeClr val="bg1"/>
                </a:solidFill>
              </a:rPr>
              <a:t>的文件使用分片上传。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rgbClr val="4A5D5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4FAAD6-2611-4423-9AA7-4AADC30CE0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20"/>
          <a:stretch/>
        </p:blipFill>
        <p:spPr>
          <a:xfrm>
            <a:off x="3533846" y="501991"/>
            <a:ext cx="3884428" cy="19003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CC3CF99-BEA7-430C-8E00-AC38388835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278" y="2493203"/>
            <a:ext cx="4754820" cy="113948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2F99105-0775-44E3-8E65-00E72194D9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846" y="3723511"/>
            <a:ext cx="5503828" cy="119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3360396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53820" y="301936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三、文件实时监控</a:t>
            </a:r>
          </a:p>
        </p:txBody>
      </p:sp>
      <p:sp>
        <p:nvSpPr>
          <p:cNvPr id="40" name="矩形 39"/>
          <p:cNvSpPr/>
          <p:nvPr/>
        </p:nvSpPr>
        <p:spPr>
          <a:xfrm>
            <a:off x="996057" y="650055"/>
            <a:ext cx="24878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涉及功能：下载（</a:t>
            </a:r>
            <a:r>
              <a:rPr lang="en-US" altLang="zh-CN" sz="1100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download</a:t>
            </a:r>
            <a:r>
              <a:rPr lang="zh-CN" altLang="en-US" sz="1100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）、     分片下载（</a:t>
            </a:r>
            <a:r>
              <a:rPr lang="en-US" altLang="zh-CN" sz="1100" dirty="0" err="1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multipartdownload</a:t>
            </a:r>
            <a:r>
              <a:rPr lang="zh-CN" altLang="en-US" sz="1100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）。</a:t>
            </a:r>
          </a:p>
        </p:txBody>
      </p:sp>
      <p:sp>
        <p:nvSpPr>
          <p:cNvPr id="41" name="矩形 40"/>
          <p:cNvSpPr/>
          <p:nvPr/>
        </p:nvSpPr>
        <p:spPr>
          <a:xfrm>
            <a:off x="0" y="216747"/>
            <a:ext cx="372540" cy="751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3" name="图片 2" descr="b87f9d005697d122650475ef9ebdac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" y="1515745"/>
            <a:ext cx="3251835" cy="243967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A7315C5B-2569-4E06-9C62-333383756A22}"/>
              </a:ext>
            </a:extLst>
          </p:cNvPr>
          <p:cNvSpPr txBox="1"/>
          <p:nvPr/>
        </p:nvSpPr>
        <p:spPr>
          <a:xfrm>
            <a:off x="3607426" y="592415"/>
            <a:ext cx="50521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4A5D50"/>
                </a:solidFill>
              </a:rPr>
              <a:t>执行程序前：本地目录</a:t>
            </a:r>
            <a:r>
              <a:rPr lang="en-US" altLang="zh-CN" dirty="0">
                <a:solidFill>
                  <a:srgbClr val="4A5D50"/>
                </a:solidFill>
              </a:rPr>
              <a:t>D:\a</a:t>
            </a:r>
            <a:r>
              <a:rPr lang="zh-CN" altLang="en-US" dirty="0">
                <a:solidFill>
                  <a:srgbClr val="4A5D50"/>
                </a:solidFill>
              </a:rPr>
              <a:t>与</a:t>
            </a:r>
            <a:r>
              <a:rPr lang="en-US" altLang="zh-CN" dirty="0">
                <a:solidFill>
                  <a:srgbClr val="4A5D50"/>
                </a:solidFill>
              </a:rPr>
              <a:t>bucket </a:t>
            </a:r>
            <a:r>
              <a:rPr lang="zh-CN" altLang="en-US" dirty="0">
                <a:solidFill>
                  <a:srgbClr val="4A5D50"/>
                </a:solidFill>
              </a:rPr>
              <a:t>“</a:t>
            </a:r>
            <a:r>
              <a:rPr lang="en-US" altLang="zh-CN" dirty="0" err="1">
                <a:solidFill>
                  <a:srgbClr val="4A5D50"/>
                </a:solidFill>
              </a:rPr>
              <a:t>wuyongxian</a:t>
            </a:r>
            <a:r>
              <a:rPr lang="zh-CN" altLang="en-US" dirty="0">
                <a:solidFill>
                  <a:srgbClr val="4A5D50"/>
                </a:solidFill>
              </a:rPr>
              <a:t>”中都有三个文件</a:t>
            </a:r>
            <a:endParaRPr lang="en-US" altLang="zh-CN" dirty="0">
              <a:solidFill>
                <a:srgbClr val="4A5D5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F2EE00-E4D1-41AA-90C6-144CFB94D0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712" y="1117887"/>
            <a:ext cx="4791658" cy="212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3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453820" y="301936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三、文件实时监控</a:t>
            </a:r>
          </a:p>
        </p:txBody>
      </p:sp>
      <p:sp>
        <p:nvSpPr>
          <p:cNvPr id="61" name="矩形 60"/>
          <p:cNvSpPr/>
          <p:nvPr/>
        </p:nvSpPr>
        <p:spPr>
          <a:xfrm>
            <a:off x="453820" y="702046"/>
            <a:ext cx="15953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对文件进行修改、删除</a:t>
            </a:r>
          </a:p>
        </p:txBody>
      </p:sp>
      <p:sp>
        <p:nvSpPr>
          <p:cNvPr id="62" name="矩形 61"/>
          <p:cNvSpPr/>
          <p:nvPr/>
        </p:nvSpPr>
        <p:spPr>
          <a:xfrm>
            <a:off x="0" y="216747"/>
            <a:ext cx="372540" cy="751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1468F4C-E91D-4B95-B249-43B00361342B}"/>
              </a:ext>
            </a:extLst>
          </p:cNvPr>
          <p:cNvSpPr txBox="1"/>
          <p:nvPr/>
        </p:nvSpPr>
        <p:spPr>
          <a:xfrm>
            <a:off x="372539" y="1267634"/>
            <a:ext cx="843830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对文件“</a:t>
            </a:r>
            <a:r>
              <a:rPr lang="en-US" altLang="zh-CN" dirty="0"/>
              <a:t>hello.txt</a:t>
            </a:r>
            <a:r>
              <a:rPr lang="zh-CN" altLang="en-US" dirty="0"/>
              <a:t>”进行修改：</a:t>
            </a:r>
            <a:endParaRPr lang="en-US" altLang="zh-CN" dirty="0"/>
          </a:p>
          <a:p>
            <a:r>
              <a:rPr lang="zh-CN" altLang="en-US" dirty="0"/>
              <a:t>监控器捕捉到变化，将修改后文件重新上传到</a:t>
            </a:r>
            <a:r>
              <a:rPr lang="en-US" altLang="zh-CN" dirty="0"/>
              <a:t>S3</a:t>
            </a:r>
            <a:r>
              <a:rPr lang="zh-CN" altLang="en-US" dirty="0"/>
              <a:t>中，可以查看对应文件的版本信息。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FA4CFEB-64F6-4C0C-8839-2F78B14491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40" y="2020595"/>
            <a:ext cx="3314987" cy="76206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92D38DE-9328-46F8-B263-0D80F29BC7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493" y="2108232"/>
            <a:ext cx="5273497" cy="58679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EEAF391-54B4-4B3D-8FF3-B0689016FA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70" y="3759656"/>
            <a:ext cx="3604572" cy="38865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B487888-13A6-49E4-A984-E3C5B1D03D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837" y="3641536"/>
            <a:ext cx="5166808" cy="624894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EC2E4105-4E91-4E0F-BA3F-6859199B04A3}"/>
              </a:ext>
            </a:extLst>
          </p:cNvPr>
          <p:cNvSpPr txBox="1"/>
          <p:nvPr/>
        </p:nvSpPr>
        <p:spPr>
          <a:xfrm>
            <a:off x="352846" y="3002002"/>
            <a:ext cx="843830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删除文件“</a:t>
            </a:r>
            <a:r>
              <a:rPr lang="en-US" altLang="zh-CN" dirty="0"/>
              <a:t>strategy.txt</a:t>
            </a:r>
            <a:r>
              <a:rPr lang="zh-CN" altLang="en-US" dirty="0"/>
              <a:t>”：</a:t>
            </a:r>
            <a:endParaRPr lang="en-US" altLang="zh-CN" dirty="0"/>
          </a:p>
          <a:p>
            <a:r>
              <a:rPr lang="zh-CN" altLang="en-US" dirty="0"/>
              <a:t>监控器捕捉到变化，将</a:t>
            </a:r>
            <a:r>
              <a:rPr lang="en-US" altLang="zh-CN" dirty="0"/>
              <a:t>S3</a:t>
            </a:r>
            <a:r>
              <a:rPr lang="zh-CN" altLang="en-US" dirty="0"/>
              <a:t>中的文件也删除，可以查看对应文件的版本信息。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508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80d258334d404d1207a31f7b5ca96a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15" y="1486535"/>
            <a:ext cx="2372995" cy="241744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9ECD08BA-5D86-4E34-80AF-3945B82D4D2E}"/>
              </a:ext>
            </a:extLst>
          </p:cNvPr>
          <p:cNvSpPr/>
          <p:nvPr/>
        </p:nvSpPr>
        <p:spPr>
          <a:xfrm>
            <a:off x="453820" y="301936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三、文件实时监控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5951C1-E0F0-49CD-94FC-F763742C15CB}"/>
              </a:ext>
            </a:extLst>
          </p:cNvPr>
          <p:cNvSpPr/>
          <p:nvPr/>
        </p:nvSpPr>
        <p:spPr>
          <a:xfrm>
            <a:off x="453820" y="702046"/>
            <a:ext cx="14542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增添文件、多片上传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A8D7621-3284-4E19-98C8-2FCED10195E9}"/>
              </a:ext>
            </a:extLst>
          </p:cNvPr>
          <p:cNvSpPr/>
          <p:nvPr/>
        </p:nvSpPr>
        <p:spPr>
          <a:xfrm>
            <a:off x="0" y="216747"/>
            <a:ext cx="372540" cy="751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8DCC6B3-2B7D-43C0-829B-3DE5EE8F3BA0}"/>
              </a:ext>
            </a:extLst>
          </p:cNvPr>
          <p:cNvSpPr txBox="1"/>
          <p:nvPr/>
        </p:nvSpPr>
        <p:spPr>
          <a:xfrm>
            <a:off x="3253619" y="963656"/>
            <a:ext cx="5791143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A5D50"/>
                </a:solidFill>
              </a:rPr>
              <a:t>在本地目录增添新文件且文件大小超过</a:t>
            </a:r>
            <a:r>
              <a:rPr lang="en-US" altLang="zh-CN" dirty="0">
                <a:solidFill>
                  <a:srgbClr val="4A5D50"/>
                </a:solidFill>
              </a:rPr>
              <a:t>20M</a:t>
            </a:r>
            <a:r>
              <a:rPr lang="zh-CN" altLang="en-US" dirty="0">
                <a:solidFill>
                  <a:srgbClr val="4A5D50"/>
                </a:solidFill>
              </a:rPr>
              <a:t>：</a:t>
            </a:r>
            <a:endParaRPr lang="en-US" altLang="zh-CN" dirty="0">
              <a:solidFill>
                <a:srgbClr val="4A5D50"/>
              </a:solidFill>
            </a:endParaRPr>
          </a:p>
          <a:p>
            <a:r>
              <a:rPr lang="zh-CN" altLang="en-US" dirty="0">
                <a:solidFill>
                  <a:srgbClr val="4A5D50"/>
                </a:solidFill>
              </a:rPr>
              <a:t>监控器捕捉到变化，将新文件上传到</a:t>
            </a:r>
            <a:r>
              <a:rPr lang="en-US" altLang="zh-CN" dirty="0">
                <a:solidFill>
                  <a:srgbClr val="4A5D50"/>
                </a:solidFill>
              </a:rPr>
              <a:t>S3</a:t>
            </a:r>
            <a:r>
              <a:rPr lang="zh-CN" altLang="en-US" dirty="0">
                <a:solidFill>
                  <a:srgbClr val="4A5D50"/>
                </a:solidFill>
              </a:rPr>
              <a:t>中。</a:t>
            </a:r>
            <a:endParaRPr lang="en-US" altLang="zh-CN" dirty="0">
              <a:solidFill>
                <a:srgbClr val="4A5D50"/>
              </a:solidFill>
            </a:endParaRPr>
          </a:p>
          <a:p>
            <a:r>
              <a:rPr lang="en-US" altLang="zh-CN" dirty="0" err="1">
                <a:solidFill>
                  <a:srgbClr val="4A5D50"/>
                </a:solidFill>
              </a:rPr>
              <a:t>Partsize</a:t>
            </a:r>
            <a:r>
              <a:rPr lang="zh-CN" altLang="en-US" dirty="0">
                <a:solidFill>
                  <a:srgbClr val="4A5D50"/>
                </a:solidFill>
              </a:rPr>
              <a:t>设置为</a:t>
            </a:r>
            <a:r>
              <a:rPr lang="en-US" altLang="zh-CN" dirty="0">
                <a:solidFill>
                  <a:srgbClr val="4A5D50"/>
                </a:solidFill>
              </a:rPr>
              <a:t>5MB</a:t>
            </a:r>
            <a:r>
              <a:rPr lang="zh-CN" altLang="en-US" dirty="0">
                <a:solidFill>
                  <a:srgbClr val="4A5D50"/>
                </a:solidFill>
              </a:rPr>
              <a:t>，分为</a:t>
            </a:r>
            <a:r>
              <a:rPr lang="en-US" altLang="zh-CN" dirty="0">
                <a:solidFill>
                  <a:srgbClr val="4A5D50"/>
                </a:solidFill>
              </a:rPr>
              <a:t>5</a:t>
            </a:r>
            <a:r>
              <a:rPr lang="zh-CN" altLang="en-US" dirty="0">
                <a:solidFill>
                  <a:srgbClr val="4A5D50"/>
                </a:solidFill>
              </a:rPr>
              <a:t>片上传。</a:t>
            </a:r>
            <a:endParaRPr lang="en-US" altLang="zh-CN" dirty="0">
              <a:solidFill>
                <a:srgbClr val="4A5D50"/>
              </a:solidFill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2FCE0C4-8018-47AD-B750-FD2EB18C06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679" y="1792208"/>
            <a:ext cx="3810330" cy="180609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FF5D871-CE9F-4FF4-827E-E55F2E01B4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679" y="4179844"/>
            <a:ext cx="5303980" cy="45724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2457C322-DCCC-4F47-BA8B-C2DBC29351A0}"/>
              </a:ext>
            </a:extLst>
          </p:cNvPr>
          <p:cNvSpPr txBox="1"/>
          <p:nvPr/>
        </p:nvSpPr>
        <p:spPr>
          <a:xfrm>
            <a:off x="3253619" y="3739033"/>
            <a:ext cx="5791143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A5D50"/>
                </a:solidFill>
              </a:rPr>
              <a:t>在</a:t>
            </a:r>
            <a:r>
              <a:rPr lang="en-US" altLang="zh-CN" dirty="0">
                <a:solidFill>
                  <a:srgbClr val="4A5D50"/>
                </a:solidFill>
              </a:rPr>
              <a:t>S3</a:t>
            </a:r>
            <a:r>
              <a:rPr lang="zh-CN" altLang="en-US" dirty="0">
                <a:solidFill>
                  <a:srgbClr val="4A5D50"/>
                </a:solidFill>
              </a:rPr>
              <a:t>中可查看新文件：</a:t>
            </a:r>
            <a:endParaRPr lang="en-US" altLang="zh-CN" dirty="0">
              <a:solidFill>
                <a:srgbClr val="4A5D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清新淡雅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4C3E"/>
      </a:accent1>
      <a:accent2>
        <a:srgbClr val="1F2423"/>
      </a:accent2>
      <a:accent3>
        <a:srgbClr val="2A392E"/>
      </a:accent3>
      <a:accent4>
        <a:srgbClr val="525F5C"/>
      </a:accent4>
      <a:accent5>
        <a:srgbClr val="1C261E"/>
      </a:accent5>
      <a:accent6>
        <a:srgbClr val="333B3A"/>
      </a:accent6>
      <a:hlink>
        <a:srgbClr val="000000"/>
      </a:hlink>
      <a:folHlink>
        <a:srgbClr val="954F72"/>
      </a:folHlink>
    </a:clrScheme>
    <a:fontScheme name="标准1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</TotalTime>
  <Words>455</Words>
  <Application>Microsoft Office PowerPoint</Application>
  <PresentationFormat>全屏显示(16:9)</PresentationFormat>
  <Paragraphs>51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http://shop248912786.taobao.com</dc:subject>
  <dc:creator>淘宝--解忧素材</dc:creator>
  <cp:lastModifiedBy>吴 泳娴</cp:lastModifiedBy>
  <cp:revision>323</cp:revision>
  <dcterms:created xsi:type="dcterms:W3CDTF">2017-11-14T07:14:00Z</dcterms:created>
  <dcterms:modified xsi:type="dcterms:W3CDTF">2021-06-07T14:03:20Z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2052-10.1.0.7113</vt:lpwstr>
  </property>
  <property fmtid="{D5CDD505-2E9C-101B-9397-08002B2CF9AE}" pid="3" name="KSORubyTemplateID">
    <vt:lpwstr>2</vt:lpwstr>
  </property>
</Properties>
</file>