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FEB35-2728-442A-A617-73F623C25BFE}" v="82" dt="2024-10-18T20:08:53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D138-4542-93B5-73C2-190FB924D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1924-D8DF-B19A-0BAD-22A3A33FE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5B1C-7F4E-FDD4-F39D-BD218267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C09F-E801-3FE8-F574-6C46886C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6191C-0EF9-B7F9-8734-65FB6E4F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2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2237-91FC-6B8A-1EBA-7EC475FB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C665B-6810-13D1-1E74-E555A91F9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0883-F2D1-7A84-7B34-4338CA7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B69D-2B33-296B-5865-8F9EDC840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9FC1-8499-47EC-BAFC-1AB08AED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ACB65-0F63-9F85-6BF1-D0BE1FC9F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A9930-20D0-9BDB-0F4F-5E6B3F23C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399B-31DA-3504-877A-E5B19F34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5363A-174C-6414-4FF4-3936396D2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B26E-97BD-55D0-2AA5-464683CD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7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471-1225-173B-69A9-521F8EF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D07C-15F0-5B6A-D2C4-238EA6419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3E04-E792-780F-6689-BA781997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CF57-DB14-F887-79FA-64E0187B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5D62-A9F8-BC6B-BF33-F9D28B8C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5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5794-008B-4A5C-4A7F-64E77E06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4785-5739-D740-D4BB-C8866595C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AF23A-AF59-1B52-BD0B-42D5506C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1BB57-A77B-9191-F044-7D7EF48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1738C-9BF2-2A8B-3FE4-B2691963C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D78F-2794-31B5-473B-8C53FE43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2C5D-3858-68C3-73CA-8090CF59A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6EAD9-361D-3E62-71C4-774C22382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56E66-13BE-5AC3-3B4E-DD468E73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CE2015-20F7-93BE-6611-BE3D2821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AA69B-B880-9431-5D87-2E6875FB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9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8FAF0-317A-2A27-06EE-BC999B2E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5D0B-28D5-FE83-6222-50C063D9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2EFF4-8661-DA4B-5F58-6A35C3ADB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2A50F-A341-FDE9-4C55-58A28E580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F225F-952D-04FE-BC66-8632B5455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BCB07-30DE-BAA2-68D4-686D34B5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A4B3D-2187-FE72-3323-72CA952E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D6948-368D-B575-83DB-C1D24E5D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817E-2B72-BD0E-008C-92B722AD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FB230-7C37-D329-4FAE-5DF71DE0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62028-690A-7AE4-9BD8-64C527A0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593DC-B34C-57C0-24F7-F89CEC0D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70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D88C28-220D-1683-9EC1-D92557E3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712B8-966F-1FE1-2B02-ED4CCB57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870AB-174F-ABFC-0D13-8179A6E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44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0C54-7645-9473-92E9-3A835A84D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D7F62-6284-FC4C-D3F6-6E8CE6D5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0FCD5-1B43-7D8A-4AA1-1AA5C503E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94B0-986E-A87B-1EAF-AFDA4FA0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2A174-5FBB-9FBA-B0C1-AB3FE78B7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58E76-D14F-67CA-D991-DF4569F2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A75B-96A3-5482-FB9E-DF3BA4BC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605D6-B45B-4DAF-2136-BA03A6C7D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C6BDE-6BF6-6428-F3B1-0B2D2DB1E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19D9-4D86-7DF0-AED3-6BCC7B4F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46087-3080-3E5C-C0B7-A30BC12F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574D3-02F0-0B61-B5D9-9F96C3FA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90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F93C1-4532-E496-EBAD-403A071F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B61A-A538-447A-7C44-4E56E1AE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2863-2DF6-4BDA-6BC8-A888E750E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6FA7C-028D-44C8-9621-481437B6C8E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08EE-10A7-9C22-140A-011B21B83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397F8-960D-D9EC-B5FE-1A1AF7643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2DC12-B5BB-4335-A30D-E7C6205F9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1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2.png"/><Relationship Id="rId7" Type="http://schemas.openxmlformats.org/officeDocument/2006/relationships/hyperlink" Target="https://www.loom.com/share/c2283a4bc33f4e25b7692c56210c91f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oom.com/share/5298fcd2ccd44644ae4eed8e57e8c5c9" TargetMode="External"/><Relationship Id="rId5" Type="http://schemas.openxmlformats.org/officeDocument/2006/relationships/hyperlink" Target="https://web.postman.co/workspace/My-Workspace~d87081cc-f33e-40ef-8738-be33d6e03dd8/documentation/32764813-a8fd7ecb-2255-44b3-89e2-e7e1e2e518e7" TargetMode="External"/><Relationship Id="rId4" Type="http://schemas.openxmlformats.org/officeDocument/2006/relationships/image" Target="../media/image13.svg"/><Relationship Id="rId9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520243a1c5ed4d9fb952731b2eadce7d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omniV1/CST-391/tree/main/src/Milestone/aircraft-maintenance-ap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api/aircraft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localhost:5000/api/aircraft/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airplane on the runway&#10;&#10;Description automatically generated">
            <a:extLst>
              <a:ext uri="{FF2B5EF4-FFF2-40B4-BE49-F238E27FC236}">
                <a16:creationId xmlns:a16="http://schemas.microsoft.com/office/drawing/2014/main" id="{5D6DC068-8EC6-64E2-2160-EBD6AFAAC1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67" b="3240"/>
          <a:stretch/>
        </p:blipFill>
        <p:spPr>
          <a:xfrm>
            <a:off x="0" y="1"/>
            <a:ext cx="12191980" cy="6986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AA46D5-BBD9-1FBE-90C8-3B23733BA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7825" y="3428999"/>
            <a:ext cx="9144000" cy="593880"/>
          </a:xfrm>
        </p:spPr>
        <p:txBody>
          <a:bodyPr>
            <a:normAutofit/>
          </a:bodyPr>
          <a:lstStyle/>
          <a:p>
            <a:r>
              <a:rPr lang="fr-FR" sz="2800" dirty="0"/>
              <a:t>Aerospace API: Aircraft Maintenance Management Solution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3030C-AAFD-A7E9-3176-66BA54101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7750"/>
            <a:ext cx="2752725" cy="173355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Owen Lindsey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Professor Sparks, James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Milestone 3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10/20/2024</a:t>
            </a:r>
          </a:p>
        </p:txBody>
      </p:sp>
    </p:spTree>
    <p:extLst>
      <p:ext uri="{BB962C8B-B14F-4D97-AF65-F5344CB8AC3E}">
        <p14:creationId xmlns:p14="http://schemas.microsoft.com/office/powerpoint/2010/main" val="1380904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erial view of an airport with airplanes&#10;&#10;Description automatically generated">
            <a:extLst>
              <a:ext uri="{FF2B5EF4-FFF2-40B4-BE49-F238E27FC236}">
                <a16:creationId xmlns:a16="http://schemas.microsoft.com/office/drawing/2014/main" id="{FADFEBB3-99F0-FF00-6E29-7288035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728"/>
            <a:ext cx="12192000" cy="6867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1A4BF9-273A-BC93-62CA-EB3F5C6B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788" y="861304"/>
            <a:ext cx="7131995" cy="501474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	</a:t>
            </a:r>
            <a:r>
              <a:rPr lang="en-US" dirty="0"/>
              <a:t>Lessons learned</a:t>
            </a:r>
            <a:r>
              <a:rPr lang="en-US" sz="2400" dirty="0"/>
              <a:t>			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7B6CBC-6EC3-4C51-53EB-8A4AE2B49F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4503123"/>
              </p:ext>
            </p:extLst>
          </p:nvPr>
        </p:nvGraphicFramePr>
        <p:xfrm>
          <a:off x="1167319" y="2039620"/>
          <a:ext cx="10836615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205">
                  <a:extLst>
                    <a:ext uri="{9D8B030D-6E8A-4147-A177-3AD203B41FA5}">
                      <a16:colId xmlns:a16="http://schemas.microsoft.com/office/drawing/2014/main" val="2773415616"/>
                    </a:ext>
                  </a:extLst>
                </a:gridCol>
                <a:gridCol w="3612205">
                  <a:extLst>
                    <a:ext uri="{9D8B030D-6E8A-4147-A177-3AD203B41FA5}">
                      <a16:colId xmlns:a16="http://schemas.microsoft.com/office/drawing/2014/main" val="244845317"/>
                    </a:ext>
                  </a:extLst>
                </a:gridCol>
                <a:gridCol w="3612205">
                  <a:extLst>
                    <a:ext uri="{9D8B030D-6E8A-4147-A177-3AD203B41FA5}">
                      <a16:colId xmlns:a16="http://schemas.microsoft.com/office/drawing/2014/main" val="138636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take 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214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Importance of modular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Separating concerns (routes, controllers, DAOs) made the codebase more manageable and easier to debug.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Separating concerns is helpful for a few reasons.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Security, scalability, and maintainability is addressed by separating concerns.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Middleware importance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Separating configuration from code is crucial for maintainability and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Using .env files for configuration made the application more flexible and secure.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Database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well-structured database schema simplified query writing and improved data integrity.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Investing time in proper database design pays off in the long run.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8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052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people standing on a ladder on a plane&#10;&#10;Description automatically generated">
            <a:extLst>
              <a:ext uri="{FF2B5EF4-FFF2-40B4-BE49-F238E27FC236}">
                <a16:creationId xmlns:a16="http://schemas.microsoft.com/office/drawing/2014/main" id="{772E79D3-A127-AE8A-023A-E4A3958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FE8FD8-88FB-8A54-9E89-F83973B6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81" y="389621"/>
            <a:ext cx="10515600" cy="1325563"/>
          </a:xfrm>
        </p:spPr>
        <p:txBody>
          <a:bodyPr/>
          <a:lstStyle/>
          <a:p>
            <a:r>
              <a:rPr lang="en-US" sz="4400" dirty="0"/>
              <a:t>Application to future web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62F07-FBB3-95F9-7827-D3584F488D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BC97C1D-8BA9-2754-CFB6-07BCF42E1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037370"/>
              </p:ext>
            </p:extLst>
          </p:nvPr>
        </p:nvGraphicFramePr>
        <p:xfrm>
          <a:off x="3728936" y="1640732"/>
          <a:ext cx="6433224" cy="4510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612">
                  <a:extLst>
                    <a:ext uri="{9D8B030D-6E8A-4147-A177-3AD203B41FA5}">
                      <a16:colId xmlns:a16="http://schemas.microsoft.com/office/drawing/2014/main" val="841942185"/>
                    </a:ext>
                  </a:extLst>
                </a:gridCol>
                <a:gridCol w="3216612">
                  <a:extLst>
                    <a:ext uri="{9D8B030D-6E8A-4147-A177-3AD203B41FA5}">
                      <a16:colId xmlns:a16="http://schemas.microsoft.com/office/drawing/2014/main" val="21746845"/>
                    </a:ext>
                  </a:extLst>
                </a:gridCol>
              </a:tblGrid>
              <a:tr h="608973">
                <a:tc>
                  <a:txBody>
                    <a:bodyPr/>
                    <a:lstStyle/>
                    <a:p>
                      <a:r>
                        <a:rPr lang="en-US" sz="1800" dirty="0"/>
                        <a:t>Key take 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813529"/>
                  </a:ext>
                </a:extLst>
              </a:tr>
              <a:tr h="1111015">
                <a:tc>
                  <a:txBody>
                    <a:bodyPr/>
                    <a:lstStyle/>
                    <a:p>
                      <a:r>
                        <a:rPr lang="en-US" sz="1400" dirty="0"/>
                        <a:t>Start with a Clear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Begin future projects by outlining a clear, modular structure before coding.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This will save time and reduce refactoring needs later.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833032"/>
                  </a:ext>
                </a:extLst>
              </a:tr>
              <a:tr h="1315675">
                <a:tc>
                  <a:txBody>
                    <a:bodyPr/>
                    <a:lstStyle/>
                    <a:p>
                      <a:r>
                        <a:rPr lang="en-US" sz="1400" dirty="0"/>
                        <a:t>Implement Comprehensive Logging Early: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Integrate detailed logging from the project's start to aid in debugging and monitoring.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This practice will be invaluable as projects grow in complexity.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237215"/>
                  </a:ext>
                </a:extLst>
              </a:tr>
              <a:tr h="1315675">
                <a:tc>
                  <a:txBody>
                    <a:bodyPr/>
                    <a:lstStyle/>
                    <a:p>
                      <a:r>
                        <a:rPr lang="en-US" sz="1400" dirty="0"/>
                        <a:t>Focus on API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Prioritize creating and maintaining comprehensive API documentation.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Good documentation saves time in the long run and improves the developer experience for API consumers.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75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21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large airplane on the runway&#10;&#10;Description automatically generated">
            <a:extLst>
              <a:ext uri="{FF2B5EF4-FFF2-40B4-BE49-F238E27FC236}">
                <a16:creationId xmlns:a16="http://schemas.microsoft.com/office/drawing/2014/main" id="{F2B2067B-54A6-94E6-133F-D145BC271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051"/>
            <a:ext cx="12191999" cy="7084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BED38-6A9E-8E46-2E97-A61F1916E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"/>
            <a:ext cx="10515600" cy="1325563"/>
          </a:xfrm>
        </p:spPr>
        <p:txBody>
          <a:bodyPr/>
          <a:lstStyle/>
          <a:p>
            <a:r>
              <a:rPr lang="en-US" dirty="0"/>
              <a:t>Postman documentation and live demo</a:t>
            </a:r>
          </a:p>
        </p:txBody>
      </p:sp>
      <p:pic>
        <p:nvPicPr>
          <p:cNvPr id="6" name="Content Placeholder 5" descr="Link with solid fill">
            <a:extLst>
              <a:ext uri="{FF2B5EF4-FFF2-40B4-BE49-F238E27FC236}">
                <a16:creationId xmlns:a16="http://schemas.microsoft.com/office/drawing/2014/main" id="{D3E2CF84-D169-F08D-1EA1-A86F1CCE07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979" y="1405919"/>
            <a:ext cx="457200" cy="4310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052871-08D0-8BBB-BE17-EE32CC703584}"/>
              </a:ext>
            </a:extLst>
          </p:cNvPr>
          <p:cNvSpPr/>
          <p:nvPr/>
        </p:nvSpPr>
        <p:spPr>
          <a:xfrm>
            <a:off x="1423529" y="1380270"/>
            <a:ext cx="4526280" cy="431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5"/>
              </a:rPr>
              <a:t>Postman document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C7FF87-458C-3847-3C9D-CF98967E44F8}"/>
              </a:ext>
            </a:extLst>
          </p:cNvPr>
          <p:cNvSpPr/>
          <p:nvPr/>
        </p:nvSpPr>
        <p:spPr>
          <a:xfrm>
            <a:off x="1423529" y="2284427"/>
            <a:ext cx="4526280" cy="4378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Operation of Maintenance endpoints video 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8450D1-4C5F-A9FD-B2F4-0A4DBA64BA6A}"/>
              </a:ext>
            </a:extLst>
          </p:cNvPr>
          <p:cNvSpPr/>
          <p:nvPr/>
        </p:nvSpPr>
        <p:spPr>
          <a:xfrm>
            <a:off x="1455309" y="3263479"/>
            <a:ext cx="4526280" cy="4378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6"/>
              </a:rPr>
              <a:t>Operation of Maintenance endpoints video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E7A8CE-2664-CAF7-31B3-599FEB89583D}"/>
              </a:ext>
            </a:extLst>
          </p:cNvPr>
          <p:cNvSpPr/>
          <p:nvPr/>
        </p:nvSpPr>
        <p:spPr>
          <a:xfrm>
            <a:off x="1455309" y="4335261"/>
            <a:ext cx="4526280" cy="4378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7"/>
              </a:rPr>
              <a:t>Operation of performance endpoints video </a:t>
            </a:r>
            <a:endParaRPr lang="en-US" dirty="0"/>
          </a:p>
        </p:txBody>
      </p:sp>
      <p:pic>
        <p:nvPicPr>
          <p:cNvPr id="12" name="Graphic 11" descr="Monitor with solid fill">
            <a:extLst>
              <a:ext uri="{FF2B5EF4-FFF2-40B4-BE49-F238E27FC236}">
                <a16:creationId xmlns:a16="http://schemas.microsoft.com/office/drawing/2014/main" id="{C13E334A-4172-C43D-38C1-6EC3FBD96D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979" y="2242995"/>
            <a:ext cx="520759" cy="520759"/>
          </a:xfrm>
          <a:prstGeom prst="rect">
            <a:avLst/>
          </a:prstGeom>
        </p:spPr>
      </p:pic>
      <p:pic>
        <p:nvPicPr>
          <p:cNvPr id="13" name="Graphic 12" descr="Monitor with solid fill">
            <a:extLst>
              <a:ext uri="{FF2B5EF4-FFF2-40B4-BE49-F238E27FC236}">
                <a16:creationId xmlns:a16="http://schemas.microsoft.com/office/drawing/2014/main" id="{3F29ABDB-0990-A3C4-D348-88E6F9243B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979" y="3231914"/>
            <a:ext cx="520759" cy="520759"/>
          </a:xfrm>
          <a:prstGeom prst="rect">
            <a:avLst/>
          </a:prstGeom>
        </p:spPr>
      </p:pic>
      <p:pic>
        <p:nvPicPr>
          <p:cNvPr id="14" name="Graphic 13" descr="Monitor with solid fill">
            <a:extLst>
              <a:ext uri="{FF2B5EF4-FFF2-40B4-BE49-F238E27FC236}">
                <a16:creationId xmlns:a16="http://schemas.microsoft.com/office/drawing/2014/main" id="{C423A85C-E4F8-608D-85AD-0BC5CDD9A0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979" y="4293829"/>
            <a:ext cx="520759" cy="5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01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orking on a jet engine&#10;&#10;Description automatically generated">
            <a:extLst>
              <a:ext uri="{FF2B5EF4-FFF2-40B4-BE49-F238E27FC236}">
                <a16:creationId xmlns:a16="http://schemas.microsoft.com/office/drawing/2014/main" id="{F942A188-7E1A-D3C2-A738-60001DE556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9153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7FC654-99BB-B249-1F4B-010BDF5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 with my commentary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23C068-B07D-4D2C-D555-3F8F272CC4D8}"/>
              </a:ext>
            </a:extLst>
          </p:cNvPr>
          <p:cNvSpPr/>
          <p:nvPr/>
        </p:nvSpPr>
        <p:spPr>
          <a:xfrm>
            <a:off x="4056763" y="2074016"/>
            <a:ext cx="4526280" cy="4378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/>
              </a:rPr>
              <a:t>Live demo</a:t>
            </a:r>
            <a:endParaRPr lang="en-US" dirty="0"/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E316055C-E087-013A-5E66-428EC42BF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4719" y="2074016"/>
            <a:ext cx="520759" cy="52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9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lane flying in the sky&#10;&#10;Description automatically generated">
            <a:extLst>
              <a:ext uri="{FF2B5EF4-FFF2-40B4-BE49-F238E27FC236}">
                <a16:creationId xmlns:a16="http://schemas.microsoft.com/office/drawing/2014/main" id="{598D1648-01DB-E94A-8A0C-9E1FEF746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FED8D0-81B5-8BEB-8A9D-88F17C6B3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589" y="86266"/>
            <a:ext cx="2897221" cy="1325563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75416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blue uniform&#10;&#10;Description automatically generated">
            <a:extLst>
              <a:ext uri="{FF2B5EF4-FFF2-40B4-BE49-F238E27FC236}">
                <a16:creationId xmlns:a16="http://schemas.microsoft.com/office/drawing/2014/main" id="{23311653-5EE1-4A70-A16F-BF7B4B7350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8"/>
            <a:ext cx="12192000" cy="6851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334227-9F19-3DED-489F-AFCBC041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178" y="767280"/>
            <a:ext cx="5444895" cy="987835"/>
          </a:xfrm>
        </p:spPr>
        <p:txBody>
          <a:bodyPr>
            <a:normAutofit/>
          </a:bodyPr>
          <a:lstStyle/>
          <a:p>
            <a:r>
              <a:rPr lang="en-US" dirty="0"/>
              <a:t>API code location </a:t>
            </a:r>
          </a:p>
        </p:txBody>
      </p:sp>
      <p:pic>
        <p:nvPicPr>
          <p:cNvPr id="5" name="Picture 4" descr="A black cat in a circle&#10;&#10;Description automatically generated">
            <a:extLst>
              <a:ext uri="{FF2B5EF4-FFF2-40B4-BE49-F238E27FC236}">
                <a16:creationId xmlns:a16="http://schemas.microsoft.com/office/drawing/2014/main" id="{BAF1B69B-2467-65B8-DF60-F0C6047E0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918" y="2769282"/>
            <a:ext cx="609610" cy="6096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67A998-24D7-CCE3-C8E4-8C7DFF5C88DB}"/>
              </a:ext>
            </a:extLst>
          </p:cNvPr>
          <p:cNvSpPr>
            <a:spLocks/>
          </p:cNvSpPr>
          <p:nvPr/>
        </p:nvSpPr>
        <p:spPr>
          <a:xfrm>
            <a:off x="4321684" y="2836253"/>
            <a:ext cx="4526280" cy="4756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Aerospace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6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CB74-53BB-8339-18ED-7F8BC158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14" y="3839826"/>
            <a:ext cx="2100262" cy="5905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Project Overview</a:t>
            </a:r>
            <a:endParaRPr lang="en-US" sz="3600" dirty="0"/>
          </a:p>
        </p:txBody>
      </p:sp>
      <p:pic>
        <p:nvPicPr>
          <p:cNvPr id="6" name="Picture Placeholder 5" descr="A plane flying in the sky&#10;&#10;Description automatically generated">
            <a:extLst>
              <a:ext uri="{FF2B5EF4-FFF2-40B4-BE49-F238E27FC236}">
                <a16:creationId xmlns:a16="http://schemas.microsoft.com/office/drawing/2014/main" id="{86E00C01-D24B-A689-1978-89B01F51A5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9" b="30766"/>
          <a:stretch/>
        </p:blipFill>
        <p:spPr>
          <a:xfrm>
            <a:off x="20" y="10"/>
            <a:ext cx="12191980" cy="400638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C9D5-F363-D8E8-1B39-7E58B4AEF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81276" y="3710613"/>
            <a:ext cx="9128120" cy="2985461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342900" indent="-342900">
              <a:buAutoNum type="arabicPeriod"/>
            </a:pPr>
            <a:r>
              <a:rPr lang="en-US" sz="1800" dirty="0"/>
              <a:t>Purpose: </a:t>
            </a:r>
            <a:br>
              <a:rPr lang="en-US" sz="1800" dirty="0"/>
            </a:br>
            <a:r>
              <a:rPr lang="en-US" sz="1800" dirty="0"/>
              <a:t> 	- Efficient management of aircraft maintenance data. </a:t>
            </a:r>
          </a:p>
          <a:p>
            <a:r>
              <a:rPr lang="en-US" sz="1800" dirty="0"/>
              <a:t>	- Centralized system for tracking aircraft performance and maintenance history.  </a:t>
            </a:r>
          </a:p>
          <a:p>
            <a:r>
              <a:rPr lang="en-US" sz="1800" dirty="0"/>
              <a:t>2. Key Features:</a:t>
            </a:r>
          </a:p>
          <a:p>
            <a:r>
              <a:rPr lang="en-US" sz="1800" dirty="0"/>
              <a:t>	- Aircraft data management.</a:t>
            </a:r>
          </a:p>
          <a:p>
            <a:r>
              <a:rPr lang="en-US" sz="1800" dirty="0"/>
              <a:t>	- Maintenance record tracking.</a:t>
            </a:r>
          </a:p>
          <a:p>
            <a:r>
              <a:rPr lang="en-US" sz="1800" dirty="0"/>
              <a:t>	- Performance metric monitoring .</a:t>
            </a:r>
          </a:p>
          <a:p>
            <a:r>
              <a:rPr lang="en-US" sz="1800" dirty="0"/>
              <a:t>3. Main Endpoints:</a:t>
            </a:r>
          </a:p>
          <a:p>
            <a:r>
              <a:rPr lang="en-US" sz="1800" dirty="0"/>
              <a:t>	- /</a:t>
            </a:r>
            <a:r>
              <a:rPr lang="en-US" sz="1800" dirty="0" err="1"/>
              <a:t>api</a:t>
            </a:r>
            <a:r>
              <a:rPr lang="en-US" sz="1800" dirty="0"/>
              <a:t>/aircraft: manage aircraft information.</a:t>
            </a:r>
          </a:p>
          <a:p>
            <a:r>
              <a:rPr lang="en-US" sz="1800" dirty="0"/>
              <a:t>	- </a:t>
            </a:r>
            <a:r>
              <a:rPr lang="en-US" sz="1800" dirty="0" err="1"/>
              <a:t>api</a:t>
            </a:r>
            <a:r>
              <a:rPr lang="en-US" sz="1800" dirty="0"/>
              <a:t>/maintenance: Handle maintenance records. </a:t>
            </a:r>
          </a:p>
          <a:p>
            <a:r>
              <a:rPr lang="en-US" sz="1800" dirty="0"/>
              <a:t>	- </a:t>
            </a:r>
            <a:r>
              <a:rPr lang="en-US" sz="1800" dirty="0" err="1"/>
              <a:t>api</a:t>
            </a:r>
            <a:r>
              <a:rPr lang="en-US" sz="1800" dirty="0"/>
              <a:t>/performance: Track performance metrics. </a:t>
            </a:r>
          </a:p>
        </p:txBody>
      </p:sp>
    </p:spTree>
    <p:extLst>
      <p:ext uri="{BB962C8B-B14F-4D97-AF65-F5344CB8AC3E}">
        <p14:creationId xmlns:p14="http://schemas.microsoft.com/office/powerpoint/2010/main" val="242819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erson working on a jet engine&#10;&#10;Description automatically generated">
            <a:extLst>
              <a:ext uri="{FF2B5EF4-FFF2-40B4-BE49-F238E27FC236}">
                <a16:creationId xmlns:a16="http://schemas.microsoft.com/office/drawing/2014/main" id="{BBDEEAC5-ABEC-D542-8EC5-9535182B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1078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4E0B38-5396-F022-0BB3-285B9801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757" y="-82012"/>
            <a:ext cx="3398837" cy="1056796"/>
          </a:xfrm>
        </p:spPr>
        <p:txBody>
          <a:bodyPr/>
          <a:lstStyle/>
          <a:p>
            <a:r>
              <a:rPr lang="en-US" dirty="0"/>
              <a:t>API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5957A6-8DFB-7B45-EC41-6049A9571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01217"/>
            <a:ext cx="5183188" cy="823912"/>
          </a:xfrm>
        </p:spPr>
        <p:txBody>
          <a:bodyPr/>
          <a:lstStyle/>
          <a:p>
            <a:r>
              <a:rPr lang="en-US" dirty="0"/>
              <a:t>Database Schema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CFF518D-6126-5517-94BB-8887007EE7D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962" y="2487101"/>
            <a:ext cx="5183188" cy="3637324"/>
          </a:xfrm>
        </p:spPr>
      </p:pic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77B893BA-22D1-69CF-BF81-3DA5213F86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08000202"/>
              </p:ext>
            </p:extLst>
          </p:nvPr>
        </p:nvGraphicFramePr>
        <p:xfrm>
          <a:off x="839788" y="1221419"/>
          <a:ext cx="573624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123">
                  <a:extLst>
                    <a:ext uri="{9D8B030D-6E8A-4147-A177-3AD203B41FA5}">
                      <a16:colId xmlns:a16="http://schemas.microsoft.com/office/drawing/2014/main" val="2847053003"/>
                    </a:ext>
                  </a:extLst>
                </a:gridCol>
                <a:gridCol w="2868123">
                  <a:extLst>
                    <a:ext uri="{9D8B030D-6E8A-4147-A177-3AD203B41FA5}">
                      <a16:colId xmlns:a16="http://schemas.microsoft.com/office/drawing/2014/main" val="3263744299"/>
                    </a:ext>
                  </a:extLst>
                </a:gridCol>
              </a:tblGrid>
              <a:tr h="337263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313992"/>
                  </a:ext>
                </a:extLst>
              </a:tr>
              <a:tr h="1264735">
                <a:tc>
                  <a:txBody>
                    <a:bodyPr/>
                    <a:lstStyle/>
                    <a:p>
                      <a:r>
                        <a:rPr lang="en-US" sz="1400" dirty="0"/>
                        <a:t>`</a:t>
                      </a:r>
                      <a:r>
                        <a:rPr lang="en-US" sz="1400" dirty="0" err="1"/>
                        <a:t>performancemetric</a:t>
                      </a:r>
                      <a:r>
                        <a:rPr lang="en-US" sz="1400" dirty="0"/>
                        <a:t>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Tracks key performance indicators.</a:t>
                      </a:r>
                    </a:p>
                    <a:p>
                      <a:r>
                        <a:rPr lang="en-US" sz="1400" dirty="0"/>
                        <a:t> </a:t>
                      </a:r>
                    </a:p>
                    <a:p>
                      <a:r>
                        <a:rPr lang="en-US" sz="1400" dirty="0" err="1"/>
                        <a:t>MetricID</a:t>
                      </a:r>
                      <a:r>
                        <a:rPr lang="en-US" sz="1400" dirty="0"/>
                        <a:t> is the primary key.</a:t>
                      </a:r>
                    </a:p>
                    <a:p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Links to the `aircraft` table with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(foreign key).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9784"/>
                  </a:ext>
                </a:extLst>
              </a:tr>
              <a:tr h="1658209">
                <a:tc>
                  <a:txBody>
                    <a:bodyPr/>
                    <a:lstStyle/>
                    <a:p>
                      <a:r>
                        <a:rPr lang="en-US" sz="1400" dirty="0"/>
                        <a:t>`</a:t>
                      </a:r>
                      <a:r>
                        <a:rPr lang="en-US" sz="1400" dirty="0" err="1"/>
                        <a:t>maintenancerecord</a:t>
                      </a:r>
                      <a:r>
                        <a:rPr lang="en-US" sz="1400" dirty="0"/>
                        <a:t>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Captures all maintenance related activities.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 err="1"/>
                        <a:t>MaintenanceID</a:t>
                      </a:r>
                      <a:r>
                        <a:rPr lang="en-US" sz="1400" dirty="0"/>
                        <a:t> is this tables primary key.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Links to the `aircraft` table with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(foreign key).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57098"/>
                  </a:ext>
                </a:extLst>
              </a:tr>
              <a:tr h="1461472">
                <a:tc>
                  <a:txBody>
                    <a:bodyPr/>
                    <a:lstStyle/>
                    <a:p>
                      <a:r>
                        <a:rPr lang="en-US" sz="1400" dirty="0"/>
                        <a:t>`aircraft`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serves as the primary key and uniquely identifies each entry. </a:t>
                      </a:r>
                      <a:br>
                        <a:rPr lang="en-US" sz="1400" dirty="0"/>
                      </a:br>
                      <a:br>
                        <a:rPr lang="en-US" sz="1400" dirty="0"/>
                      </a:br>
                      <a:r>
                        <a:rPr lang="en-US" sz="1400" dirty="0"/>
                        <a:t>Stores the model number, serial number, date of manufacture, flight time,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94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64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erson working on a machine&#10;&#10;Description automatically generated">
            <a:extLst>
              <a:ext uri="{FF2B5EF4-FFF2-40B4-BE49-F238E27FC236}">
                <a16:creationId xmlns:a16="http://schemas.microsoft.com/office/drawing/2014/main" id="{109D55E0-5255-51F5-13B1-CEE85E9A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56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34006-A34A-591C-E997-26BCF2E8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3720" y="306321"/>
            <a:ext cx="5157787" cy="823912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F54A70E-9056-5012-88D8-D9F017A67C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8049138"/>
              </p:ext>
            </p:extLst>
          </p:nvPr>
        </p:nvGraphicFramePr>
        <p:xfrm>
          <a:off x="1107081" y="1318301"/>
          <a:ext cx="5157786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893">
                  <a:extLst>
                    <a:ext uri="{9D8B030D-6E8A-4147-A177-3AD203B41FA5}">
                      <a16:colId xmlns:a16="http://schemas.microsoft.com/office/drawing/2014/main" val="2473633831"/>
                    </a:ext>
                  </a:extLst>
                </a:gridCol>
                <a:gridCol w="2578893">
                  <a:extLst>
                    <a:ext uri="{9D8B030D-6E8A-4147-A177-3AD203B41FA5}">
                      <a16:colId xmlns:a16="http://schemas.microsoft.com/office/drawing/2014/main" val="15707865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9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Any web browser. For example, I am using Brave a chromium-based browser.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47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Express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Handles HTTP request and responses.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24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Router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Directs requests to appropriate controllers.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401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Manage business logic and requests / response handling.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2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Interface with the database, performing our CRUD operations.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924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Our database for this project.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217641"/>
                  </a:ext>
                </a:extLst>
              </a:tr>
            </a:tbl>
          </a:graphicData>
        </a:graphic>
      </p:graphicFrame>
      <p:pic>
        <p:nvPicPr>
          <p:cNvPr id="8" name="Content Placeholder 7" descr="A diagram of a server&#10;&#10;Description automatically generated">
            <a:extLst>
              <a:ext uri="{FF2B5EF4-FFF2-40B4-BE49-F238E27FC236}">
                <a16:creationId xmlns:a16="http://schemas.microsoft.com/office/drawing/2014/main" id="{B540A588-C8BC-8EBC-63C0-84DF65921D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97" y="4247592"/>
            <a:ext cx="5183188" cy="2254686"/>
          </a:xfrm>
        </p:spPr>
      </p:pic>
    </p:spTree>
    <p:extLst>
      <p:ext uri="{BB962C8B-B14F-4D97-AF65-F5344CB8AC3E}">
        <p14:creationId xmlns:p14="http://schemas.microsoft.com/office/powerpoint/2010/main" val="9909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men working on an airplane&#10;&#10;Description automatically generated">
            <a:extLst>
              <a:ext uri="{FF2B5EF4-FFF2-40B4-BE49-F238E27FC236}">
                <a16:creationId xmlns:a16="http://schemas.microsoft.com/office/drawing/2014/main" id="{1796DB1D-F897-F8B0-6990-56F5EABC5D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0" y="2551"/>
            <a:ext cx="12192001" cy="6855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69E89-2EF9-81D4-2F12-E2598B5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256" y="416251"/>
            <a:ext cx="3932237" cy="594360"/>
          </a:xfrm>
        </p:spPr>
        <p:txBody>
          <a:bodyPr/>
          <a:lstStyle/>
          <a:p>
            <a:r>
              <a:rPr lang="en-US" dirty="0"/>
              <a:t>Aircraft endpoints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E07E78-3F54-D1AA-930D-EBA64B3B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264047"/>
              </p:ext>
            </p:extLst>
          </p:nvPr>
        </p:nvGraphicFramePr>
        <p:xfrm>
          <a:off x="3172328" y="1123739"/>
          <a:ext cx="6726174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058">
                  <a:extLst>
                    <a:ext uri="{9D8B030D-6E8A-4147-A177-3AD203B41FA5}">
                      <a16:colId xmlns:a16="http://schemas.microsoft.com/office/drawing/2014/main" val="265234080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358618414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209321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http://localhost:5000/api/aircraft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http://localhost:5000/api/aircraft/2</a:t>
                      </a:r>
                      <a:endParaRPr 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Requests all aircraft data from `aircraft` table.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Request all aircraft data from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http://localhost:5000/api/aircraft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new aircraft.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http://localhost:5000/api/aircraft/2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Overwrites </a:t>
                      </a:r>
                      <a:r>
                        <a:rPr lang="en-US" sz="1400" dirty="0" err="1"/>
                        <a:t>flightTime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EngineHours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LastMaintenanceDate</a:t>
                      </a:r>
                      <a:r>
                        <a:rPr lang="en-US" sz="1400" dirty="0"/>
                        <a:t> for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2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http://localhost:5000/api/aircraft/1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Deletes all data in row identified with the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of 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7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61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men working on an airplane&#10;&#10;Description automatically generated">
            <a:extLst>
              <a:ext uri="{FF2B5EF4-FFF2-40B4-BE49-F238E27FC236}">
                <a16:creationId xmlns:a16="http://schemas.microsoft.com/office/drawing/2014/main" id="{1796DB1D-F897-F8B0-6990-56F5EABC5D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-1" y="2551"/>
            <a:ext cx="12192001" cy="6855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69E89-2EF9-81D4-2F12-E2598B5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307" y="393192"/>
            <a:ext cx="3932237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Maintenance endpoints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E07E78-3F54-D1AA-930D-EBA64B3B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17618"/>
              </p:ext>
            </p:extLst>
          </p:nvPr>
        </p:nvGraphicFramePr>
        <p:xfrm>
          <a:off x="3211521" y="1070394"/>
          <a:ext cx="672617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058">
                  <a:extLst>
                    <a:ext uri="{9D8B030D-6E8A-4147-A177-3AD203B41FA5}">
                      <a16:colId xmlns:a16="http://schemas.microsoft.com/office/drawing/2014/main" val="265234080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358618414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209321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http://localhost:5000/api/maintenance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Requests all maintenance data from `maintenance` table.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Request all maintenance data from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2.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http://localhost:5000/api/maintenance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new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http://localhost:5000/api/maintenance/2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Overwrites maintenance date, details, and technician name for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2.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2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http://localhost:5000/api/maintenance/1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Deletes all data in row identified with the </a:t>
                      </a:r>
                      <a:r>
                        <a:rPr lang="en-US" sz="1400" dirty="0" err="1"/>
                        <a:t>AircraftID</a:t>
                      </a:r>
                      <a:r>
                        <a:rPr lang="en-US" sz="1400" dirty="0"/>
                        <a:t> of 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7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8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group of men working on an airplane&#10;&#10;Description automatically generated">
            <a:extLst>
              <a:ext uri="{FF2B5EF4-FFF2-40B4-BE49-F238E27FC236}">
                <a16:creationId xmlns:a16="http://schemas.microsoft.com/office/drawing/2014/main" id="{1796DB1D-F897-F8B0-6990-56F5EABC5D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>
          <a:xfrm>
            <a:off x="77821" y="25584"/>
            <a:ext cx="12192001" cy="6855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169E89-2EF9-81D4-2F12-E2598B51A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554" y="427898"/>
            <a:ext cx="3932237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endpoints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6E07E78-3F54-D1AA-930D-EBA64B3B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71619"/>
              </p:ext>
            </p:extLst>
          </p:nvPr>
        </p:nvGraphicFramePr>
        <p:xfrm>
          <a:off x="3256917" y="1022258"/>
          <a:ext cx="6726174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2058">
                  <a:extLst>
                    <a:ext uri="{9D8B030D-6E8A-4147-A177-3AD203B41FA5}">
                      <a16:colId xmlns:a16="http://schemas.microsoft.com/office/drawing/2014/main" val="265234080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3586184140"/>
                    </a:ext>
                  </a:extLst>
                </a:gridCol>
                <a:gridCol w="2242058">
                  <a:extLst>
                    <a:ext uri="{9D8B030D-6E8A-4147-A177-3AD203B41FA5}">
                      <a16:colId xmlns:a16="http://schemas.microsoft.com/office/drawing/2014/main" val="2093214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7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http://localhost:5000/api/performance</a:t>
                      </a: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http://localhost:5000/api/Performance/21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Requests all performance data from `</a:t>
                      </a:r>
                      <a:r>
                        <a:rPr lang="en-US" sz="1400" dirty="0" err="1"/>
                        <a:t>performancemetric</a:t>
                      </a:r>
                      <a:r>
                        <a:rPr lang="en-US" sz="1400" dirty="0"/>
                        <a:t>` table.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Request all performance data from </a:t>
                      </a:r>
                      <a:r>
                        <a:rPr lang="en-US" sz="1400" dirty="0" err="1"/>
                        <a:t>MetricID</a:t>
                      </a:r>
                      <a:r>
                        <a:rPr lang="en-US" sz="1400" dirty="0"/>
                        <a:t> 21.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22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http://localhost:5000/api/Performance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Creates a new entry of performance metrics.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5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http://localhost:5000/api/Performance/21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Overwrites flight time and oil consumption of the  </a:t>
                      </a:r>
                      <a:r>
                        <a:rPr lang="en-US" sz="1400" dirty="0" err="1"/>
                        <a:t>MetricID</a:t>
                      </a:r>
                      <a:r>
                        <a:rPr lang="en-US" sz="1400" dirty="0"/>
                        <a:t> 21.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42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http://localhost:5240/api/PerformanceMetrics/9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Deletes all data in row identified with the  </a:t>
                      </a:r>
                      <a:r>
                        <a:rPr lang="en-US" sz="1400" dirty="0" err="1"/>
                        <a:t>MetricID</a:t>
                      </a:r>
                      <a:r>
                        <a:rPr lang="en-US" sz="1400" dirty="0"/>
                        <a:t> of 1.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474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19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blue uniform&#10;&#10;Description automatically generated">
            <a:extLst>
              <a:ext uri="{FF2B5EF4-FFF2-40B4-BE49-F238E27FC236}">
                <a16:creationId xmlns:a16="http://schemas.microsoft.com/office/drawing/2014/main" id="{ACCDE1A3-D540-7611-C1D7-2B926C1F2E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0651"/>
            <a:ext cx="12192000" cy="68886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7E896-7919-6B05-C3ED-143E11F5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Encountered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F70AE8E-51D5-B02B-606D-9B186907617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3674360"/>
              </p:ext>
            </p:extLst>
          </p:nvPr>
        </p:nvGraphicFramePr>
        <p:xfrm>
          <a:off x="362712" y="1406315"/>
          <a:ext cx="11158728" cy="4711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4275">
                  <a:extLst>
                    <a:ext uri="{9D8B030D-6E8A-4147-A177-3AD203B41FA5}">
                      <a16:colId xmlns:a16="http://schemas.microsoft.com/office/drawing/2014/main" val="2393775978"/>
                    </a:ext>
                  </a:extLst>
                </a:gridCol>
                <a:gridCol w="2798151">
                  <a:extLst>
                    <a:ext uri="{9D8B030D-6E8A-4147-A177-3AD203B41FA5}">
                      <a16:colId xmlns:a16="http://schemas.microsoft.com/office/drawing/2014/main" val="1700522582"/>
                    </a:ext>
                  </a:extLst>
                </a:gridCol>
                <a:gridCol w="2798151">
                  <a:extLst>
                    <a:ext uri="{9D8B030D-6E8A-4147-A177-3AD203B41FA5}">
                      <a16:colId xmlns:a16="http://schemas.microsoft.com/office/drawing/2014/main" val="507566969"/>
                    </a:ext>
                  </a:extLst>
                </a:gridCol>
                <a:gridCol w="2798151">
                  <a:extLst>
                    <a:ext uri="{9D8B030D-6E8A-4147-A177-3AD203B41FA5}">
                      <a16:colId xmlns:a16="http://schemas.microsoft.com/office/drawing/2014/main" val="4063250024"/>
                    </a:ext>
                  </a:extLst>
                </a:gridCol>
              </a:tblGrid>
              <a:tr h="743048">
                <a:tc>
                  <a:txBody>
                    <a:bodyPr/>
                    <a:lstStyle/>
                    <a:p>
                      <a:r>
                        <a:rPr lang="en-US" sz="1400" dirty="0"/>
                        <a:t>Challenges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Reasoning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2407465"/>
                  </a:ext>
                </a:extLst>
              </a:tr>
              <a:tr h="1267794">
                <a:tc>
                  <a:txBody>
                    <a:bodyPr/>
                    <a:lstStyle/>
                    <a:p>
                      <a:r>
                        <a:rPr lang="en-US" sz="1400" dirty="0"/>
                        <a:t>Data 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Challenge: Ensuring that all related data remains consistent across different tables, especially when updating or deleting records.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Deleting an aircraft record without properly handling its related maintenance and performance records could lead to orphaned data or integrity issues. 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Implementing cascading deletes in the database schema and careful transaction management in the API logic.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92015"/>
                  </a:ext>
                </a:extLst>
              </a:tr>
              <a:tr h="1097129">
                <a:tc>
                  <a:txBody>
                    <a:bodyPr/>
                    <a:lstStyle/>
                    <a:p>
                      <a:r>
                        <a:rPr lang="en-US" sz="1400" dirty="0"/>
                        <a:t>Date and Time handling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Managing and standardizing date and time data across different operations, especially considering potential </a:t>
                      </a:r>
                      <a:r>
                        <a:rPr lang="en-US" sz="1400" dirty="0" err="1"/>
                        <a:t>timezone</a:t>
                      </a:r>
                      <a:r>
                        <a:rPr lang="en-US" sz="1400" dirty="0"/>
                        <a:t> differences.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Storing maintenance dates in UTC but displaying them in local time, or handling date formats consistently between client requests and database storage.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Adopting a consistent date-time handling strategy, possibly using libraries like Moment.js, and clearly documenting date-time expectations in the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951520"/>
                  </a:ext>
                </a:extLst>
              </a:tr>
              <a:tr h="1438458">
                <a:tc>
                  <a:txBody>
                    <a:bodyPr/>
                    <a:lstStyle/>
                    <a:p>
                      <a:r>
                        <a:rPr lang="en-US" sz="1400" dirty="0"/>
                        <a:t>Error Handling and Input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Implementing comprehensive error handling and input validation to ensure the API behaves predictably and provides useful feedback.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Dealing with various edge cases, such as invalid aircraft IDs, malformed date inputs, or attempting to create duplicate records.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Implementing middleware for input validation, creating custom error classes, and setting up global error handling to provide consistent, informative error responses across all endpoints.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63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29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1F37-8EB2-E4F6-09B8-98D596F6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669"/>
            <a:ext cx="10515600" cy="1325563"/>
          </a:xfrm>
        </p:spPr>
        <p:txBody>
          <a:bodyPr/>
          <a:lstStyle/>
          <a:p>
            <a:r>
              <a:rPr lang="en-US" dirty="0"/>
              <a:t>Pending bugs and current limitations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A25C4A-7F75-CD8C-5686-FDF29F5F3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9430"/>
              </p:ext>
            </p:extLst>
          </p:nvPr>
        </p:nvGraphicFramePr>
        <p:xfrm>
          <a:off x="566365" y="1511029"/>
          <a:ext cx="8128000" cy="235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4101597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32925782"/>
                    </a:ext>
                  </a:extLst>
                </a:gridCol>
              </a:tblGrid>
              <a:tr h="370659">
                <a:tc>
                  <a:txBody>
                    <a:bodyPr/>
                    <a:lstStyle/>
                    <a:p>
                      <a:r>
                        <a:rPr lang="en-US" dirty="0"/>
                        <a:t>Current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22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API is currently designed and tested only in a local environment, which may not reflect real-world environments.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Potentially </a:t>
                      </a:r>
                      <a:r>
                        <a:rPr lang="en-US" sz="1400" dirty="0" err="1"/>
                        <a:t>Dockerize</a:t>
                      </a:r>
                      <a:r>
                        <a:rPr lang="en-US" sz="1400" dirty="0"/>
                        <a:t> the application for easier deployment and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66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error handling could be more robust and informative.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HTTPS support for more secure communication in prod environment.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The database has not been tested with large amounts of data or high simultaneous usage.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Possibly adding more features as time allows such as report generation and  notification system for routine scheduled maintenance actions.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05462"/>
                  </a:ext>
                </a:extLst>
              </a:tr>
            </a:tbl>
          </a:graphicData>
        </a:graphic>
      </p:graphicFrame>
      <p:pic>
        <p:nvPicPr>
          <p:cNvPr id="9" name="Picture 8" descr="A plane flying in the sky&#10;&#10;Description automatically generated">
            <a:extLst>
              <a:ext uri="{FF2B5EF4-FFF2-40B4-BE49-F238E27FC236}">
                <a16:creationId xmlns:a16="http://schemas.microsoft.com/office/drawing/2014/main" id="{2F348D26-A6BE-D10D-47D9-F1ECE427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256" b="3704"/>
          <a:stretch/>
        </p:blipFill>
        <p:spPr>
          <a:xfrm>
            <a:off x="5178680" y="3862888"/>
            <a:ext cx="7031369" cy="29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3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C9974ACAC44545805C0073B379686D" ma:contentTypeVersion="6" ma:contentTypeDescription="Create a new document." ma:contentTypeScope="" ma:versionID="d28e151d319e439031e59972d27ffba1">
  <xsd:schema xmlns:xsd="http://www.w3.org/2001/XMLSchema" xmlns:xs="http://www.w3.org/2001/XMLSchema" xmlns:p="http://schemas.microsoft.com/office/2006/metadata/properties" xmlns:ns3="03a9dbf1-c348-4607-ae5f-bd3442afb074" targetNamespace="http://schemas.microsoft.com/office/2006/metadata/properties" ma:root="true" ma:fieldsID="eab6cf0d7a29a13c50b6d97e7a73a97d" ns3:_="">
    <xsd:import namespace="03a9dbf1-c348-4607-ae5f-bd3442afb0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a9dbf1-c348-4607-ae5f-bd3442afb0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a9dbf1-c348-4607-ae5f-bd3442afb074" xsi:nil="true"/>
  </documentManagement>
</p:properties>
</file>

<file path=customXml/itemProps1.xml><?xml version="1.0" encoding="utf-8"?>
<ds:datastoreItem xmlns:ds="http://schemas.openxmlformats.org/officeDocument/2006/customXml" ds:itemID="{9B70F95C-553F-460F-89F9-C10C4C5727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a9dbf1-c348-4607-ae5f-bd3442afb0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974CB4-9A4D-49E8-8CBB-E00D0F2CE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8BAB54-C924-47C7-93FD-0962F8733D3C}">
  <ds:schemaRefs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03a9dbf1-c348-4607-ae5f-bd3442afb074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334</TotalTime>
  <Words>1138</Words>
  <Application>Microsoft Office PowerPoint</Application>
  <PresentationFormat>Widescreen</PresentationFormat>
  <Paragraphs>169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Aerospace API: Aircraft Maintenance Management Solution</vt:lpstr>
      <vt:lpstr>Project Overview</vt:lpstr>
      <vt:lpstr>API Structure</vt:lpstr>
      <vt:lpstr>PowerPoint Presentation</vt:lpstr>
      <vt:lpstr>Aircraft endpoints </vt:lpstr>
      <vt:lpstr>Maintenance endpoints </vt:lpstr>
      <vt:lpstr>Performance endpoints </vt:lpstr>
      <vt:lpstr>Challenges Encountered</vt:lpstr>
      <vt:lpstr>Pending bugs and current limitations</vt:lpstr>
      <vt:lpstr> Lessons learned   </vt:lpstr>
      <vt:lpstr>Application to future web projects</vt:lpstr>
      <vt:lpstr>Postman documentation and live demo</vt:lpstr>
      <vt:lpstr>Live demonstration with my commentary</vt:lpstr>
      <vt:lpstr>Questions?</vt:lpstr>
      <vt:lpstr>API code location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Lindsey</dc:creator>
  <cp:lastModifiedBy>Owen Lindsey</cp:lastModifiedBy>
  <cp:revision>5</cp:revision>
  <dcterms:created xsi:type="dcterms:W3CDTF">2024-10-17T18:40:58Z</dcterms:created>
  <dcterms:modified xsi:type="dcterms:W3CDTF">2024-10-19T03:13:38Z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0x010100F4C9974ACAC44545805C0073B379686D</vt:lpwstr>
  </property>
</Properties>
</file>