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56" r:id="rId5"/>
    <p:sldId id="257" r:id="rId6"/>
    <p:sldId id="275" r:id="rId7"/>
    <p:sldId id="258" r:id="rId8"/>
    <p:sldId id="271" r:id="rId9"/>
    <p:sldId id="259" r:id="rId10"/>
    <p:sldId id="260" r:id="rId11"/>
    <p:sldId id="261" r:id="rId12"/>
    <p:sldId id="262" r:id="rId13"/>
    <p:sldId id="272" r:id="rId14"/>
    <p:sldId id="273" r:id="rId15"/>
    <p:sldId id="274" r:id="rId16"/>
    <p:sldId id="263" r:id="rId17"/>
    <p:sldId id="264" r:id="rId18"/>
    <p:sldId id="265" r:id="rId19"/>
    <p:sldId id="266" r:id="rId20"/>
    <p:sldId id="267" r:id="rId21"/>
    <p:sldId id="268" r:id="rId22"/>
    <p:sldId id="270"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114" autoAdjust="0"/>
  </p:normalViewPr>
  <p:slideViewPr>
    <p:cSldViewPr snapToGrid="0">
      <p:cViewPr varScale="1">
        <p:scale>
          <a:sx n="121" d="100"/>
          <a:sy n="121" d="100"/>
        </p:scale>
        <p:origin x="182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2CD65-491E-4377-8E83-FA64862FCEA8}" type="datetimeFigureOut">
              <a:rPr lang="en-US" smtClean="0"/>
              <a:t>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E2543-F3D7-4321-B1E3-58DC1C15C32C}" type="slidenum">
              <a:rPr lang="en-US" smtClean="0"/>
              <a:t>‹#›</a:t>
            </a:fld>
            <a:endParaRPr lang="en-US"/>
          </a:p>
        </p:txBody>
      </p:sp>
    </p:spTree>
    <p:extLst>
      <p:ext uri="{BB962C8B-B14F-4D97-AF65-F5344CB8AC3E}">
        <p14:creationId xmlns:p14="http://schemas.microsoft.com/office/powerpoint/2010/main" val="511260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6E2543-F3D7-4321-B1E3-58DC1C15C32C}" type="slidenum">
              <a:rPr lang="en-US" smtClean="0"/>
              <a:t>5</a:t>
            </a:fld>
            <a:endParaRPr lang="en-US"/>
          </a:p>
        </p:txBody>
      </p:sp>
    </p:spTree>
    <p:extLst>
      <p:ext uri="{BB962C8B-B14F-4D97-AF65-F5344CB8AC3E}">
        <p14:creationId xmlns:p14="http://schemas.microsoft.com/office/powerpoint/2010/main" val="98145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6E2543-F3D7-4321-B1E3-58DC1C15C32C}" type="slidenum">
              <a:rPr lang="en-US" smtClean="0"/>
              <a:t>16</a:t>
            </a:fld>
            <a:endParaRPr lang="en-US"/>
          </a:p>
        </p:txBody>
      </p:sp>
    </p:spTree>
    <p:extLst>
      <p:ext uri="{BB962C8B-B14F-4D97-AF65-F5344CB8AC3E}">
        <p14:creationId xmlns:p14="http://schemas.microsoft.com/office/powerpoint/2010/main" val="1096933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D138-4542-93B5-73C2-190FB924D6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1D1924-D8DF-B19A-0BAD-22A3A33FE9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415B1C-7F4E-FDD4-F39D-BD2182673E36}"/>
              </a:ext>
            </a:extLst>
          </p:cNvPr>
          <p:cNvSpPr>
            <a:spLocks noGrp="1"/>
          </p:cNvSpPr>
          <p:nvPr>
            <p:ph type="dt" sz="half" idx="10"/>
          </p:nvPr>
        </p:nvSpPr>
        <p:spPr/>
        <p:txBody>
          <a:bodyPr/>
          <a:lstStyle/>
          <a:p>
            <a:fld id="{4306FA7C-028D-44C8-9621-481437B6C8E5}" type="datetimeFigureOut">
              <a:rPr lang="en-US" smtClean="0"/>
              <a:t>12/6/2024</a:t>
            </a:fld>
            <a:endParaRPr lang="en-US"/>
          </a:p>
        </p:txBody>
      </p:sp>
      <p:sp>
        <p:nvSpPr>
          <p:cNvPr id="5" name="Footer Placeholder 4">
            <a:extLst>
              <a:ext uri="{FF2B5EF4-FFF2-40B4-BE49-F238E27FC236}">
                <a16:creationId xmlns:a16="http://schemas.microsoft.com/office/drawing/2014/main" id="{9351C09F-E801-3FE8-F574-6C46886C10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6191C-0EF9-B7F9-8734-65FB6E4F7C5A}"/>
              </a:ext>
            </a:extLst>
          </p:cNvPr>
          <p:cNvSpPr>
            <a:spLocks noGrp="1"/>
          </p:cNvSpPr>
          <p:nvPr>
            <p:ph type="sldNum" sz="quarter" idx="12"/>
          </p:nvPr>
        </p:nvSpPr>
        <p:spPr/>
        <p:txBody>
          <a:bodyPr/>
          <a:lstStyle/>
          <a:p>
            <a:fld id="{7432DC12-B5BB-4335-A30D-E7C6205F928E}" type="slidenum">
              <a:rPr lang="en-US" smtClean="0"/>
              <a:t>‹#›</a:t>
            </a:fld>
            <a:endParaRPr lang="en-US"/>
          </a:p>
        </p:txBody>
      </p:sp>
    </p:spTree>
    <p:extLst>
      <p:ext uri="{BB962C8B-B14F-4D97-AF65-F5344CB8AC3E}">
        <p14:creationId xmlns:p14="http://schemas.microsoft.com/office/powerpoint/2010/main" val="2877523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C2237-91FC-6B8A-1EBA-7EC475FB7D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8C665B-6810-13D1-1E74-E555A91F91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070883-F2D1-7A84-7B34-4338CA72B5F6}"/>
              </a:ext>
            </a:extLst>
          </p:cNvPr>
          <p:cNvSpPr>
            <a:spLocks noGrp="1"/>
          </p:cNvSpPr>
          <p:nvPr>
            <p:ph type="dt" sz="half" idx="10"/>
          </p:nvPr>
        </p:nvSpPr>
        <p:spPr/>
        <p:txBody>
          <a:bodyPr/>
          <a:lstStyle/>
          <a:p>
            <a:fld id="{4306FA7C-028D-44C8-9621-481437B6C8E5}" type="datetimeFigureOut">
              <a:rPr lang="en-US" smtClean="0"/>
              <a:t>12/6/2024</a:t>
            </a:fld>
            <a:endParaRPr lang="en-US"/>
          </a:p>
        </p:txBody>
      </p:sp>
      <p:sp>
        <p:nvSpPr>
          <p:cNvPr id="5" name="Footer Placeholder 4">
            <a:extLst>
              <a:ext uri="{FF2B5EF4-FFF2-40B4-BE49-F238E27FC236}">
                <a16:creationId xmlns:a16="http://schemas.microsoft.com/office/drawing/2014/main" id="{91F2B69D-2B33-296B-5865-8F9EDC840E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B9FC1-8499-47EC-BAFC-1AB08AED0AE1}"/>
              </a:ext>
            </a:extLst>
          </p:cNvPr>
          <p:cNvSpPr>
            <a:spLocks noGrp="1"/>
          </p:cNvSpPr>
          <p:nvPr>
            <p:ph type="sldNum" sz="quarter" idx="12"/>
          </p:nvPr>
        </p:nvSpPr>
        <p:spPr/>
        <p:txBody>
          <a:bodyPr/>
          <a:lstStyle/>
          <a:p>
            <a:fld id="{7432DC12-B5BB-4335-A30D-E7C6205F928E}" type="slidenum">
              <a:rPr lang="en-US" smtClean="0"/>
              <a:t>‹#›</a:t>
            </a:fld>
            <a:endParaRPr lang="en-US"/>
          </a:p>
        </p:txBody>
      </p:sp>
    </p:spTree>
    <p:extLst>
      <p:ext uri="{BB962C8B-B14F-4D97-AF65-F5344CB8AC3E}">
        <p14:creationId xmlns:p14="http://schemas.microsoft.com/office/powerpoint/2010/main" val="392935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5ACB65-0F63-9F85-6BF1-D0BE1FC9F4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4A9930-20D0-9BDB-0F4F-5E6B3F23C7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E399B-31DA-3504-877A-E5B19F34F070}"/>
              </a:ext>
            </a:extLst>
          </p:cNvPr>
          <p:cNvSpPr>
            <a:spLocks noGrp="1"/>
          </p:cNvSpPr>
          <p:nvPr>
            <p:ph type="dt" sz="half" idx="10"/>
          </p:nvPr>
        </p:nvSpPr>
        <p:spPr/>
        <p:txBody>
          <a:bodyPr/>
          <a:lstStyle/>
          <a:p>
            <a:fld id="{4306FA7C-028D-44C8-9621-481437B6C8E5}" type="datetimeFigureOut">
              <a:rPr lang="en-US" smtClean="0"/>
              <a:t>12/6/2024</a:t>
            </a:fld>
            <a:endParaRPr lang="en-US"/>
          </a:p>
        </p:txBody>
      </p:sp>
      <p:sp>
        <p:nvSpPr>
          <p:cNvPr id="5" name="Footer Placeholder 4">
            <a:extLst>
              <a:ext uri="{FF2B5EF4-FFF2-40B4-BE49-F238E27FC236}">
                <a16:creationId xmlns:a16="http://schemas.microsoft.com/office/drawing/2014/main" id="{ECD5363A-174C-6414-4FF4-3936396D2B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C5B26E-97BD-55D0-2AA5-464683CD912E}"/>
              </a:ext>
            </a:extLst>
          </p:cNvPr>
          <p:cNvSpPr>
            <a:spLocks noGrp="1"/>
          </p:cNvSpPr>
          <p:nvPr>
            <p:ph type="sldNum" sz="quarter" idx="12"/>
          </p:nvPr>
        </p:nvSpPr>
        <p:spPr/>
        <p:txBody>
          <a:bodyPr/>
          <a:lstStyle/>
          <a:p>
            <a:fld id="{7432DC12-B5BB-4335-A30D-E7C6205F928E}" type="slidenum">
              <a:rPr lang="en-US" smtClean="0"/>
              <a:t>‹#›</a:t>
            </a:fld>
            <a:endParaRPr lang="en-US"/>
          </a:p>
        </p:txBody>
      </p:sp>
    </p:spTree>
    <p:extLst>
      <p:ext uri="{BB962C8B-B14F-4D97-AF65-F5344CB8AC3E}">
        <p14:creationId xmlns:p14="http://schemas.microsoft.com/office/powerpoint/2010/main" val="2368279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6E471-1225-173B-69A9-521F8EF1CC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E2D07C-15F0-5B6A-D2C4-238EA64199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123E04-E792-780F-6689-BA781997E9AB}"/>
              </a:ext>
            </a:extLst>
          </p:cNvPr>
          <p:cNvSpPr>
            <a:spLocks noGrp="1"/>
          </p:cNvSpPr>
          <p:nvPr>
            <p:ph type="dt" sz="half" idx="10"/>
          </p:nvPr>
        </p:nvSpPr>
        <p:spPr/>
        <p:txBody>
          <a:bodyPr/>
          <a:lstStyle/>
          <a:p>
            <a:fld id="{4306FA7C-028D-44C8-9621-481437B6C8E5}" type="datetimeFigureOut">
              <a:rPr lang="en-US" smtClean="0"/>
              <a:t>12/6/2024</a:t>
            </a:fld>
            <a:endParaRPr lang="en-US"/>
          </a:p>
        </p:txBody>
      </p:sp>
      <p:sp>
        <p:nvSpPr>
          <p:cNvPr id="5" name="Footer Placeholder 4">
            <a:extLst>
              <a:ext uri="{FF2B5EF4-FFF2-40B4-BE49-F238E27FC236}">
                <a16:creationId xmlns:a16="http://schemas.microsoft.com/office/drawing/2014/main" id="{FC70CF57-DB14-F887-79FA-64E0187BED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255D62-A9F8-BC6B-BF33-F9D28B8CEE76}"/>
              </a:ext>
            </a:extLst>
          </p:cNvPr>
          <p:cNvSpPr>
            <a:spLocks noGrp="1"/>
          </p:cNvSpPr>
          <p:nvPr>
            <p:ph type="sldNum" sz="quarter" idx="12"/>
          </p:nvPr>
        </p:nvSpPr>
        <p:spPr/>
        <p:txBody>
          <a:bodyPr/>
          <a:lstStyle/>
          <a:p>
            <a:fld id="{7432DC12-B5BB-4335-A30D-E7C6205F928E}" type="slidenum">
              <a:rPr lang="en-US" smtClean="0"/>
              <a:t>‹#›</a:t>
            </a:fld>
            <a:endParaRPr lang="en-US"/>
          </a:p>
        </p:txBody>
      </p:sp>
    </p:spTree>
    <p:extLst>
      <p:ext uri="{BB962C8B-B14F-4D97-AF65-F5344CB8AC3E}">
        <p14:creationId xmlns:p14="http://schemas.microsoft.com/office/powerpoint/2010/main" val="251195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15794-008B-4A5C-4A7F-64E77E06E3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A24785-5739-D740-D4BB-C8866595C1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3AF23A-AF59-1B52-BD0B-42D5506CB128}"/>
              </a:ext>
            </a:extLst>
          </p:cNvPr>
          <p:cNvSpPr>
            <a:spLocks noGrp="1"/>
          </p:cNvSpPr>
          <p:nvPr>
            <p:ph type="dt" sz="half" idx="10"/>
          </p:nvPr>
        </p:nvSpPr>
        <p:spPr/>
        <p:txBody>
          <a:bodyPr/>
          <a:lstStyle/>
          <a:p>
            <a:fld id="{4306FA7C-028D-44C8-9621-481437B6C8E5}" type="datetimeFigureOut">
              <a:rPr lang="en-US" smtClean="0"/>
              <a:t>12/6/2024</a:t>
            </a:fld>
            <a:endParaRPr lang="en-US"/>
          </a:p>
        </p:txBody>
      </p:sp>
      <p:sp>
        <p:nvSpPr>
          <p:cNvPr id="5" name="Footer Placeholder 4">
            <a:extLst>
              <a:ext uri="{FF2B5EF4-FFF2-40B4-BE49-F238E27FC236}">
                <a16:creationId xmlns:a16="http://schemas.microsoft.com/office/drawing/2014/main" id="{CDF1BB57-A77B-9191-F044-7D7EF4801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41738C-9BF2-2A8B-3FE4-B2691963C618}"/>
              </a:ext>
            </a:extLst>
          </p:cNvPr>
          <p:cNvSpPr>
            <a:spLocks noGrp="1"/>
          </p:cNvSpPr>
          <p:nvPr>
            <p:ph type="sldNum" sz="quarter" idx="12"/>
          </p:nvPr>
        </p:nvSpPr>
        <p:spPr/>
        <p:txBody>
          <a:bodyPr/>
          <a:lstStyle/>
          <a:p>
            <a:fld id="{7432DC12-B5BB-4335-A30D-E7C6205F928E}" type="slidenum">
              <a:rPr lang="en-US" smtClean="0"/>
              <a:t>‹#›</a:t>
            </a:fld>
            <a:endParaRPr lang="en-US"/>
          </a:p>
        </p:txBody>
      </p:sp>
    </p:spTree>
    <p:extLst>
      <p:ext uri="{BB962C8B-B14F-4D97-AF65-F5344CB8AC3E}">
        <p14:creationId xmlns:p14="http://schemas.microsoft.com/office/powerpoint/2010/main" val="3214954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4D78F-2794-31B5-473B-8C53FE4337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152C5D-3858-68C3-73CA-8090CF59A4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C6EAD9-361D-3E62-71C4-774C22382B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E56E66-13BE-5AC3-3B4E-DD468E73DE1B}"/>
              </a:ext>
            </a:extLst>
          </p:cNvPr>
          <p:cNvSpPr>
            <a:spLocks noGrp="1"/>
          </p:cNvSpPr>
          <p:nvPr>
            <p:ph type="dt" sz="half" idx="10"/>
          </p:nvPr>
        </p:nvSpPr>
        <p:spPr/>
        <p:txBody>
          <a:bodyPr/>
          <a:lstStyle/>
          <a:p>
            <a:fld id="{4306FA7C-028D-44C8-9621-481437B6C8E5}" type="datetimeFigureOut">
              <a:rPr lang="en-US" smtClean="0"/>
              <a:t>12/6/2024</a:t>
            </a:fld>
            <a:endParaRPr lang="en-US"/>
          </a:p>
        </p:txBody>
      </p:sp>
      <p:sp>
        <p:nvSpPr>
          <p:cNvPr id="6" name="Footer Placeholder 5">
            <a:extLst>
              <a:ext uri="{FF2B5EF4-FFF2-40B4-BE49-F238E27FC236}">
                <a16:creationId xmlns:a16="http://schemas.microsoft.com/office/drawing/2014/main" id="{30CE2015-20F7-93BE-6611-BE3D2821C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1AA69B-B880-9431-5D87-2E6875FB7EBF}"/>
              </a:ext>
            </a:extLst>
          </p:cNvPr>
          <p:cNvSpPr>
            <a:spLocks noGrp="1"/>
          </p:cNvSpPr>
          <p:nvPr>
            <p:ph type="sldNum" sz="quarter" idx="12"/>
          </p:nvPr>
        </p:nvSpPr>
        <p:spPr/>
        <p:txBody>
          <a:bodyPr/>
          <a:lstStyle/>
          <a:p>
            <a:fld id="{7432DC12-B5BB-4335-A30D-E7C6205F928E}" type="slidenum">
              <a:rPr lang="en-US" smtClean="0"/>
              <a:t>‹#›</a:t>
            </a:fld>
            <a:endParaRPr lang="en-US"/>
          </a:p>
        </p:txBody>
      </p:sp>
    </p:spTree>
    <p:extLst>
      <p:ext uri="{BB962C8B-B14F-4D97-AF65-F5344CB8AC3E}">
        <p14:creationId xmlns:p14="http://schemas.microsoft.com/office/powerpoint/2010/main" val="3530791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8FAF0-317A-2A27-06EE-BC999B2EB9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305D0B-28D5-FE83-6222-50C063D9BF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B2EFF4-8661-DA4B-5F58-6A35C3ADBC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42A50F-A341-FDE9-4C55-58A28E5808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6F225F-952D-04FE-BC66-8632B5455A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3BCB07-30DE-BAA2-68D4-686D34B519E9}"/>
              </a:ext>
            </a:extLst>
          </p:cNvPr>
          <p:cNvSpPr>
            <a:spLocks noGrp="1"/>
          </p:cNvSpPr>
          <p:nvPr>
            <p:ph type="dt" sz="half" idx="10"/>
          </p:nvPr>
        </p:nvSpPr>
        <p:spPr/>
        <p:txBody>
          <a:bodyPr/>
          <a:lstStyle/>
          <a:p>
            <a:fld id="{4306FA7C-028D-44C8-9621-481437B6C8E5}" type="datetimeFigureOut">
              <a:rPr lang="en-US" smtClean="0"/>
              <a:t>12/6/2024</a:t>
            </a:fld>
            <a:endParaRPr lang="en-US"/>
          </a:p>
        </p:txBody>
      </p:sp>
      <p:sp>
        <p:nvSpPr>
          <p:cNvPr id="8" name="Footer Placeholder 7">
            <a:extLst>
              <a:ext uri="{FF2B5EF4-FFF2-40B4-BE49-F238E27FC236}">
                <a16:creationId xmlns:a16="http://schemas.microsoft.com/office/drawing/2014/main" id="{1DDA4B3D-2187-FE72-3323-72CA952E09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2D6948-368D-B575-83DB-C1D24E5D9A85}"/>
              </a:ext>
            </a:extLst>
          </p:cNvPr>
          <p:cNvSpPr>
            <a:spLocks noGrp="1"/>
          </p:cNvSpPr>
          <p:nvPr>
            <p:ph type="sldNum" sz="quarter" idx="12"/>
          </p:nvPr>
        </p:nvSpPr>
        <p:spPr/>
        <p:txBody>
          <a:bodyPr/>
          <a:lstStyle/>
          <a:p>
            <a:fld id="{7432DC12-B5BB-4335-A30D-E7C6205F928E}" type="slidenum">
              <a:rPr lang="en-US" smtClean="0"/>
              <a:t>‹#›</a:t>
            </a:fld>
            <a:endParaRPr lang="en-US"/>
          </a:p>
        </p:txBody>
      </p:sp>
    </p:spTree>
    <p:extLst>
      <p:ext uri="{BB962C8B-B14F-4D97-AF65-F5344CB8AC3E}">
        <p14:creationId xmlns:p14="http://schemas.microsoft.com/office/powerpoint/2010/main" val="3302595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D817E-2B72-BD0E-008C-92B722AD0B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CFB230-7C37-D329-4FAE-5DF71DE03111}"/>
              </a:ext>
            </a:extLst>
          </p:cNvPr>
          <p:cNvSpPr>
            <a:spLocks noGrp="1"/>
          </p:cNvSpPr>
          <p:nvPr>
            <p:ph type="dt" sz="half" idx="10"/>
          </p:nvPr>
        </p:nvSpPr>
        <p:spPr/>
        <p:txBody>
          <a:bodyPr/>
          <a:lstStyle/>
          <a:p>
            <a:fld id="{4306FA7C-028D-44C8-9621-481437B6C8E5}" type="datetimeFigureOut">
              <a:rPr lang="en-US" smtClean="0"/>
              <a:t>12/6/2024</a:t>
            </a:fld>
            <a:endParaRPr lang="en-US"/>
          </a:p>
        </p:txBody>
      </p:sp>
      <p:sp>
        <p:nvSpPr>
          <p:cNvPr id="4" name="Footer Placeholder 3">
            <a:extLst>
              <a:ext uri="{FF2B5EF4-FFF2-40B4-BE49-F238E27FC236}">
                <a16:creationId xmlns:a16="http://schemas.microsoft.com/office/drawing/2014/main" id="{CD062028-690A-7AE4-9BD8-64C527A0E5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9593DC-B34C-57C0-24F7-F89CEC0DE890}"/>
              </a:ext>
            </a:extLst>
          </p:cNvPr>
          <p:cNvSpPr>
            <a:spLocks noGrp="1"/>
          </p:cNvSpPr>
          <p:nvPr>
            <p:ph type="sldNum" sz="quarter" idx="12"/>
          </p:nvPr>
        </p:nvSpPr>
        <p:spPr/>
        <p:txBody>
          <a:bodyPr/>
          <a:lstStyle/>
          <a:p>
            <a:fld id="{7432DC12-B5BB-4335-A30D-E7C6205F928E}" type="slidenum">
              <a:rPr lang="en-US" smtClean="0"/>
              <a:t>‹#›</a:t>
            </a:fld>
            <a:endParaRPr lang="en-US"/>
          </a:p>
        </p:txBody>
      </p:sp>
    </p:spTree>
    <p:extLst>
      <p:ext uri="{BB962C8B-B14F-4D97-AF65-F5344CB8AC3E}">
        <p14:creationId xmlns:p14="http://schemas.microsoft.com/office/powerpoint/2010/main" val="895870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D88C28-220D-1683-9EC1-D92557E3D368}"/>
              </a:ext>
            </a:extLst>
          </p:cNvPr>
          <p:cNvSpPr>
            <a:spLocks noGrp="1"/>
          </p:cNvSpPr>
          <p:nvPr>
            <p:ph type="dt" sz="half" idx="10"/>
          </p:nvPr>
        </p:nvSpPr>
        <p:spPr/>
        <p:txBody>
          <a:bodyPr/>
          <a:lstStyle/>
          <a:p>
            <a:fld id="{4306FA7C-028D-44C8-9621-481437B6C8E5}" type="datetimeFigureOut">
              <a:rPr lang="en-US" smtClean="0"/>
              <a:t>12/6/2024</a:t>
            </a:fld>
            <a:endParaRPr lang="en-US"/>
          </a:p>
        </p:txBody>
      </p:sp>
      <p:sp>
        <p:nvSpPr>
          <p:cNvPr id="3" name="Footer Placeholder 2">
            <a:extLst>
              <a:ext uri="{FF2B5EF4-FFF2-40B4-BE49-F238E27FC236}">
                <a16:creationId xmlns:a16="http://schemas.microsoft.com/office/drawing/2014/main" id="{3A7712B8-966F-1FE1-2B02-ED4CCB5782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D870AB-174F-ABFC-0D13-8179A6EA589C}"/>
              </a:ext>
            </a:extLst>
          </p:cNvPr>
          <p:cNvSpPr>
            <a:spLocks noGrp="1"/>
          </p:cNvSpPr>
          <p:nvPr>
            <p:ph type="sldNum" sz="quarter" idx="12"/>
          </p:nvPr>
        </p:nvSpPr>
        <p:spPr/>
        <p:txBody>
          <a:bodyPr/>
          <a:lstStyle/>
          <a:p>
            <a:fld id="{7432DC12-B5BB-4335-A30D-E7C6205F928E}" type="slidenum">
              <a:rPr lang="en-US" smtClean="0"/>
              <a:t>‹#›</a:t>
            </a:fld>
            <a:endParaRPr lang="en-US"/>
          </a:p>
        </p:txBody>
      </p:sp>
    </p:spTree>
    <p:extLst>
      <p:ext uri="{BB962C8B-B14F-4D97-AF65-F5344CB8AC3E}">
        <p14:creationId xmlns:p14="http://schemas.microsoft.com/office/powerpoint/2010/main" val="58994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80C54-7645-9473-92E9-3A835A84DD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3D7F62-6284-FC4C-D3F6-6E8CE6D50D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30FCD5-1B43-7D8A-4AA1-1AA5C503E3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9694B0-986E-A87B-1EAF-AFDA4FA03DBB}"/>
              </a:ext>
            </a:extLst>
          </p:cNvPr>
          <p:cNvSpPr>
            <a:spLocks noGrp="1"/>
          </p:cNvSpPr>
          <p:nvPr>
            <p:ph type="dt" sz="half" idx="10"/>
          </p:nvPr>
        </p:nvSpPr>
        <p:spPr/>
        <p:txBody>
          <a:bodyPr/>
          <a:lstStyle/>
          <a:p>
            <a:fld id="{4306FA7C-028D-44C8-9621-481437B6C8E5}" type="datetimeFigureOut">
              <a:rPr lang="en-US" smtClean="0"/>
              <a:t>12/6/2024</a:t>
            </a:fld>
            <a:endParaRPr lang="en-US"/>
          </a:p>
        </p:txBody>
      </p:sp>
      <p:sp>
        <p:nvSpPr>
          <p:cNvPr id="6" name="Footer Placeholder 5">
            <a:extLst>
              <a:ext uri="{FF2B5EF4-FFF2-40B4-BE49-F238E27FC236}">
                <a16:creationId xmlns:a16="http://schemas.microsoft.com/office/drawing/2014/main" id="{F0A2A174-5FBB-9FBA-B0C1-AB3FE78B7F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58E76-D14F-67CA-D991-DF4569F2E5A1}"/>
              </a:ext>
            </a:extLst>
          </p:cNvPr>
          <p:cNvSpPr>
            <a:spLocks noGrp="1"/>
          </p:cNvSpPr>
          <p:nvPr>
            <p:ph type="sldNum" sz="quarter" idx="12"/>
          </p:nvPr>
        </p:nvSpPr>
        <p:spPr/>
        <p:txBody>
          <a:bodyPr/>
          <a:lstStyle/>
          <a:p>
            <a:fld id="{7432DC12-B5BB-4335-A30D-E7C6205F928E}" type="slidenum">
              <a:rPr lang="en-US" smtClean="0"/>
              <a:t>‹#›</a:t>
            </a:fld>
            <a:endParaRPr lang="en-US"/>
          </a:p>
        </p:txBody>
      </p:sp>
    </p:spTree>
    <p:extLst>
      <p:ext uri="{BB962C8B-B14F-4D97-AF65-F5344CB8AC3E}">
        <p14:creationId xmlns:p14="http://schemas.microsoft.com/office/powerpoint/2010/main" val="4176528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A75B-96A3-5482-FB9E-DF3BA4BC3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B605D6-B45B-4DAF-2136-BA03A6C7D4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3C6BDE-6BF6-6428-F3B1-0B2D2DB1E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B019D9-4D86-7DF0-AED3-6BCC7B4F733B}"/>
              </a:ext>
            </a:extLst>
          </p:cNvPr>
          <p:cNvSpPr>
            <a:spLocks noGrp="1"/>
          </p:cNvSpPr>
          <p:nvPr>
            <p:ph type="dt" sz="half" idx="10"/>
          </p:nvPr>
        </p:nvSpPr>
        <p:spPr/>
        <p:txBody>
          <a:bodyPr/>
          <a:lstStyle/>
          <a:p>
            <a:fld id="{4306FA7C-028D-44C8-9621-481437B6C8E5}" type="datetimeFigureOut">
              <a:rPr lang="en-US" smtClean="0"/>
              <a:t>12/6/2024</a:t>
            </a:fld>
            <a:endParaRPr lang="en-US"/>
          </a:p>
        </p:txBody>
      </p:sp>
      <p:sp>
        <p:nvSpPr>
          <p:cNvPr id="6" name="Footer Placeholder 5">
            <a:extLst>
              <a:ext uri="{FF2B5EF4-FFF2-40B4-BE49-F238E27FC236}">
                <a16:creationId xmlns:a16="http://schemas.microsoft.com/office/drawing/2014/main" id="{81846087-3080-3E5C-C0B7-A30BC12F3B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D574D3-02F0-0B61-B5D9-9F96C3FA0155}"/>
              </a:ext>
            </a:extLst>
          </p:cNvPr>
          <p:cNvSpPr>
            <a:spLocks noGrp="1"/>
          </p:cNvSpPr>
          <p:nvPr>
            <p:ph type="sldNum" sz="quarter" idx="12"/>
          </p:nvPr>
        </p:nvSpPr>
        <p:spPr/>
        <p:txBody>
          <a:bodyPr/>
          <a:lstStyle/>
          <a:p>
            <a:fld id="{7432DC12-B5BB-4335-A30D-E7C6205F928E}" type="slidenum">
              <a:rPr lang="en-US" smtClean="0"/>
              <a:t>‹#›</a:t>
            </a:fld>
            <a:endParaRPr lang="en-US"/>
          </a:p>
        </p:txBody>
      </p:sp>
    </p:spTree>
    <p:extLst>
      <p:ext uri="{BB962C8B-B14F-4D97-AF65-F5344CB8AC3E}">
        <p14:creationId xmlns:p14="http://schemas.microsoft.com/office/powerpoint/2010/main" val="2332290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5F93C1-4532-E496-EBAD-403A071F45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FFB61A-A538-447A-7C44-4E56E1AED8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872863-2DF6-4BDA-6BC8-A888E750EF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306FA7C-028D-44C8-9621-481437B6C8E5}" type="datetimeFigureOut">
              <a:rPr lang="en-US" smtClean="0"/>
              <a:t>12/6/2024</a:t>
            </a:fld>
            <a:endParaRPr lang="en-US"/>
          </a:p>
        </p:txBody>
      </p:sp>
      <p:sp>
        <p:nvSpPr>
          <p:cNvPr id="5" name="Footer Placeholder 4">
            <a:extLst>
              <a:ext uri="{FF2B5EF4-FFF2-40B4-BE49-F238E27FC236}">
                <a16:creationId xmlns:a16="http://schemas.microsoft.com/office/drawing/2014/main" id="{E11108EE-10A7-9C22-140A-011B21B836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6A397F8-960D-D9EC-B5FE-1A1AF76432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32DC12-B5BB-4335-A30D-E7C6205F928E}" type="slidenum">
              <a:rPr lang="en-US" smtClean="0"/>
              <a:t>‹#›</a:t>
            </a:fld>
            <a:endParaRPr lang="en-US"/>
          </a:p>
        </p:txBody>
      </p:sp>
    </p:spTree>
    <p:extLst>
      <p:ext uri="{BB962C8B-B14F-4D97-AF65-F5344CB8AC3E}">
        <p14:creationId xmlns:p14="http://schemas.microsoft.com/office/powerpoint/2010/main" val="2548419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hyperlink" Target="https://documenter.getpostman.com/view/32764813/2sA3e1Apqr" TargetMode="External"/><Relationship Id="rId4" Type="http://schemas.openxmlformats.org/officeDocument/2006/relationships/image" Target="../media/image17.svg"/></Relationships>
</file>

<file path=ppt/slides/_rels/slide18.xml.rels><?xml version="1.0" encoding="UTF-8" standalone="yes"?>
<Relationships xmlns="http://schemas.openxmlformats.org/package/2006/relationships"><Relationship Id="rId3" Type="http://schemas.openxmlformats.org/officeDocument/2006/relationships/hyperlink" Target="https://www.loom.com/share/8d939537a10643a19b88d9c0ac69c1bc" TargetMode="External"/><Relationship Id="rId2" Type="http://schemas.openxmlformats.org/officeDocument/2006/relationships/image" Target="../media/image4.jpg"/><Relationship Id="rId1" Type="http://schemas.openxmlformats.org/officeDocument/2006/relationships/slideLayout" Target="../slideLayouts/slideLayout4.xml"/><Relationship Id="rId5" Type="http://schemas.openxmlformats.org/officeDocument/2006/relationships/image" Target="../media/image19.sv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jpg"/><Relationship Id="rId1" Type="http://schemas.openxmlformats.org/officeDocument/2006/relationships/slideLayout" Target="../slideLayouts/slideLayout6.xml"/><Relationship Id="rId5" Type="http://schemas.openxmlformats.org/officeDocument/2006/relationships/hyperlink" Target="https://github.com/omniV1/CST-391/tree/main/docs/Milestone" TargetMode="External"/><Relationship Id="rId4" Type="http://schemas.openxmlformats.org/officeDocument/2006/relationships/hyperlink" Target="https://github.com/omniV1/CST-391/tree/main/src/Milestone/aircraft-maintenance-api"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4" descr="A large airplane on the runway&#10;&#10;Description automatically generated">
            <a:extLst>
              <a:ext uri="{FF2B5EF4-FFF2-40B4-BE49-F238E27FC236}">
                <a16:creationId xmlns:a16="http://schemas.microsoft.com/office/drawing/2014/main" id="{5D6DC068-8EC6-64E2-2160-EBD6AFAAC134}"/>
              </a:ext>
            </a:extLst>
          </p:cNvPr>
          <p:cNvPicPr>
            <a:picLocks noChangeAspect="1"/>
          </p:cNvPicPr>
          <p:nvPr/>
        </p:nvPicPr>
        <p:blipFill>
          <a:blip r:embed="rId2">
            <a:alphaModFix amt="50000"/>
            <a:extLst>
              <a:ext uri="{28A0092B-C50C-407E-A947-70E740481C1C}">
                <a14:useLocalDpi xmlns:a14="http://schemas.microsoft.com/office/drawing/2010/main" val="0"/>
              </a:ext>
            </a:extLst>
          </a:blip>
          <a:srcRect t="16667" b="3240"/>
          <a:stretch/>
        </p:blipFill>
        <p:spPr>
          <a:xfrm>
            <a:off x="0" y="1"/>
            <a:ext cx="12191980" cy="6986892"/>
          </a:xfrm>
          <a:prstGeom prst="rect">
            <a:avLst/>
          </a:prstGeom>
        </p:spPr>
      </p:pic>
      <p:sp>
        <p:nvSpPr>
          <p:cNvPr id="2" name="Title 1">
            <a:extLst>
              <a:ext uri="{FF2B5EF4-FFF2-40B4-BE49-F238E27FC236}">
                <a16:creationId xmlns:a16="http://schemas.microsoft.com/office/drawing/2014/main" id="{C1AA46D5-BBD9-1FBE-90C8-3B23733BAD72}"/>
              </a:ext>
            </a:extLst>
          </p:cNvPr>
          <p:cNvSpPr>
            <a:spLocks noGrp="1"/>
          </p:cNvSpPr>
          <p:nvPr>
            <p:ph type="ctrTitle"/>
          </p:nvPr>
        </p:nvSpPr>
        <p:spPr>
          <a:xfrm>
            <a:off x="1647825" y="3428999"/>
            <a:ext cx="9144000" cy="593880"/>
          </a:xfrm>
        </p:spPr>
        <p:txBody>
          <a:bodyPr>
            <a:normAutofit/>
          </a:bodyPr>
          <a:lstStyle/>
          <a:p>
            <a:r>
              <a:rPr lang="fr-FR" sz="2800" dirty="0"/>
              <a:t>Aerospace </a:t>
            </a:r>
            <a:r>
              <a:rPr lang="fr-FR" sz="2800" dirty="0" err="1"/>
              <a:t>React</a:t>
            </a:r>
            <a:r>
              <a:rPr lang="fr-FR" sz="2800" dirty="0"/>
              <a:t> Web Application</a:t>
            </a:r>
            <a:endParaRPr lang="en-US" sz="2800" dirty="0">
              <a:solidFill>
                <a:srgbClr val="FFFFFF"/>
              </a:solidFill>
            </a:endParaRPr>
          </a:p>
        </p:txBody>
      </p:sp>
      <p:sp>
        <p:nvSpPr>
          <p:cNvPr id="3" name="Subtitle 2">
            <a:extLst>
              <a:ext uri="{FF2B5EF4-FFF2-40B4-BE49-F238E27FC236}">
                <a16:creationId xmlns:a16="http://schemas.microsoft.com/office/drawing/2014/main" id="{2463030C-AAFD-A7E9-3176-66BA5410177A}"/>
              </a:ext>
            </a:extLst>
          </p:cNvPr>
          <p:cNvSpPr>
            <a:spLocks noGrp="1"/>
          </p:cNvSpPr>
          <p:nvPr>
            <p:ph type="subTitle" idx="1"/>
          </p:nvPr>
        </p:nvSpPr>
        <p:spPr>
          <a:xfrm>
            <a:off x="1524000" y="4857750"/>
            <a:ext cx="2752725" cy="1733550"/>
          </a:xfrm>
        </p:spPr>
        <p:txBody>
          <a:bodyPr>
            <a:normAutofit/>
          </a:bodyPr>
          <a:lstStyle/>
          <a:p>
            <a:pPr algn="l"/>
            <a:r>
              <a:rPr lang="en-US" sz="1600" dirty="0">
                <a:solidFill>
                  <a:srgbClr val="FFFFFF"/>
                </a:solidFill>
              </a:rPr>
              <a:t>Owen Lindsey</a:t>
            </a:r>
          </a:p>
          <a:p>
            <a:pPr algn="l"/>
            <a:r>
              <a:rPr lang="en-US" sz="1600" dirty="0">
                <a:solidFill>
                  <a:srgbClr val="FFFFFF"/>
                </a:solidFill>
              </a:rPr>
              <a:t>Professor Sparks, James</a:t>
            </a:r>
          </a:p>
          <a:p>
            <a:pPr algn="l"/>
            <a:r>
              <a:rPr lang="en-US" sz="1600" dirty="0">
                <a:solidFill>
                  <a:srgbClr val="FFFFFF"/>
                </a:solidFill>
              </a:rPr>
              <a:t>Milestone 5</a:t>
            </a:r>
          </a:p>
          <a:p>
            <a:pPr algn="l"/>
            <a:r>
              <a:rPr lang="en-US" sz="1600" dirty="0">
                <a:solidFill>
                  <a:srgbClr val="FFFFFF"/>
                </a:solidFill>
              </a:rPr>
              <a:t>12/06/2024</a:t>
            </a:r>
          </a:p>
        </p:txBody>
      </p:sp>
    </p:spTree>
    <p:extLst>
      <p:ext uri="{BB962C8B-B14F-4D97-AF65-F5344CB8AC3E}">
        <p14:creationId xmlns:p14="http://schemas.microsoft.com/office/powerpoint/2010/main" val="138090449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58B8B-2BE5-D38F-E7C7-4CC35C045D89}"/>
            </a:ext>
          </a:extLst>
        </p:cNvPr>
        <p:cNvGrpSpPr/>
        <p:nvPr/>
      </p:nvGrpSpPr>
      <p:grpSpPr>
        <a:xfrm>
          <a:off x="0" y="0"/>
          <a:ext cx="0" cy="0"/>
          <a:chOff x="0" y="0"/>
          <a:chExt cx="0" cy="0"/>
        </a:xfrm>
      </p:grpSpPr>
      <p:pic>
        <p:nvPicPr>
          <p:cNvPr id="6" name="Picture Placeholder 5" descr="A group of men working on an airplane&#10;&#10;Description automatically generated">
            <a:extLst>
              <a:ext uri="{FF2B5EF4-FFF2-40B4-BE49-F238E27FC236}">
                <a16:creationId xmlns:a16="http://schemas.microsoft.com/office/drawing/2014/main" id="{15097C6B-2944-EC7B-7DCC-DDB64C6DBECB}"/>
              </a:ext>
            </a:extLst>
          </p:cNvPr>
          <p:cNvPicPr>
            <a:picLocks noGrp="1" noChangeAspect="1"/>
          </p:cNvPicPr>
          <p:nvPr>
            <p:ph type="pic" idx="1"/>
          </p:nvPr>
        </p:nvPicPr>
        <p:blipFill>
          <a:blip r:embed="rId2">
            <a:alphaModFix amt="20000"/>
            <a:extLst>
              <a:ext uri="{28A0092B-C50C-407E-A947-70E740481C1C}">
                <a14:useLocalDpi xmlns:a14="http://schemas.microsoft.com/office/drawing/2010/main" val="0"/>
              </a:ext>
            </a:extLst>
          </a:blip>
          <a:srcRect l="2508" r="2508"/>
          <a:stretch>
            <a:fillRect/>
          </a:stretch>
        </p:blipFill>
        <p:spPr>
          <a:xfrm>
            <a:off x="77821" y="25584"/>
            <a:ext cx="12192001" cy="6855449"/>
          </a:xfrm>
        </p:spPr>
      </p:pic>
      <p:sp>
        <p:nvSpPr>
          <p:cNvPr id="2" name="Title 1">
            <a:extLst>
              <a:ext uri="{FF2B5EF4-FFF2-40B4-BE49-F238E27FC236}">
                <a16:creationId xmlns:a16="http://schemas.microsoft.com/office/drawing/2014/main" id="{BCDDD0D3-9D76-0D9C-B27D-A9D0C3C35316}"/>
              </a:ext>
            </a:extLst>
          </p:cNvPr>
          <p:cNvSpPr>
            <a:spLocks noGrp="1"/>
          </p:cNvSpPr>
          <p:nvPr>
            <p:ph type="title"/>
          </p:nvPr>
        </p:nvSpPr>
        <p:spPr>
          <a:xfrm>
            <a:off x="4095010" y="427898"/>
            <a:ext cx="4914311" cy="594360"/>
          </a:xfrm>
        </p:spPr>
        <p:txBody>
          <a:bodyPr>
            <a:normAutofit/>
          </a:bodyPr>
          <a:lstStyle/>
          <a:p>
            <a:r>
              <a:rPr lang="en-US" dirty="0"/>
              <a:t>Performance-metrics Page</a:t>
            </a:r>
          </a:p>
        </p:txBody>
      </p:sp>
      <p:pic>
        <p:nvPicPr>
          <p:cNvPr id="4" name="Picture 3">
            <a:extLst>
              <a:ext uri="{FF2B5EF4-FFF2-40B4-BE49-F238E27FC236}">
                <a16:creationId xmlns:a16="http://schemas.microsoft.com/office/drawing/2014/main" id="{899B2AAC-F381-9130-BD49-1289E2B91C61}"/>
              </a:ext>
            </a:extLst>
          </p:cNvPr>
          <p:cNvPicPr>
            <a:picLocks noChangeAspect="1"/>
          </p:cNvPicPr>
          <p:nvPr/>
        </p:nvPicPr>
        <p:blipFill>
          <a:blip r:embed="rId3"/>
          <a:stretch>
            <a:fillRect/>
          </a:stretch>
        </p:blipFill>
        <p:spPr>
          <a:xfrm>
            <a:off x="1147072" y="1915510"/>
            <a:ext cx="9897856" cy="4137994"/>
          </a:xfrm>
          <a:prstGeom prst="rect">
            <a:avLst/>
          </a:prstGeom>
        </p:spPr>
      </p:pic>
    </p:spTree>
    <p:extLst>
      <p:ext uri="{BB962C8B-B14F-4D97-AF65-F5344CB8AC3E}">
        <p14:creationId xmlns:p14="http://schemas.microsoft.com/office/powerpoint/2010/main" val="869648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A0BDDC-5C22-9E3B-F4F9-D4D246AFA29B}"/>
            </a:ext>
          </a:extLst>
        </p:cNvPr>
        <p:cNvGrpSpPr/>
        <p:nvPr/>
      </p:nvGrpSpPr>
      <p:grpSpPr>
        <a:xfrm>
          <a:off x="0" y="0"/>
          <a:ext cx="0" cy="0"/>
          <a:chOff x="0" y="0"/>
          <a:chExt cx="0" cy="0"/>
        </a:xfrm>
      </p:grpSpPr>
      <p:pic>
        <p:nvPicPr>
          <p:cNvPr id="6" name="Picture Placeholder 5" descr="A group of men working on an airplane&#10;&#10;Description automatically generated">
            <a:extLst>
              <a:ext uri="{FF2B5EF4-FFF2-40B4-BE49-F238E27FC236}">
                <a16:creationId xmlns:a16="http://schemas.microsoft.com/office/drawing/2014/main" id="{A1515B10-97CA-CB37-7BFF-1C3A2057C668}"/>
              </a:ext>
            </a:extLst>
          </p:cNvPr>
          <p:cNvPicPr>
            <a:picLocks noGrp="1" noChangeAspect="1"/>
          </p:cNvPicPr>
          <p:nvPr>
            <p:ph type="pic" idx="1"/>
          </p:nvPr>
        </p:nvPicPr>
        <p:blipFill>
          <a:blip r:embed="rId2">
            <a:alphaModFix amt="20000"/>
            <a:extLst>
              <a:ext uri="{28A0092B-C50C-407E-A947-70E740481C1C}">
                <a14:useLocalDpi xmlns:a14="http://schemas.microsoft.com/office/drawing/2010/main" val="0"/>
              </a:ext>
            </a:extLst>
          </a:blip>
          <a:srcRect l="2508" r="2508"/>
          <a:stretch>
            <a:fillRect/>
          </a:stretch>
        </p:blipFill>
        <p:spPr>
          <a:xfrm>
            <a:off x="77821" y="25584"/>
            <a:ext cx="12192001" cy="6855449"/>
          </a:xfrm>
        </p:spPr>
      </p:pic>
      <p:sp>
        <p:nvSpPr>
          <p:cNvPr id="2" name="Title 1">
            <a:extLst>
              <a:ext uri="{FF2B5EF4-FFF2-40B4-BE49-F238E27FC236}">
                <a16:creationId xmlns:a16="http://schemas.microsoft.com/office/drawing/2014/main" id="{11EFC4A3-446A-1082-A118-E014711D583D}"/>
              </a:ext>
            </a:extLst>
          </p:cNvPr>
          <p:cNvSpPr>
            <a:spLocks noGrp="1"/>
          </p:cNvSpPr>
          <p:nvPr>
            <p:ph type="title"/>
          </p:nvPr>
        </p:nvSpPr>
        <p:spPr>
          <a:xfrm>
            <a:off x="4095010" y="427898"/>
            <a:ext cx="4914311" cy="594360"/>
          </a:xfrm>
        </p:spPr>
        <p:txBody>
          <a:bodyPr>
            <a:normAutofit/>
          </a:bodyPr>
          <a:lstStyle/>
          <a:p>
            <a:r>
              <a:rPr lang="en-US" dirty="0"/>
              <a:t>Performance-analytics Page</a:t>
            </a:r>
          </a:p>
        </p:txBody>
      </p:sp>
      <p:pic>
        <p:nvPicPr>
          <p:cNvPr id="5" name="Picture 4">
            <a:extLst>
              <a:ext uri="{FF2B5EF4-FFF2-40B4-BE49-F238E27FC236}">
                <a16:creationId xmlns:a16="http://schemas.microsoft.com/office/drawing/2014/main" id="{FE955422-1B04-E058-414B-5271EFCF4218}"/>
              </a:ext>
            </a:extLst>
          </p:cNvPr>
          <p:cNvPicPr>
            <a:picLocks noChangeAspect="1"/>
          </p:cNvPicPr>
          <p:nvPr/>
        </p:nvPicPr>
        <p:blipFill>
          <a:blip r:embed="rId3"/>
          <a:stretch>
            <a:fillRect/>
          </a:stretch>
        </p:blipFill>
        <p:spPr>
          <a:xfrm>
            <a:off x="2079553" y="1182414"/>
            <a:ext cx="8945223" cy="5395205"/>
          </a:xfrm>
          <a:prstGeom prst="rect">
            <a:avLst/>
          </a:prstGeom>
        </p:spPr>
      </p:pic>
    </p:spTree>
    <p:extLst>
      <p:ext uri="{BB962C8B-B14F-4D97-AF65-F5344CB8AC3E}">
        <p14:creationId xmlns:p14="http://schemas.microsoft.com/office/powerpoint/2010/main" val="2129969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2DA174-81E6-7313-F0AF-7EB332DAC3A7}"/>
            </a:ext>
          </a:extLst>
        </p:cNvPr>
        <p:cNvGrpSpPr/>
        <p:nvPr/>
      </p:nvGrpSpPr>
      <p:grpSpPr>
        <a:xfrm>
          <a:off x="0" y="0"/>
          <a:ext cx="0" cy="0"/>
          <a:chOff x="0" y="0"/>
          <a:chExt cx="0" cy="0"/>
        </a:xfrm>
      </p:grpSpPr>
      <p:pic>
        <p:nvPicPr>
          <p:cNvPr id="6" name="Picture Placeholder 5" descr="A group of men working on an airplane&#10;&#10;Description automatically generated">
            <a:extLst>
              <a:ext uri="{FF2B5EF4-FFF2-40B4-BE49-F238E27FC236}">
                <a16:creationId xmlns:a16="http://schemas.microsoft.com/office/drawing/2014/main" id="{F564A11A-A172-921B-341E-3DE87A674D82}"/>
              </a:ext>
            </a:extLst>
          </p:cNvPr>
          <p:cNvPicPr>
            <a:picLocks noGrp="1" noChangeAspect="1"/>
          </p:cNvPicPr>
          <p:nvPr>
            <p:ph type="pic" idx="1"/>
          </p:nvPr>
        </p:nvPicPr>
        <p:blipFill>
          <a:blip r:embed="rId2">
            <a:alphaModFix amt="20000"/>
            <a:extLst>
              <a:ext uri="{28A0092B-C50C-407E-A947-70E740481C1C}">
                <a14:useLocalDpi xmlns:a14="http://schemas.microsoft.com/office/drawing/2010/main" val="0"/>
              </a:ext>
            </a:extLst>
          </a:blip>
          <a:srcRect l="2508" r="2508"/>
          <a:stretch>
            <a:fillRect/>
          </a:stretch>
        </p:blipFill>
        <p:spPr>
          <a:xfrm>
            <a:off x="77821" y="25584"/>
            <a:ext cx="12192001" cy="6855449"/>
          </a:xfrm>
        </p:spPr>
      </p:pic>
      <p:sp>
        <p:nvSpPr>
          <p:cNvPr id="2" name="Title 1">
            <a:extLst>
              <a:ext uri="{FF2B5EF4-FFF2-40B4-BE49-F238E27FC236}">
                <a16:creationId xmlns:a16="http://schemas.microsoft.com/office/drawing/2014/main" id="{A09399D3-ACF5-64B4-494C-6995ED422089}"/>
              </a:ext>
            </a:extLst>
          </p:cNvPr>
          <p:cNvSpPr>
            <a:spLocks noGrp="1"/>
          </p:cNvSpPr>
          <p:nvPr>
            <p:ph type="title"/>
          </p:nvPr>
        </p:nvSpPr>
        <p:spPr>
          <a:xfrm>
            <a:off x="4095010" y="427898"/>
            <a:ext cx="4914311" cy="594360"/>
          </a:xfrm>
        </p:spPr>
        <p:txBody>
          <a:bodyPr>
            <a:normAutofit/>
          </a:bodyPr>
          <a:lstStyle/>
          <a:p>
            <a:r>
              <a:rPr lang="en-US" dirty="0"/>
              <a:t>Dashboard Page</a:t>
            </a:r>
          </a:p>
        </p:txBody>
      </p:sp>
      <p:pic>
        <p:nvPicPr>
          <p:cNvPr id="4" name="Picture 3">
            <a:extLst>
              <a:ext uri="{FF2B5EF4-FFF2-40B4-BE49-F238E27FC236}">
                <a16:creationId xmlns:a16="http://schemas.microsoft.com/office/drawing/2014/main" id="{6AB08F5D-F0A3-D16E-E2CA-7504FD0200A8}"/>
              </a:ext>
            </a:extLst>
          </p:cNvPr>
          <p:cNvPicPr>
            <a:picLocks noChangeAspect="1"/>
          </p:cNvPicPr>
          <p:nvPr/>
        </p:nvPicPr>
        <p:blipFill>
          <a:blip r:embed="rId3"/>
          <a:stretch>
            <a:fillRect/>
          </a:stretch>
        </p:blipFill>
        <p:spPr>
          <a:xfrm>
            <a:off x="1034599" y="1424572"/>
            <a:ext cx="9602540" cy="4526911"/>
          </a:xfrm>
          <a:prstGeom prst="rect">
            <a:avLst/>
          </a:prstGeom>
        </p:spPr>
      </p:pic>
    </p:spTree>
    <p:extLst>
      <p:ext uri="{BB962C8B-B14F-4D97-AF65-F5344CB8AC3E}">
        <p14:creationId xmlns:p14="http://schemas.microsoft.com/office/powerpoint/2010/main" val="2163398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in a blue uniform&#10;&#10;Description automatically generated">
            <a:extLst>
              <a:ext uri="{FF2B5EF4-FFF2-40B4-BE49-F238E27FC236}">
                <a16:creationId xmlns:a16="http://schemas.microsoft.com/office/drawing/2014/main" id="{ACCDE1A3-D540-7611-C1D7-2B926C1F2EC5}"/>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30651"/>
            <a:ext cx="12192000" cy="6888651"/>
          </a:xfrm>
          <a:prstGeom prst="rect">
            <a:avLst/>
          </a:prstGeom>
        </p:spPr>
      </p:pic>
      <p:sp>
        <p:nvSpPr>
          <p:cNvPr id="2" name="Title 1">
            <a:extLst>
              <a:ext uri="{FF2B5EF4-FFF2-40B4-BE49-F238E27FC236}">
                <a16:creationId xmlns:a16="http://schemas.microsoft.com/office/drawing/2014/main" id="{0CB7E896-7919-6B05-C3ED-143E11F55302}"/>
              </a:ext>
            </a:extLst>
          </p:cNvPr>
          <p:cNvSpPr>
            <a:spLocks noGrp="1"/>
          </p:cNvSpPr>
          <p:nvPr>
            <p:ph type="title"/>
          </p:nvPr>
        </p:nvSpPr>
        <p:spPr/>
        <p:txBody>
          <a:bodyPr/>
          <a:lstStyle/>
          <a:p>
            <a:r>
              <a:rPr lang="en-US" dirty="0"/>
              <a:t>Challenges Encountered</a:t>
            </a:r>
          </a:p>
        </p:txBody>
      </p:sp>
      <p:graphicFrame>
        <p:nvGraphicFramePr>
          <p:cNvPr id="5" name="Content Placeholder 4">
            <a:extLst>
              <a:ext uri="{FF2B5EF4-FFF2-40B4-BE49-F238E27FC236}">
                <a16:creationId xmlns:a16="http://schemas.microsoft.com/office/drawing/2014/main" id="{FF70AE8E-51D5-B02B-606D-9B186907617C}"/>
              </a:ext>
            </a:extLst>
          </p:cNvPr>
          <p:cNvGraphicFramePr>
            <a:graphicFrameLocks noGrp="1"/>
          </p:cNvGraphicFramePr>
          <p:nvPr>
            <p:ph sz="half" idx="1"/>
            <p:extLst>
              <p:ext uri="{D42A27DB-BD31-4B8C-83A1-F6EECF244321}">
                <p14:modId xmlns:p14="http://schemas.microsoft.com/office/powerpoint/2010/main" val="2493674360"/>
              </p:ext>
            </p:extLst>
          </p:nvPr>
        </p:nvGraphicFramePr>
        <p:xfrm>
          <a:off x="362712" y="1406315"/>
          <a:ext cx="11158728" cy="4711346"/>
        </p:xfrm>
        <a:graphic>
          <a:graphicData uri="http://schemas.openxmlformats.org/drawingml/2006/table">
            <a:tbl>
              <a:tblPr firstRow="1" bandRow="1">
                <a:tableStyleId>{5C22544A-7EE6-4342-B048-85BDC9FD1C3A}</a:tableStyleId>
              </a:tblPr>
              <a:tblGrid>
                <a:gridCol w="2764275">
                  <a:extLst>
                    <a:ext uri="{9D8B030D-6E8A-4147-A177-3AD203B41FA5}">
                      <a16:colId xmlns:a16="http://schemas.microsoft.com/office/drawing/2014/main" val="2393775978"/>
                    </a:ext>
                  </a:extLst>
                </a:gridCol>
                <a:gridCol w="2798151">
                  <a:extLst>
                    <a:ext uri="{9D8B030D-6E8A-4147-A177-3AD203B41FA5}">
                      <a16:colId xmlns:a16="http://schemas.microsoft.com/office/drawing/2014/main" val="1700522582"/>
                    </a:ext>
                  </a:extLst>
                </a:gridCol>
                <a:gridCol w="2798151">
                  <a:extLst>
                    <a:ext uri="{9D8B030D-6E8A-4147-A177-3AD203B41FA5}">
                      <a16:colId xmlns:a16="http://schemas.microsoft.com/office/drawing/2014/main" val="507566969"/>
                    </a:ext>
                  </a:extLst>
                </a:gridCol>
                <a:gridCol w="2798151">
                  <a:extLst>
                    <a:ext uri="{9D8B030D-6E8A-4147-A177-3AD203B41FA5}">
                      <a16:colId xmlns:a16="http://schemas.microsoft.com/office/drawing/2014/main" val="4063250024"/>
                    </a:ext>
                  </a:extLst>
                </a:gridCol>
              </a:tblGrid>
              <a:tr h="743048">
                <a:tc>
                  <a:txBody>
                    <a:bodyPr/>
                    <a:lstStyle/>
                    <a:p>
                      <a:r>
                        <a:rPr lang="en-US" sz="1400" dirty="0"/>
                        <a:t>Challenges </a:t>
                      </a:r>
                    </a:p>
                  </a:txBody>
                  <a:tcPr/>
                </a:tc>
                <a:tc>
                  <a:txBody>
                    <a:bodyPr/>
                    <a:lstStyle/>
                    <a:p>
                      <a:r>
                        <a:rPr lang="en-US" sz="1400" dirty="0"/>
                        <a:t>Reasoning </a:t>
                      </a:r>
                    </a:p>
                  </a:txBody>
                  <a:tcPr/>
                </a:tc>
                <a:tc>
                  <a:txBody>
                    <a:bodyPr/>
                    <a:lstStyle/>
                    <a:p>
                      <a:r>
                        <a:rPr lang="en-US" sz="1400" dirty="0"/>
                        <a:t>Example</a:t>
                      </a:r>
                    </a:p>
                  </a:txBody>
                  <a:tcPr/>
                </a:tc>
                <a:tc>
                  <a:txBody>
                    <a:bodyPr/>
                    <a:lstStyle/>
                    <a:p>
                      <a:r>
                        <a:rPr lang="en-US" sz="1400" dirty="0"/>
                        <a:t>solution</a:t>
                      </a:r>
                    </a:p>
                  </a:txBody>
                  <a:tcPr/>
                </a:tc>
                <a:extLst>
                  <a:ext uri="{0D108BD9-81ED-4DB2-BD59-A6C34878D82A}">
                    <a16:rowId xmlns:a16="http://schemas.microsoft.com/office/drawing/2014/main" val="2322407465"/>
                  </a:ext>
                </a:extLst>
              </a:tr>
              <a:tr h="1267794">
                <a:tc>
                  <a:txBody>
                    <a:bodyPr/>
                    <a:lstStyle/>
                    <a:p>
                      <a:r>
                        <a:rPr lang="en-US" sz="1400" dirty="0"/>
                        <a:t>Data Consistency</a:t>
                      </a:r>
                    </a:p>
                  </a:txBody>
                  <a:tcPr/>
                </a:tc>
                <a:tc>
                  <a:txBody>
                    <a:bodyPr/>
                    <a:lstStyle/>
                    <a:p>
                      <a:r>
                        <a:rPr lang="en-US" sz="1400" dirty="0"/>
                        <a:t>Challenge: Ensuring that all related data remains consistent across different tables, especially when updating or deleting records.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Deleting an aircraft record without properly handling its related maintenance and performance records could lead to orphaned data or integrity issues. </a:t>
                      </a:r>
                    </a:p>
                    <a:p>
                      <a:endParaRPr lang="en-US" sz="1400" dirty="0"/>
                    </a:p>
                  </a:txBody>
                  <a:tcPr/>
                </a:tc>
                <a:tc>
                  <a:txBody>
                    <a:bodyPr/>
                    <a:lstStyle/>
                    <a:p>
                      <a:r>
                        <a:rPr lang="en-US" sz="1400" dirty="0"/>
                        <a:t>Implementing cascading deletes in the database schema and careful transaction management in the API logic.</a:t>
                      </a:r>
                    </a:p>
                  </a:txBody>
                  <a:tcPr/>
                </a:tc>
                <a:extLst>
                  <a:ext uri="{0D108BD9-81ED-4DB2-BD59-A6C34878D82A}">
                    <a16:rowId xmlns:a16="http://schemas.microsoft.com/office/drawing/2014/main" val="713892015"/>
                  </a:ext>
                </a:extLst>
              </a:tr>
              <a:tr h="1097129">
                <a:tc>
                  <a:txBody>
                    <a:bodyPr/>
                    <a:lstStyle/>
                    <a:p>
                      <a:r>
                        <a:rPr lang="en-US" sz="1400" dirty="0"/>
                        <a:t>Date and Time handling </a:t>
                      </a:r>
                    </a:p>
                  </a:txBody>
                  <a:tcPr/>
                </a:tc>
                <a:tc>
                  <a:txBody>
                    <a:bodyPr/>
                    <a:lstStyle/>
                    <a:p>
                      <a:r>
                        <a:rPr lang="en-US" sz="1400" dirty="0"/>
                        <a:t>Managing and standardizing date and time data across different operations, especially considering potential </a:t>
                      </a:r>
                      <a:r>
                        <a:rPr lang="en-US" sz="1400" dirty="0" err="1"/>
                        <a:t>timezone</a:t>
                      </a:r>
                      <a:r>
                        <a:rPr lang="en-US" sz="1400" dirty="0"/>
                        <a:t> differences.</a:t>
                      </a:r>
                    </a:p>
                  </a:txBody>
                  <a:tcPr/>
                </a:tc>
                <a:tc>
                  <a:txBody>
                    <a:bodyPr/>
                    <a:lstStyle/>
                    <a:p>
                      <a:r>
                        <a:rPr lang="en-US" sz="1400" dirty="0"/>
                        <a:t>Storing maintenance dates in UTC but displaying them in local time, or handling date formats consistently between client requests and database storage.</a:t>
                      </a:r>
                    </a:p>
                  </a:txBody>
                  <a:tcPr/>
                </a:tc>
                <a:tc>
                  <a:txBody>
                    <a:bodyPr/>
                    <a:lstStyle/>
                    <a:p>
                      <a:r>
                        <a:rPr lang="en-US" sz="1400" dirty="0"/>
                        <a:t>Adopting a consistent date-time handling strategy, possibly using libraries like Moment.js, and clearly documenting date-time expectations in the API.</a:t>
                      </a:r>
                    </a:p>
                  </a:txBody>
                  <a:tcPr/>
                </a:tc>
                <a:extLst>
                  <a:ext uri="{0D108BD9-81ED-4DB2-BD59-A6C34878D82A}">
                    <a16:rowId xmlns:a16="http://schemas.microsoft.com/office/drawing/2014/main" val="1587951520"/>
                  </a:ext>
                </a:extLst>
              </a:tr>
              <a:tr h="1438458">
                <a:tc>
                  <a:txBody>
                    <a:bodyPr/>
                    <a:lstStyle/>
                    <a:p>
                      <a:r>
                        <a:rPr lang="en-US" sz="1400" dirty="0"/>
                        <a:t>Error Handling and Input Validation</a:t>
                      </a:r>
                    </a:p>
                  </a:txBody>
                  <a:tcPr/>
                </a:tc>
                <a:tc>
                  <a:txBody>
                    <a:bodyPr/>
                    <a:lstStyle/>
                    <a:p>
                      <a:r>
                        <a:rPr lang="en-US" sz="1400" dirty="0"/>
                        <a:t>Implementing comprehensive error handling and input validation to ensure the API behaves predictably and provides useful feedback. </a:t>
                      </a:r>
                    </a:p>
                  </a:txBody>
                  <a:tcPr/>
                </a:tc>
                <a:tc>
                  <a:txBody>
                    <a:bodyPr/>
                    <a:lstStyle/>
                    <a:p>
                      <a:r>
                        <a:rPr lang="en-US" sz="1400" dirty="0"/>
                        <a:t>Dealing with various edge cases, such as invalid aircraft IDs, malformed date inputs, or attempting to create duplicate records. </a:t>
                      </a:r>
                    </a:p>
                  </a:txBody>
                  <a:tcPr/>
                </a:tc>
                <a:tc>
                  <a:txBody>
                    <a:bodyPr/>
                    <a:lstStyle/>
                    <a:p>
                      <a:r>
                        <a:rPr lang="en-US" sz="1400" dirty="0"/>
                        <a:t>Implementing middleware for input validation, creating custom error classes, and setting up global error handling to provide consistent, informative error responses across all endpoints.</a:t>
                      </a:r>
                    </a:p>
                  </a:txBody>
                  <a:tcPr/>
                </a:tc>
                <a:extLst>
                  <a:ext uri="{0D108BD9-81ED-4DB2-BD59-A6C34878D82A}">
                    <a16:rowId xmlns:a16="http://schemas.microsoft.com/office/drawing/2014/main" val="3394563954"/>
                  </a:ext>
                </a:extLst>
              </a:tr>
            </a:tbl>
          </a:graphicData>
        </a:graphic>
      </p:graphicFrame>
    </p:spTree>
    <p:extLst>
      <p:ext uri="{BB962C8B-B14F-4D97-AF65-F5344CB8AC3E}">
        <p14:creationId xmlns:p14="http://schemas.microsoft.com/office/powerpoint/2010/main" val="1615296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21F37-8EB2-E4F6-09B8-98D596F668AF}"/>
              </a:ext>
            </a:extLst>
          </p:cNvPr>
          <p:cNvSpPr>
            <a:spLocks noGrp="1"/>
          </p:cNvSpPr>
          <p:nvPr>
            <p:ph type="title"/>
          </p:nvPr>
        </p:nvSpPr>
        <p:spPr>
          <a:xfrm>
            <a:off x="838200" y="345669"/>
            <a:ext cx="10515600" cy="1325563"/>
          </a:xfrm>
        </p:spPr>
        <p:txBody>
          <a:bodyPr/>
          <a:lstStyle/>
          <a:p>
            <a:r>
              <a:rPr lang="en-US" dirty="0"/>
              <a:t>Pending bugs and current limitations</a:t>
            </a:r>
          </a:p>
        </p:txBody>
      </p:sp>
      <p:graphicFrame>
        <p:nvGraphicFramePr>
          <p:cNvPr id="7" name="Table 6">
            <a:extLst>
              <a:ext uri="{FF2B5EF4-FFF2-40B4-BE49-F238E27FC236}">
                <a16:creationId xmlns:a16="http://schemas.microsoft.com/office/drawing/2014/main" id="{A1A25C4A-7F75-CD8C-5686-FDF29F5F3608}"/>
              </a:ext>
            </a:extLst>
          </p:cNvPr>
          <p:cNvGraphicFramePr>
            <a:graphicFrameLocks noGrp="1"/>
          </p:cNvGraphicFramePr>
          <p:nvPr>
            <p:extLst>
              <p:ext uri="{D42A27DB-BD31-4B8C-83A1-F6EECF244321}">
                <p14:modId xmlns:p14="http://schemas.microsoft.com/office/powerpoint/2010/main" val="3645103580"/>
              </p:ext>
            </p:extLst>
          </p:nvPr>
        </p:nvGraphicFramePr>
        <p:xfrm>
          <a:off x="570586" y="1511029"/>
          <a:ext cx="8123779" cy="2351859"/>
        </p:xfrm>
        <a:graphic>
          <a:graphicData uri="http://schemas.openxmlformats.org/drawingml/2006/table">
            <a:tbl>
              <a:tblPr firstRow="1" bandRow="1">
                <a:tableStyleId>{5C22544A-7EE6-4342-B048-85BDC9FD1C3A}</a:tableStyleId>
              </a:tblPr>
              <a:tblGrid>
                <a:gridCol w="4059779">
                  <a:extLst>
                    <a:ext uri="{9D8B030D-6E8A-4147-A177-3AD203B41FA5}">
                      <a16:colId xmlns:a16="http://schemas.microsoft.com/office/drawing/2014/main" val="4041015971"/>
                    </a:ext>
                  </a:extLst>
                </a:gridCol>
                <a:gridCol w="4064000">
                  <a:extLst>
                    <a:ext uri="{9D8B030D-6E8A-4147-A177-3AD203B41FA5}">
                      <a16:colId xmlns:a16="http://schemas.microsoft.com/office/drawing/2014/main" val="1332925782"/>
                    </a:ext>
                  </a:extLst>
                </a:gridCol>
              </a:tblGrid>
              <a:tr h="370659">
                <a:tc>
                  <a:txBody>
                    <a:bodyPr/>
                    <a:lstStyle/>
                    <a:p>
                      <a:r>
                        <a:rPr lang="en-US" dirty="0"/>
                        <a:t>Current limitations</a:t>
                      </a:r>
                    </a:p>
                  </a:txBody>
                  <a:tcPr/>
                </a:tc>
                <a:tc>
                  <a:txBody>
                    <a:bodyPr/>
                    <a:lstStyle/>
                    <a:p>
                      <a:r>
                        <a:rPr lang="en-US" dirty="0"/>
                        <a:t>Future improvements</a:t>
                      </a:r>
                    </a:p>
                  </a:txBody>
                  <a:tcPr/>
                </a:tc>
                <a:extLst>
                  <a:ext uri="{0D108BD9-81ED-4DB2-BD59-A6C34878D82A}">
                    <a16:rowId xmlns:a16="http://schemas.microsoft.com/office/drawing/2014/main" val="2717229427"/>
                  </a:ext>
                </a:extLst>
              </a:tr>
              <a:tr h="370840">
                <a:tc>
                  <a:txBody>
                    <a:bodyPr/>
                    <a:lstStyle/>
                    <a:p>
                      <a:r>
                        <a:rPr lang="en-US" sz="1400" dirty="0"/>
                        <a:t>The web app is currently designed and tested only in a local environment, which may not reflect real-world environments. </a:t>
                      </a:r>
                    </a:p>
                  </a:txBody>
                  <a:tcPr/>
                </a:tc>
                <a:tc>
                  <a:txBody>
                    <a:bodyPr/>
                    <a:lstStyle/>
                    <a:p>
                      <a:r>
                        <a:rPr lang="en-US" sz="1400" dirty="0"/>
                        <a:t>Potentially </a:t>
                      </a:r>
                      <a:r>
                        <a:rPr lang="en-US" sz="1400" dirty="0" err="1"/>
                        <a:t>Dockerize</a:t>
                      </a:r>
                      <a:r>
                        <a:rPr lang="en-US" sz="1400" dirty="0"/>
                        <a:t> the application for easier deployment and scaling</a:t>
                      </a:r>
                    </a:p>
                  </a:txBody>
                  <a:tcPr/>
                </a:tc>
                <a:extLst>
                  <a:ext uri="{0D108BD9-81ED-4DB2-BD59-A6C34878D82A}">
                    <a16:rowId xmlns:a16="http://schemas.microsoft.com/office/drawing/2014/main" val="2389667657"/>
                  </a:ext>
                </a:extLst>
              </a:tr>
              <a:tr h="370840">
                <a:tc>
                  <a:txBody>
                    <a:bodyPr/>
                    <a:lstStyle/>
                    <a:p>
                      <a:r>
                        <a:rPr lang="en-US" sz="1400" dirty="0"/>
                        <a:t>The error handling could be more robust and informative. </a:t>
                      </a:r>
                    </a:p>
                  </a:txBody>
                  <a:tcPr/>
                </a:tc>
                <a:tc>
                  <a:txBody>
                    <a:bodyPr/>
                    <a:lstStyle/>
                    <a:p>
                      <a:r>
                        <a:rPr lang="en-US" sz="1400" dirty="0"/>
                        <a:t>Add HTTPS support for more secure communication in prod environment. </a:t>
                      </a:r>
                    </a:p>
                  </a:txBody>
                  <a:tcPr/>
                </a:tc>
                <a:extLst>
                  <a:ext uri="{0D108BD9-81ED-4DB2-BD59-A6C34878D82A}">
                    <a16:rowId xmlns:a16="http://schemas.microsoft.com/office/drawing/2014/main" val="1760820988"/>
                  </a:ext>
                </a:extLst>
              </a:tr>
              <a:tr h="370840">
                <a:tc>
                  <a:txBody>
                    <a:bodyPr/>
                    <a:lstStyle/>
                    <a:p>
                      <a:r>
                        <a:rPr lang="en-US" sz="1400" dirty="0"/>
                        <a:t>The web app has not been stress tested with large amounts of data or high simultaneous usage.</a:t>
                      </a:r>
                    </a:p>
                  </a:txBody>
                  <a:tcPr/>
                </a:tc>
                <a:tc>
                  <a:txBody>
                    <a:bodyPr/>
                    <a:lstStyle/>
                    <a:p>
                      <a:r>
                        <a:rPr lang="en-US" sz="1400" dirty="0"/>
                        <a:t>Possibly adding more features as time allows such as report generation and  notification system for routine scheduled maintenance actions. </a:t>
                      </a:r>
                    </a:p>
                  </a:txBody>
                  <a:tcPr/>
                </a:tc>
                <a:extLst>
                  <a:ext uri="{0D108BD9-81ED-4DB2-BD59-A6C34878D82A}">
                    <a16:rowId xmlns:a16="http://schemas.microsoft.com/office/drawing/2014/main" val="2563205462"/>
                  </a:ext>
                </a:extLst>
              </a:tr>
            </a:tbl>
          </a:graphicData>
        </a:graphic>
      </p:graphicFrame>
      <p:pic>
        <p:nvPicPr>
          <p:cNvPr id="9" name="Picture 8" descr="A plane flying in the sky&#10;&#10;Description automatically generated">
            <a:extLst>
              <a:ext uri="{FF2B5EF4-FFF2-40B4-BE49-F238E27FC236}">
                <a16:creationId xmlns:a16="http://schemas.microsoft.com/office/drawing/2014/main" id="{2F348D26-A6BE-D10D-47D9-F1ECE427E8D0}"/>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saturation sat="0"/>
                    </a14:imgEffect>
                    <a14:imgEffect>
                      <a14:brightnessContrast bright="20000"/>
                    </a14:imgEffect>
                  </a14:imgLayer>
                </a14:imgProps>
              </a:ext>
              <a:ext uri="{28A0092B-C50C-407E-A947-70E740481C1C}">
                <a14:useLocalDpi xmlns:a14="http://schemas.microsoft.com/office/drawing/2010/main" val="0"/>
              </a:ext>
            </a:extLst>
          </a:blip>
          <a:srcRect r="8256" b="3704"/>
          <a:stretch/>
        </p:blipFill>
        <p:spPr>
          <a:xfrm>
            <a:off x="5178680" y="3862888"/>
            <a:ext cx="7031369" cy="2995112"/>
          </a:xfrm>
          <a:prstGeom prst="rect">
            <a:avLst/>
          </a:prstGeom>
        </p:spPr>
      </p:pic>
    </p:spTree>
    <p:extLst>
      <p:ext uri="{BB962C8B-B14F-4D97-AF65-F5344CB8AC3E}">
        <p14:creationId xmlns:p14="http://schemas.microsoft.com/office/powerpoint/2010/main" val="3075337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erial view of an airport with airplanes&#10;&#10;Description automatically generated">
            <a:extLst>
              <a:ext uri="{FF2B5EF4-FFF2-40B4-BE49-F238E27FC236}">
                <a16:creationId xmlns:a16="http://schemas.microsoft.com/office/drawing/2014/main" id="{FADFEBB3-99F0-FF00-6E29-7288035234A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9728"/>
            <a:ext cx="12192000" cy="6867728"/>
          </a:xfrm>
          <a:prstGeom prst="rect">
            <a:avLst/>
          </a:prstGeom>
        </p:spPr>
      </p:pic>
      <p:sp>
        <p:nvSpPr>
          <p:cNvPr id="2" name="Title 1">
            <a:extLst>
              <a:ext uri="{FF2B5EF4-FFF2-40B4-BE49-F238E27FC236}">
                <a16:creationId xmlns:a16="http://schemas.microsoft.com/office/drawing/2014/main" id="{461A4BF9-273A-BC93-62CA-EB3F5C6BA942}"/>
              </a:ext>
            </a:extLst>
          </p:cNvPr>
          <p:cNvSpPr>
            <a:spLocks noGrp="1"/>
          </p:cNvSpPr>
          <p:nvPr>
            <p:ph type="title"/>
          </p:nvPr>
        </p:nvSpPr>
        <p:spPr>
          <a:xfrm>
            <a:off x="364788" y="861304"/>
            <a:ext cx="7131995" cy="501474"/>
          </a:xfrm>
        </p:spPr>
        <p:txBody>
          <a:bodyPr>
            <a:normAutofit fontScale="90000"/>
          </a:bodyPr>
          <a:lstStyle/>
          <a:p>
            <a:r>
              <a:rPr lang="en-US" sz="2400" dirty="0"/>
              <a:t>	</a:t>
            </a:r>
            <a:r>
              <a:rPr lang="en-US" dirty="0"/>
              <a:t>Lessons learned</a:t>
            </a:r>
            <a:r>
              <a:rPr lang="en-US" sz="2400" dirty="0"/>
              <a:t>			</a:t>
            </a:r>
          </a:p>
        </p:txBody>
      </p:sp>
      <p:graphicFrame>
        <p:nvGraphicFramePr>
          <p:cNvPr id="5" name="Content Placeholder 4">
            <a:extLst>
              <a:ext uri="{FF2B5EF4-FFF2-40B4-BE49-F238E27FC236}">
                <a16:creationId xmlns:a16="http://schemas.microsoft.com/office/drawing/2014/main" id="{8C7B6CBC-6EC3-4C51-53EB-8A4AE2B49F57}"/>
              </a:ext>
            </a:extLst>
          </p:cNvPr>
          <p:cNvGraphicFramePr>
            <a:graphicFrameLocks noGrp="1"/>
          </p:cNvGraphicFramePr>
          <p:nvPr>
            <p:ph sz="half" idx="1"/>
            <p:extLst>
              <p:ext uri="{D42A27DB-BD31-4B8C-83A1-F6EECF244321}">
                <p14:modId xmlns:p14="http://schemas.microsoft.com/office/powerpoint/2010/main" val="1063625706"/>
              </p:ext>
            </p:extLst>
          </p:nvPr>
        </p:nvGraphicFramePr>
        <p:xfrm>
          <a:off x="1167319" y="2039620"/>
          <a:ext cx="10836615" cy="3205480"/>
        </p:xfrm>
        <a:graphic>
          <a:graphicData uri="http://schemas.openxmlformats.org/drawingml/2006/table">
            <a:tbl>
              <a:tblPr firstRow="1" bandRow="1">
                <a:tableStyleId>{5C22544A-7EE6-4342-B048-85BDC9FD1C3A}</a:tableStyleId>
              </a:tblPr>
              <a:tblGrid>
                <a:gridCol w="3612205">
                  <a:extLst>
                    <a:ext uri="{9D8B030D-6E8A-4147-A177-3AD203B41FA5}">
                      <a16:colId xmlns:a16="http://schemas.microsoft.com/office/drawing/2014/main" val="2773415616"/>
                    </a:ext>
                  </a:extLst>
                </a:gridCol>
                <a:gridCol w="3612205">
                  <a:extLst>
                    <a:ext uri="{9D8B030D-6E8A-4147-A177-3AD203B41FA5}">
                      <a16:colId xmlns:a16="http://schemas.microsoft.com/office/drawing/2014/main" val="244845317"/>
                    </a:ext>
                  </a:extLst>
                </a:gridCol>
                <a:gridCol w="3612205">
                  <a:extLst>
                    <a:ext uri="{9D8B030D-6E8A-4147-A177-3AD203B41FA5}">
                      <a16:colId xmlns:a16="http://schemas.microsoft.com/office/drawing/2014/main" val="1386366122"/>
                    </a:ext>
                  </a:extLst>
                </a:gridCol>
              </a:tblGrid>
              <a:tr h="370840">
                <a:tc>
                  <a:txBody>
                    <a:bodyPr/>
                    <a:lstStyle/>
                    <a:p>
                      <a:r>
                        <a:rPr lang="en-US" dirty="0"/>
                        <a:t>Key take away</a:t>
                      </a:r>
                    </a:p>
                  </a:txBody>
                  <a:tcPr/>
                </a:tc>
                <a:tc>
                  <a:txBody>
                    <a:bodyPr/>
                    <a:lstStyle/>
                    <a:p>
                      <a:r>
                        <a:rPr lang="en-US" dirty="0"/>
                        <a:t>Explanation</a:t>
                      </a:r>
                    </a:p>
                  </a:txBody>
                  <a:tcPr/>
                </a:tc>
                <a:tc>
                  <a:txBody>
                    <a:bodyPr/>
                    <a:lstStyle/>
                    <a:p>
                      <a:r>
                        <a:rPr lang="en-US" dirty="0"/>
                        <a:t>Lesson</a:t>
                      </a:r>
                    </a:p>
                  </a:txBody>
                  <a:tcPr/>
                </a:tc>
                <a:extLst>
                  <a:ext uri="{0D108BD9-81ED-4DB2-BD59-A6C34878D82A}">
                    <a16:rowId xmlns:a16="http://schemas.microsoft.com/office/drawing/2014/main" val="2174214013"/>
                  </a:ext>
                </a:extLst>
              </a:tr>
              <a:tr h="370840">
                <a:tc>
                  <a:txBody>
                    <a:bodyPr/>
                    <a:lstStyle/>
                    <a:p>
                      <a:r>
                        <a:rPr lang="en-US" sz="1200" dirty="0"/>
                        <a:t>Importance of modular design</a:t>
                      </a:r>
                    </a:p>
                  </a:txBody>
                  <a:tcPr/>
                </a:tc>
                <a:tc>
                  <a:txBody>
                    <a:bodyPr/>
                    <a:lstStyle/>
                    <a:p>
                      <a:r>
                        <a:rPr lang="en-US" sz="1200" dirty="0"/>
                        <a:t>Sharing components when able is valuable. </a:t>
                      </a:r>
                      <a:br>
                        <a:rPr lang="en-US" sz="1200" dirty="0"/>
                      </a:br>
                      <a:br>
                        <a:rPr lang="en-US" sz="1200" dirty="0"/>
                      </a:br>
                      <a:r>
                        <a:rPr lang="en-US" sz="1200" dirty="0"/>
                        <a:t>Modules allow components, directives, and services to be reused across different parts of my application. </a:t>
                      </a:r>
                    </a:p>
                  </a:txBody>
                  <a:tcPr/>
                </a:tc>
                <a:tc>
                  <a:txBody>
                    <a:bodyPr/>
                    <a:lstStyle/>
                    <a:p>
                      <a:r>
                        <a:rPr lang="en-US" sz="1200" dirty="0"/>
                        <a:t>design makes it easier to add or update features as the application grows. Each module can be developed independently and then integrated with the rest of the application, enabling better scalability.</a:t>
                      </a:r>
                    </a:p>
                  </a:txBody>
                  <a:tcPr/>
                </a:tc>
                <a:extLst>
                  <a:ext uri="{0D108BD9-81ED-4DB2-BD59-A6C34878D82A}">
                    <a16:rowId xmlns:a16="http://schemas.microsoft.com/office/drawing/2014/main" val="1134348064"/>
                  </a:ext>
                </a:extLst>
              </a:tr>
              <a:tr h="370840">
                <a:tc>
                  <a:txBody>
                    <a:bodyPr/>
                    <a:lstStyle/>
                    <a:p>
                      <a:r>
                        <a:rPr lang="en-US" sz="1200" dirty="0"/>
                        <a:t>Separation of concerns </a:t>
                      </a:r>
                    </a:p>
                  </a:txBody>
                  <a:tcPr/>
                </a:tc>
                <a:tc>
                  <a:txBody>
                    <a:bodyPr/>
                    <a:lstStyle/>
                    <a:p>
                      <a:r>
                        <a:rPr lang="en-US" sz="1200" dirty="0"/>
                        <a:t>Modules help keep related functionality organized by grouping components, services, and other resources together. This separation makes the codebase easier to navigate and maintain.</a:t>
                      </a:r>
                    </a:p>
                  </a:txBody>
                  <a:tcPr/>
                </a:tc>
                <a:tc>
                  <a:txBody>
                    <a:bodyPr/>
                    <a:lstStyle/>
                    <a:p>
                      <a:r>
                        <a:rPr lang="en-US" sz="1200" dirty="0"/>
                        <a:t>By having distinct modules, we can isolate and debug issues within a specific part of the application without affecting the entire system.</a:t>
                      </a:r>
                    </a:p>
                  </a:txBody>
                  <a:tcPr/>
                </a:tc>
                <a:extLst>
                  <a:ext uri="{0D108BD9-81ED-4DB2-BD59-A6C34878D82A}">
                    <a16:rowId xmlns:a16="http://schemas.microsoft.com/office/drawing/2014/main" val="2095443731"/>
                  </a:ext>
                </a:extLst>
              </a:tr>
              <a:tr h="370840">
                <a:tc>
                  <a:txBody>
                    <a:bodyPr/>
                    <a:lstStyle/>
                    <a:p>
                      <a:r>
                        <a:rPr lang="en-US" sz="1200" dirty="0"/>
                        <a:t>Efficient Loading</a:t>
                      </a:r>
                    </a:p>
                  </a:txBody>
                  <a:tcPr/>
                </a:tc>
                <a:tc>
                  <a:txBody>
                    <a:bodyPr/>
                    <a:lstStyle/>
                    <a:p>
                      <a:r>
                        <a:rPr lang="en-US" sz="1200" dirty="0"/>
                        <a:t>Angular supports lazy loading, where only the modules required at a given time are loaded. This can significantly reduce the initial load time of an application by deferring the loading of less critical modules.</a:t>
                      </a:r>
                    </a:p>
                  </a:txBody>
                  <a:tcPr/>
                </a:tc>
                <a:tc>
                  <a:txBody>
                    <a:bodyPr/>
                    <a:lstStyle/>
                    <a:p>
                      <a:r>
                        <a:rPr lang="en-US" sz="1200" dirty="0"/>
                        <a:t>By loading only what is necessary, modular design helps in optimizing performance, especially for large applications, by minimizing resource use.</a:t>
                      </a:r>
                    </a:p>
                  </a:txBody>
                  <a:tcPr/>
                </a:tc>
                <a:extLst>
                  <a:ext uri="{0D108BD9-81ED-4DB2-BD59-A6C34878D82A}">
                    <a16:rowId xmlns:a16="http://schemas.microsoft.com/office/drawing/2014/main" val="1157886030"/>
                  </a:ext>
                </a:extLst>
              </a:tr>
            </a:tbl>
          </a:graphicData>
        </a:graphic>
      </p:graphicFrame>
    </p:spTree>
    <p:extLst>
      <p:ext uri="{BB962C8B-B14F-4D97-AF65-F5344CB8AC3E}">
        <p14:creationId xmlns:p14="http://schemas.microsoft.com/office/powerpoint/2010/main" val="3822052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oup of people standing on a ladder on a plane&#10;&#10;Description automatically generated">
            <a:extLst>
              <a:ext uri="{FF2B5EF4-FFF2-40B4-BE49-F238E27FC236}">
                <a16:creationId xmlns:a16="http://schemas.microsoft.com/office/drawing/2014/main" id="{772E79D3-A127-AE8A-023A-E4A39587B2F8}"/>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3FE8FD8-88FB-8A54-9E89-F83973B6D568}"/>
              </a:ext>
            </a:extLst>
          </p:cNvPr>
          <p:cNvSpPr>
            <a:spLocks noGrp="1"/>
          </p:cNvSpPr>
          <p:nvPr>
            <p:ph type="title"/>
          </p:nvPr>
        </p:nvSpPr>
        <p:spPr>
          <a:xfrm>
            <a:off x="3328481" y="389621"/>
            <a:ext cx="10515600" cy="1325563"/>
          </a:xfrm>
        </p:spPr>
        <p:txBody>
          <a:bodyPr/>
          <a:lstStyle/>
          <a:p>
            <a:r>
              <a:rPr lang="en-US" sz="4400" dirty="0"/>
              <a:t>Application to future web projects</a:t>
            </a:r>
            <a:endParaRPr lang="en-US" dirty="0"/>
          </a:p>
        </p:txBody>
      </p:sp>
      <p:sp>
        <p:nvSpPr>
          <p:cNvPr id="3" name="Content Placeholder 2">
            <a:extLst>
              <a:ext uri="{FF2B5EF4-FFF2-40B4-BE49-F238E27FC236}">
                <a16:creationId xmlns:a16="http://schemas.microsoft.com/office/drawing/2014/main" id="{C0462F07-FBB3-95F9-7827-D3584F488D1B}"/>
              </a:ext>
            </a:extLst>
          </p:cNvPr>
          <p:cNvSpPr>
            <a:spLocks noGrp="1"/>
          </p:cNvSpPr>
          <p:nvPr>
            <p:ph sz="half" idx="1"/>
          </p:nvPr>
        </p:nvSpPr>
        <p:spPr/>
        <p:txBody>
          <a:bodyPr/>
          <a:lstStyle/>
          <a:p>
            <a:endParaRPr lang="en-US" sz="1800" b="0" i="0" u="none" strike="noStrike" dirty="0">
              <a:effectLst/>
              <a:latin typeface="Arial" panose="020B0604020202020204" pitchFamily="34" charset="0"/>
            </a:endParaRPr>
          </a:p>
          <a:p>
            <a:endParaRPr lang="en-US" dirty="0"/>
          </a:p>
        </p:txBody>
      </p:sp>
      <p:graphicFrame>
        <p:nvGraphicFramePr>
          <p:cNvPr id="5" name="Content Placeholder 5">
            <a:extLst>
              <a:ext uri="{FF2B5EF4-FFF2-40B4-BE49-F238E27FC236}">
                <a16:creationId xmlns:a16="http://schemas.microsoft.com/office/drawing/2014/main" id="{FBC97C1D-8BA9-2754-CFB6-07BCF42E12CF}"/>
              </a:ext>
            </a:extLst>
          </p:cNvPr>
          <p:cNvGraphicFramePr>
            <a:graphicFrameLocks/>
          </p:cNvGraphicFramePr>
          <p:nvPr>
            <p:extLst>
              <p:ext uri="{D42A27DB-BD31-4B8C-83A1-F6EECF244321}">
                <p14:modId xmlns:p14="http://schemas.microsoft.com/office/powerpoint/2010/main" val="3872334307"/>
              </p:ext>
            </p:extLst>
          </p:nvPr>
        </p:nvGraphicFramePr>
        <p:xfrm>
          <a:off x="3728936" y="1640732"/>
          <a:ext cx="6433224" cy="5033608"/>
        </p:xfrm>
        <a:graphic>
          <a:graphicData uri="http://schemas.openxmlformats.org/drawingml/2006/table">
            <a:tbl>
              <a:tblPr firstRow="1" bandRow="1">
                <a:tableStyleId>{5C22544A-7EE6-4342-B048-85BDC9FD1C3A}</a:tableStyleId>
              </a:tblPr>
              <a:tblGrid>
                <a:gridCol w="3216612">
                  <a:extLst>
                    <a:ext uri="{9D8B030D-6E8A-4147-A177-3AD203B41FA5}">
                      <a16:colId xmlns:a16="http://schemas.microsoft.com/office/drawing/2014/main" val="841942185"/>
                    </a:ext>
                  </a:extLst>
                </a:gridCol>
                <a:gridCol w="3216612">
                  <a:extLst>
                    <a:ext uri="{9D8B030D-6E8A-4147-A177-3AD203B41FA5}">
                      <a16:colId xmlns:a16="http://schemas.microsoft.com/office/drawing/2014/main" val="21746845"/>
                    </a:ext>
                  </a:extLst>
                </a:gridCol>
              </a:tblGrid>
              <a:tr h="608973">
                <a:tc>
                  <a:txBody>
                    <a:bodyPr/>
                    <a:lstStyle/>
                    <a:p>
                      <a:r>
                        <a:rPr lang="en-US" sz="1800" dirty="0"/>
                        <a:t>Key take away</a:t>
                      </a:r>
                    </a:p>
                  </a:txBody>
                  <a:tcPr/>
                </a:tc>
                <a:tc>
                  <a:txBody>
                    <a:bodyPr/>
                    <a:lstStyle/>
                    <a:p>
                      <a:r>
                        <a:rPr lang="en-US" dirty="0"/>
                        <a:t>Lesson</a:t>
                      </a:r>
                    </a:p>
                  </a:txBody>
                  <a:tcPr/>
                </a:tc>
                <a:extLst>
                  <a:ext uri="{0D108BD9-81ED-4DB2-BD59-A6C34878D82A}">
                    <a16:rowId xmlns:a16="http://schemas.microsoft.com/office/drawing/2014/main" val="2346813529"/>
                  </a:ext>
                </a:extLst>
              </a:tr>
              <a:tr h="1111015">
                <a:tc>
                  <a:txBody>
                    <a:bodyPr/>
                    <a:lstStyle/>
                    <a:p>
                      <a:r>
                        <a:rPr lang="en-US" sz="1400" dirty="0"/>
                        <a:t>UI with Angular Material</a:t>
                      </a:r>
                    </a:p>
                  </a:txBody>
                  <a:tcPr/>
                </a:tc>
                <a:tc>
                  <a:txBody>
                    <a:bodyPr/>
                    <a:lstStyle/>
                    <a:p>
                      <a:r>
                        <a:rPr lang="en-US" sz="1200" dirty="0"/>
                        <a:t>Experience with </a:t>
                      </a:r>
                      <a:r>
                        <a:rPr lang="en-US" sz="1200" dirty="0" err="1"/>
                        <a:t>shadcn</a:t>
                      </a:r>
                      <a:r>
                        <a:rPr lang="en-US" sz="1200" dirty="0"/>
                        <a:t>/</a:t>
                      </a:r>
                      <a:r>
                        <a:rPr lang="en-US" sz="1200" dirty="0" err="1"/>
                        <a:t>ui</a:t>
                      </a:r>
                      <a:r>
                        <a:rPr lang="en-US" sz="1200" dirty="0"/>
                        <a:t> and Tailwind CSS provides valuable insights into component-driven development. </a:t>
                      </a:r>
                    </a:p>
                    <a:p>
                      <a:endParaRPr lang="en-US" sz="1200" dirty="0"/>
                    </a:p>
                    <a:p>
                      <a:r>
                        <a:rPr lang="en-US" sz="1200" dirty="0"/>
                        <a:t>Understanding how to customize and extend these components demonstrates the ability to balance development speed with application-specific requirements.</a:t>
                      </a:r>
                    </a:p>
                  </a:txBody>
                  <a:tcPr/>
                </a:tc>
                <a:extLst>
                  <a:ext uri="{0D108BD9-81ED-4DB2-BD59-A6C34878D82A}">
                    <a16:rowId xmlns:a16="http://schemas.microsoft.com/office/drawing/2014/main" val="3062833032"/>
                  </a:ext>
                </a:extLst>
              </a:tr>
              <a:tr h="1315675">
                <a:tc>
                  <a:txBody>
                    <a:bodyPr/>
                    <a:lstStyle/>
                    <a:p>
                      <a:r>
                        <a:rPr lang="en-US" sz="1400" dirty="0"/>
                        <a:t>Data Visualization</a:t>
                      </a:r>
                    </a:p>
                  </a:txBody>
                  <a:tcPr/>
                </a:tc>
                <a:tc>
                  <a:txBody>
                    <a:bodyPr/>
                    <a:lstStyle/>
                    <a:p>
                      <a:r>
                        <a:rPr lang="en-US" sz="1200" dirty="0"/>
                        <a:t>Proficiency with Recharts for creating interactive data visualizations shows the ability to transform complex data into meaningful insights. </a:t>
                      </a:r>
                    </a:p>
                    <a:p>
                      <a:endParaRPr lang="en-US" sz="1200" dirty="0"/>
                    </a:p>
                    <a:p>
                      <a:r>
                        <a:rPr lang="en-US" sz="1200" dirty="0"/>
                        <a:t>The skills in configuring responsive charts and managing real-time data updates transfer well to various monitoring and reporting systems.</a:t>
                      </a:r>
                    </a:p>
                  </a:txBody>
                  <a:tcPr/>
                </a:tc>
                <a:extLst>
                  <a:ext uri="{0D108BD9-81ED-4DB2-BD59-A6C34878D82A}">
                    <a16:rowId xmlns:a16="http://schemas.microsoft.com/office/drawing/2014/main" val="2697237215"/>
                  </a:ext>
                </a:extLst>
              </a:tr>
              <a:tr h="1315675">
                <a:tc>
                  <a:txBody>
                    <a:bodyPr/>
                    <a:lstStyle/>
                    <a:p>
                      <a:r>
                        <a:rPr lang="en-US" sz="1400" dirty="0"/>
                        <a:t>Cross-functional Development</a:t>
                      </a:r>
                    </a:p>
                  </a:txBody>
                  <a:tcPr/>
                </a:tc>
                <a:tc>
                  <a:txBody>
                    <a:bodyPr/>
                    <a:lstStyle/>
                    <a:p>
                      <a:r>
                        <a:rPr lang="en-US" sz="1400" dirty="0"/>
                        <a:t>Experience working with frontend (React) and backend (Express, SQL) fosters versatility for full-stack development roles and effective project collaboration.</a:t>
                      </a:r>
                    </a:p>
                  </a:txBody>
                  <a:tcPr/>
                </a:tc>
                <a:extLst>
                  <a:ext uri="{0D108BD9-81ED-4DB2-BD59-A6C34878D82A}">
                    <a16:rowId xmlns:a16="http://schemas.microsoft.com/office/drawing/2014/main" val="4252758720"/>
                  </a:ext>
                </a:extLst>
              </a:tr>
            </a:tbl>
          </a:graphicData>
        </a:graphic>
      </p:graphicFrame>
    </p:spTree>
    <p:extLst>
      <p:ext uri="{BB962C8B-B14F-4D97-AF65-F5344CB8AC3E}">
        <p14:creationId xmlns:p14="http://schemas.microsoft.com/office/powerpoint/2010/main" val="1605121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large airplane on the runway&#10;&#10;Description automatically generated">
            <a:extLst>
              <a:ext uri="{FF2B5EF4-FFF2-40B4-BE49-F238E27FC236}">
                <a16:creationId xmlns:a16="http://schemas.microsoft.com/office/drawing/2014/main" id="{F2B2067B-54A6-94E6-133F-D145BC2715C2}"/>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226817"/>
            <a:ext cx="12191999" cy="7084817"/>
          </a:xfrm>
          <a:prstGeom prst="rect">
            <a:avLst/>
          </a:prstGeom>
        </p:spPr>
      </p:pic>
      <p:sp>
        <p:nvSpPr>
          <p:cNvPr id="2" name="Title 1">
            <a:extLst>
              <a:ext uri="{FF2B5EF4-FFF2-40B4-BE49-F238E27FC236}">
                <a16:creationId xmlns:a16="http://schemas.microsoft.com/office/drawing/2014/main" id="{230BED38-6A9E-8E46-2E97-A61F1916E7B3}"/>
              </a:ext>
            </a:extLst>
          </p:cNvPr>
          <p:cNvSpPr>
            <a:spLocks noGrp="1"/>
          </p:cNvSpPr>
          <p:nvPr>
            <p:ph type="title"/>
          </p:nvPr>
        </p:nvSpPr>
        <p:spPr>
          <a:xfrm>
            <a:off x="838200" y="2601"/>
            <a:ext cx="10515600" cy="1325563"/>
          </a:xfrm>
        </p:spPr>
        <p:txBody>
          <a:bodyPr/>
          <a:lstStyle/>
          <a:p>
            <a:r>
              <a:rPr lang="en-US" dirty="0"/>
              <a:t>Postman documentation</a:t>
            </a:r>
          </a:p>
        </p:txBody>
      </p:sp>
      <p:pic>
        <p:nvPicPr>
          <p:cNvPr id="6" name="Content Placeholder 5" descr="Link with solid fill">
            <a:extLst>
              <a:ext uri="{FF2B5EF4-FFF2-40B4-BE49-F238E27FC236}">
                <a16:creationId xmlns:a16="http://schemas.microsoft.com/office/drawing/2014/main" id="{D3E2CF84-D169-F08D-1EA1-A86F1CCE07B5}"/>
              </a:ext>
            </a:extLst>
          </p:cNvPr>
          <p:cNvPicPr>
            <a:picLocks noGrp="1" noChangeAspect="1"/>
          </p:cNvPicPr>
          <p:nvPr>
            <p:ph sz="half" idx="1"/>
          </p:nvPr>
        </p:nvPicPr>
        <p:blipFill>
          <a:blip r:embed="rId3">
            <a:extLst>
              <a:ext uri="{96DAC541-7B7A-43D3-8B79-37D633B846F1}">
                <asvg:svgBlip xmlns:asvg="http://schemas.microsoft.com/office/drawing/2016/SVG/main" r:embed="rId4"/>
              </a:ext>
            </a:extLst>
          </a:blip>
          <a:stretch>
            <a:fillRect/>
          </a:stretch>
        </p:blipFill>
        <p:spPr>
          <a:xfrm>
            <a:off x="869979" y="1405919"/>
            <a:ext cx="457200" cy="431075"/>
          </a:xfrm>
        </p:spPr>
      </p:pic>
      <p:sp>
        <p:nvSpPr>
          <p:cNvPr id="7" name="Rectangle 6">
            <a:extLst>
              <a:ext uri="{FF2B5EF4-FFF2-40B4-BE49-F238E27FC236}">
                <a16:creationId xmlns:a16="http://schemas.microsoft.com/office/drawing/2014/main" id="{59052871-08D0-8BBB-BE17-EE32CC703584}"/>
              </a:ext>
            </a:extLst>
          </p:cNvPr>
          <p:cNvSpPr/>
          <p:nvPr/>
        </p:nvSpPr>
        <p:spPr>
          <a:xfrm>
            <a:off x="1423529" y="1380270"/>
            <a:ext cx="4526280" cy="43107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hlinkClick r:id="rId5"/>
              </a:rPr>
              <a:t>Postman document </a:t>
            </a:r>
            <a:endParaRPr lang="en-US" dirty="0"/>
          </a:p>
        </p:txBody>
      </p:sp>
    </p:spTree>
    <p:extLst>
      <p:ext uri="{BB962C8B-B14F-4D97-AF65-F5344CB8AC3E}">
        <p14:creationId xmlns:p14="http://schemas.microsoft.com/office/powerpoint/2010/main" val="1333201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erson working on a jet engine&#10;&#10;Description automatically generated">
            <a:extLst>
              <a:ext uri="{FF2B5EF4-FFF2-40B4-BE49-F238E27FC236}">
                <a16:creationId xmlns:a16="http://schemas.microsoft.com/office/drawing/2014/main" id="{F942A188-7E1A-D3C2-A738-60001DE55664}"/>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1" y="-39153"/>
            <a:ext cx="12191999" cy="6858000"/>
          </a:xfrm>
          <a:prstGeom prst="rect">
            <a:avLst/>
          </a:prstGeom>
        </p:spPr>
      </p:pic>
      <p:sp>
        <p:nvSpPr>
          <p:cNvPr id="2" name="Title 1">
            <a:extLst>
              <a:ext uri="{FF2B5EF4-FFF2-40B4-BE49-F238E27FC236}">
                <a16:creationId xmlns:a16="http://schemas.microsoft.com/office/drawing/2014/main" id="{1C7FC654-99BB-B249-1F4B-010BDF599589}"/>
              </a:ext>
            </a:extLst>
          </p:cNvPr>
          <p:cNvSpPr>
            <a:spLocks noGrp="1"/>
          </p:cNvSpPr>
          <p:nvPr>
            <p:ph type="title"/>
          </p:nvPr>
        </p:nvSpPr>
        <p:spPr/>
        <p:txBody>
          <a:bodyPr/>
          <a:lstStyle/>
          <a:p>
            <a:r>
              <a:rPr lang="en-US" dirty="0"/>
              <a:t>Live demonstration </a:t>
            </a:r>
          </a:p>
        </p:txBody>
      </p:sp>
      <p:sp>
        <p:nvSpPr>
          <p:cNvPr id="5" name="Rectangle 4">
            <a:extLst>
              <a:ext uri="{FF2B5EF4-FFF2-40B4-BE49-F238E27FC236}">
                <a16:creationId xmlns:a16="http://schemas.microsoft.com/office/drawing/2014/main" id="{3F23C068-B07D-4D2C-D555-3F8F272CC4D8}"/>
              </a:ext>
            </a:extLst>
          </p:cNvPr>
          <p:cNvSpPr/>
          <p:nvPr/>
        </p:nvSpPr>
        <p:spPr>
          <a:xfrm>
            <a:off x="4056763" y="2074016"/>
            <a:ext cx="4526280" cy="437896"/>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hlinkClick r:id="rId3"/>
              </a:rPr>
              <a:t>Live demo</a:t>
            </a:r>
            <a:endParaRPr lang="en-US" dirty="0"/>
          </a:p>
        </p:txBody>
      </p:sp>
      <p:pic>
        <p:nvPicPr>
          <p:cNvPr id="6" name="Graphic 5" descr="Monitor with solid fill">
            <a:extLst>
              <a:ext uri="{FF2B5EF4-FFF2-40B4-BE49-F238E27FC236}">
                <a16:creationId xmlns:a16="http://schemas.microsoft.com/office/drawing/2014/main" id="{E316055C-E087-013A-5E66-428EC42BF83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24719" y="2074016"/>
            <a:ext cx="520759" cy="520759"/>
          </a:xfrm>
          <a:prstGeom prst="rect">
            <a:avLst/>
          </a:prstGeom>
        </p:spPr>
      </p:pic>
    </p:spTree>
    <p:extLst>
      <p:ext uri="{BB962C8B-B14F-4D97-AF65-F5344CB8AC3E}">
        <p14:creationId xmlns:p14="http://schemas.microsoft.com/office/powerpoint/2010/main" val="3572390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in a blue uniform&#10;&#10;Description automatically generated">
            <a:extLst>
              <a:ext uri="{FF2B5EF4-FFF2-40B4-BE49-F238E27FC236}">
                <a16:creationId xmlns:a16="http://schemas.microsoft.com/office/drawing/2014/main" id="{23311653-5EE1-4A70-A16F-BF7B4B7350B3}"/>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86495"/>
            <a:ext cx="12192000" cy="6851972"/>
          </a:xfrm>
          <a:prstGeom prst="rect">
            <a:avLst/>
          </a:prstGeom>
        </p:spPr>
      </p:pic>
      <p:pic>
        <p:nvPicPr>
          <p:cNvPr id="5" name="Picture 4" descr="A black cat in a circle&#10;&#10;Description automatically generated">
            <a:extLst>
              <a:ext uri="{FF2B5EF4-FFF2-40B4-BE49-F238E27FC236}">
                <a16:creationId xmlns:a16="http://schemas.microsoft.com/office/drawing/2014/main" id="{BAF1B69B-2467-65B8-DF60-F0C6047E0B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3473" y="2315560"/>
            <a:ext cx="609610" cy="609610"/>
          </a:xfrm>
          <a:prstGeom prst="rect">
            <a:avLst/>
          </a:prstGeom>
        </p:spPr>
      </p:pic>
      <p:sp>
        <p:nvSpPr>
          <p:cNvPr id="6" name="Rectangle 5">
            <a:extLst>
              <a:ext uri="{FF2B5EF4-FFF2-40B4-BE49-F238E27FC236}">
                <a16:creationId xmlns:a16="http://schemas.microsoft.com/office/drawing/2014/main" id="{D367A998-24D7-CCE3-C8E4-8C7DFF5C88DB}"/>
              </a:ext>
            </a:extLst>
          </p:cNvPr>
          <p:cNvSpPr>
            <a:spLocks/>
          </p:cNvSpPr>
          <p:nvPr/>
        </p:nvSpPr>
        <p:spPr>
          <a:xfrm>
            <a:off x="3463083" y="2449502"/>
            <a:ext cx="4526280" cy="475668"/>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hlinkClick r:id="rId4"/>
              </a:rPr>
              <a:t>Web application repo</a:t>
            </a:r>
            <a:endParaRPr lang="en-US" dirty="0"/>
          </a:p>
        </p:txBody>
      </p:sp>
      <p:pic>
        <p:nvPicPr>
          <p:cNvPr id="2" name="Picture 1" descr="A black cat in a circle&#10;&#10;Description automatically generated">
            <a:extLst>
              <a:ext uri="{FF2B5EF4-FFF2-40B4-BE49-F238E27FC236}">
                <a16:creationId xmlns:a16="http://schemas.microsoft.com/office/drawing/2014/main" id="{753205B0-D6CD-501B-8490-8E02D2A130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3473" y="3124195"/>
            <a:ext cx="609610" cy="609610"/>
          </a:xfrm>
          <a:prstGeom prst="rect">
            <a:avLst/>
          </a:prstGeom>
        </p:spPr>
      </p:pic>
      <p:sp>
        <p:nvSpPr>
          <p:cNvPr id="3" name="Rectangle 2">
            <a:extLst>
              <a:ext uri="{FF2B5EF4-FFF2-40B4-BE49-F238E27FC236}">
                <a16:creationId xmlns:a16="http://schemas.microsoft.com/office/drawing/2014/main" id="{55678B72-4C8A-B727-7B0D-09257A95A6B9}"/>
              </a:ext>
            </a:extLst>
          </p:cNvPr>
          <p:cNvSpPr>
            <a:spLocks/>
          </p:cNvSpPr>
          <p:nvPr/>
        </p:nvSpPr>
        <p:spPr>
          <a:xfrm>
            <a:off x="3463083" y="3258137"/>
            <a:ext cx="4526280" cy="475668"/>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hlinkClick r:id="rId5"/>
              </a:rPr>
              <a:t>Web application documentation repo</a:t>
            </a:r>
            <a:endParaRPr lang="en-US" dirty="0"/>
          </a:p>
        </p:txBody>
      </p:sp>
    </p:spTree>
    <p:extLst>
      <p:ext uri="{BB962C8B-B14F-4D97-AF65-F5344CB8AC3E}">
        <p14:creationId xmlns:p14="http://schemas.microsoft.com/office/powerpoint/2010/main" val="2571560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9CB74-53BB-8339-18ED-7F8BC1589E73}"/>
              </a:ext>
            </a:extLst>
          </p:cNvPr>
          <p:cNvSpPr>
            <a:spLocks noGrp="1"/>
          </p:cNvSpPr>
          <p:nvPr>
            <p:ph type="title"/>
          </p:nvPr>
        </p:nvSpPr>
        <p:spPr>
          <a:xfrm>
            <a:off x="176214" y="3839826"/>
            <a:ext cx="2100262" cy="590551"/>
          </a:xfrm>
        </p:spPr>
        <p:txBody>
          <a:bodyPr vert="horz" lIns="91440" tIns="45720" rIns="91440" bIns="45720" rtlCol="0" anchor="ctr">
            <a:normAutofit/>
          </a:bodyPr>
          <a:lstStyle/>
          <a:p>
            <a:r>
              <a:rPr lang="en-US" sz="2000" dirty="0"/>
              <a:t>Project Overview</a:t>
            </a:r>
            <a:endParaRPr lang="en-US" sz="3600" dirty="0"/>
          </a:p>
        </p:txBody>
      </p:sp>
      <p:pic>
        <p:nvPicPr>
          <p:cNvPr id="6" name="Picture Placeholder 5" descr="A plane flying in the sky&#10;&#10;Description automatically generated">
            <a:extLst>
              <a:ext uri="{FF2B5EF4-FFF2-40B4-BE49-F238E27FC236}">
                <a16:creationId xmlns:a16="http://schemas.microsoft.com/office/drawing/2014/main" id="{86E00C01-D24B-A689-1978-89B01F51A550}"/>
              </a:ext>
            </a:extLst>
          </p:cNvPr>
          <p:cNvPicPr>
            <a:picLocks noGrp="1" noChangeAspect="1"/>
          </p:cNvPicPr>
          <p:nvPr>
            <p:ph type="pic" idx="1"/>
          </p:nvPr>
        </p:nvPicPr>
        <p:blipFill>
          <a:blip r:embed="rId2">
            <a:alphaModFix amt="20000"/>
            <a:extLst>
              <a:ext uri="{28A0092B-C50C-407E-A947-70E740481C1C}">
                <a14:useLocalDpi xmlns:a14="http://schemas.microsoft.com/office/drawing/2010/main" val="0"/>
              </a:ext>
            </a:extLst>
          </a:blip>
          <a:srcRect t="20539" b="30766"/>
          <a:stretch/>
        </p:blipFill>
        <p:spPr>
          <a:xfrm>
            <a:off x="20" y="10"/>
            <a:ext cx="12191980" cy="4006382"/>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4" name="Text Placeholder 3">
            <a:extLst>
              <a:ext uri="{FF2B5EF4-FFF2-40B4-BE49-F238E27FC236}">
                <a16:creationId xmlns:a16="http://schemas.microsoft.com/office/drawing/2014/main" id="{12A6C9D5-F363-D8E8-1B39-7E58B4AEFF3C}"/>
              </a:ext>
            </a:extLst>
          </p:cNvPr>
          <p:cNvSpPr>
            <a:spLocks noGrp="1"/>
          </p:cNvSpPr>
          <p:nvPr>
            <p:ph type="body" sz="half" idx="2"/>
          </p:nvPr>
        </p:nvSpPr>
        <p:spPr>
          <a:xfrm>
            <a:off x="2581276" y="3710613"/>
            <a:ext cx="9128120" cy="2985461"/>
          </a:xfrm>
        </p:spPr>
        <p:txBody>
          <a:bodyPr vert="horz" lIns="91440" tIns="45720" rIns="91440" bIns="45720" rtlCol="0" anchor="ctr">
            <a:normAutofit fontScale="62500" lnSpcReduction="20000"/>
          </a:bodyPr>
          <a:lstStyle/>
          <a:p>
            <a:pPr marL="342900" indent="-342900">
              <a:buAutoNum type="arabicPeriod"/>
            </a:pPr>
            <a:r>
              <a:rPr lang="en-US" sz="1800" dirty="0"/>
              <a:t>Purpose: </a:t>
            </a:r>
            <a:br>
              <a:rPr lang="en-US" sz="1800" dirty="0"/>
            </a:br>
            <a:r>
              <a:rPr lang="en-US" sz="1800" dirty="0"/>
              <a:t> 	- Efficient management of aircraft maintenance data. </a:t>
            </a:r>
          </a:p>
          <a:p>
            <a:r>
              <a:rPr lang="en-US" sz="1800" dirty="0"/>
              <a:t>	- Centralized system for tracking aircraft performance and maintenance history.  </a:t>
            </a:r>
          </a:p>
          <a:p>
            <a:r>
              <a:rPr lang="en-US" sz="1800" dirty="0"/>
              <a:t>2. Key Features:</a:t>
            </a:r>
          </a:p>
          <a:p>
            <a:r>
              <a:rPr lang="en-US" sz="1800" dirty="0"/>
              <a:t>	- Aircraft data management.</a:t>
            </a:r>
          </a:p>
          <a:p>
            <a:r>
              <a:rPr lang="en-US" sz="1800" dirty="0"/>
              <a:t>	- Maintenance record tracking.</a:t>
            </a:r>
          </a:p>
          <a:p>
            <a:r>
              <a:rPr lang="en-US" sz="1800" dirty="0"/>
              <a:t>	- Performance metric monitoring .</a:t>
            </a:r>
          </a:p>
          <a:p>
            <a:r>
              <a:rPr lang="en-US" sz="1800" dirty="0"/>
              <a:t>3. Main Endpoints:</a:t>
            </a:r>
          </a:p>
          <a:p>
            <a:r>
              <a:rPr lang="en-US" sz="1800" dirty="0"/>
              <a:t>	- /aircraft: manage aircraft information.</a:t>
            </a:r>
          </a:p>
          <a:p>
            <a:r>
              <a:rPr lang="en-US" sz="1800" dirty="0"/>
              <a:t>	- /maintenance: Handle maintenance records. </a:t>
            </a:r>
          </a:p>
          <a:p>
            <a:r>
              <a:rPr lang="en-US" sz="1800" dirty="0"/>
              <a:t>	- /performance: Track performance metrics. </a:t>
            </a:r>
          </a:p>
          <a:p>
            <a:r>
              <a:rPr lang="en-US" sz="1800" dirty="0"/>
              <a:t>	- /performance-analytics: Shows data in various charts. </a:t>
            </a:r>
          </a:p>
        </p:txBody>
      </p:sp>
    </p:spTree>
    <p:extLst>
      <p:ext uri="{BB962C8B-B14F-4D97-AF65-F5344CB8AC3E}">
        <p14:creationId xmlns:p14="http://schemas.microsoft.com/office/powerpoint/2010/main" val="2428193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lane flying in the sky&#10;&#10;Description automatically generated">
            <a:extLst>
              <a:ext uri="{FF2B5EF4-FFF2-40B4-BE49-F238E27FC236}">
                <a16:creationId xmlns:a16="http://schemas.microsoft.com/office/drawing/2014/main" id="{598D1648-01DB-E94A-8A0C-9E1FEF746D5B}"/>
              </a:ext>
            </a:extLst>
          </p:cNvPr>
          <p:cNvPicPr>
            <a:picLocks noChangeAspect="1"/>
          </p:cNvPicPr>
          <p:nvPr/>
        </p:nvPicPr>
        <p:blipFill>
          <a:blip r:embed="rId2">
            <a:alphaModFix amt="20000"/>
            <a:extLst>
              <a:ext uri="{28A0092B-C50C-407E-A947-70E740481C1C}">
                <a14:useLocalDpi xmlns:a14="http://schemas.microsoft.com/office/drawing/2010/main" val="0"/>
              </a:ext>
            </a:extLst>
          </a:blip>
          <a:srcRect b="4476"/>
          <a:stretch/>
        </p:blipFill>
        <p:spPr>
          <a:xfrm>
            <a:off x="0" y="0"/>
            <a:ext cx="12192000" cy="6858000"/>
          </a:xfrm>
          <a:prstGeom prst="rect">
            <a:avLst/>
          </a:prstGeom>
        </p:spPr>
      </p:pic>
      <p:sp>
        <p:nvSpPr>
          <p:cNvPr id="2" name="Title 1">
            <a:extLst>
              <a:ext uri="{FF2B5EF4-FFF2-40B4-BE49-F238E27FC236}">
                <a16:creationId xmlns:a16="http://schemas.microsoft.com/office/drawing/2014/main" id="{B4FED8D0-81B5-8BEB-8A9D-88F17C6B3FC0}"/>
              </a:ext>
            </a:extLst>
          </p:cNvPr>
          <p:cNvSpPr>
            <a:spLocks noGrp="1"/>
          </p:cNvSpPr>
          <p:nvPr>
            <p:ph type="title"/>
          </p:nvPr>
        </p:nvSpPr>
        <p:spPr>
          <a:xfrm>
            <a:off x="4723589" y="86266"/>
            <a:ext cx="2897221" cy="1325563"/>
          </a:xfrm>
        </p:spPr>
        <p:txBody>
          <a:bodyPr/>
          <a:lstStyle/>
          <a:p>
            <a:r>
              <a:rPr lang="en-US" dirty="0"/>
              <a:t>Questions?</a:t>
            </a:r>
          </a:p>
        </p:txBody>
      </p:sp>
    </p:spTree>
    <p:extLst>
      <p:ext uri="{BB962C8B-B14F-4D97-AF65-F5344CB8AC3E}">
        <p14:creationId xmlns:p14="http://schemas.microsoft.com/office/powerpoint/2010/main" val="1875416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group of men working on an airplane&#10;&#10;Description automatically generated">
            <a:extLst>
              <a:ext uri="{FF2B5EF4-FFF2-40B4-BE49-F238E27FC236}">
                <a16:creationId xmlns:a16="http://schemas.microsoft.com/office/drawing/2014/main" id="{8250B65A-261C-AF79-3962-0D30462DE493}"/>
              </a:ext>
            </a:extLst>
          </p:cNvPr>
          <p:cNvPicPr>
            <a:picLocks noGrp="1" noChangeAspect="1"/>
          </p:cNvPicPr>
          <p:nvPr>
            <p:ph type="pic" idx="1"/>
          </p:nvPr>
        </p:nvPicPr>
        <p:blipFill>
          <a:blip r:embed="rId2">
            <a:alphaModFix amt="20000"/>
            <a:extLst>
              <a:ext uri="{28A0092B-C50C-407E-A947-70E740481C1C}">
                <a14:useLocalDpi xmlns:a14="http://schemas.microsoft.com/office/drawing/2010/main" val="0"/>
              </a:ext>
            </a:extLst>
          </a:blip>
          <a:srcRect l="2508" r="2508"/>
          <a:stretch>
            <a:fillRect/>
          </a:stretch>
        </p:blipFill>
        <p:spPr>
          <a:xfrm>
            <a:off x="0" y="0"/>
            <a:ext cx="12192000" cy="6858000"/>
          </a:xfrm>
        </p:spPr>
      </p:pic>
      <p:graphicFrame>
        <p:nvGraphicFramePr>
          <p:cNvPr id="7" name="Table 6">
            <a:extLst>
              <a:ext uri="{FF2B5EF4-FFF2-40B4-BE49-F238E27FC236}">
                <a16:creationId xmlns:a16="http://schemas.microsoft.com/office/drawing/2014/main" id="{40A29996-EC75-EDBE-ACE7-4F48C7FA5784}"/>
              </a:ext>
            </a:extLst>
          </p:cNvPr>
          <p:cNvGraphicFramePr>
            <a:graphicFrameLocks noGrp="1"/>
          </p:cNvGraphicFramePr>
          <p:nvPr>
            <p:extLst>
              <p:ext uri="{D42A27DB-BD31-4B8C-83A1-F6EECF244321}">
                <p14:modId xmlns:p14="http://schemas.microsoft.com/office/powerpoint/2010/main" val="2282179926"/>
              </p:ext>
            </p:extLst>
          </p:nvPr>
        </p:nvGraphicFramePr>
        <p:xfrm>
          <a:off x="960409" y="731520"/>
          <a:ext cx="9968614" cy="6126480"/>
        </p:xfrm>
        <a:graphic>
          <a:graphicData uri="http://schemas.openxmlformats.org/drawingml/2006/table">
            <a:tbl>
              <a:tblPr firstRow="1" bandRow="1">
                <a:tableStyleId>{5C22544A-7EE6-4342-B048-85BDC9FD1C3A}</a:tableStyleId>
              </a:tblPr>
              <a:tblGrid>
                <a:gridCol w="2384934">
                  <a:extLst>
                    <a:ext uri="{9D8B030D-6E8A-4147-A177-3AD203B41FA5}">
                      <a16:colId xmlns:a16="http://schemas.microsoft.com/office/drawing/2014/main" val="1466291759"/>
                    </a:ext>
                  </a:extLst>
                </a:gridCol>
                <a:gridCol w="4260809">
                  <a:extLst>
                    <a:ext uri="{9D8B030D-6E8A-4147-A177-3AD203B41FA5}">
                      <a16:colId xmlns:a16="http://schemas.microsoft.com/office/drawing/2014/main" val="1327096588"/>
                    </a:ext>
                  </a:extLst>
                </a:gridCol>
                <a:gridCol w="3322871">
                  <a:extLst>
                    <a:ext uri="{9D8B030D-6E8A-4147-A177-3AD203B41FA5}">
                      <a16:colId xmlns:a16="http://schemas.microsoft.com/office/drawing/2014/main" val="4199460106"/>
                    </a:ext>
                  </a:extLst>
                </a:gridCol>
              </a:tblGrid>
              <a:tr h="329501">
                <a:tc>
                  <a:txBody>
                    <a:bodyPr/>
                    <a:lstStyle/>
                    <a:p>
                      <a:r>
                        <a:rPr lang="en-US" dirty="0"/>
                        <a:t>Category</a:t>
                      </a:r>
                    </a:p>
                  </a:txBody>
                  <a:tcPr/>
                </a:tc>
                <a:tc>
                  <a:txBody>
                    <a:bodyPr/>
                    <a:lstStyle/>
                    <a:p>
                      <a:r>
                        <a:rPr lang="en-US" dirty="0"/>
                        <a:t>Technologies</a:t>
                      </a:r>
                    </a:p>
                  </a:txBody>
                  <a:tcPr/>
                </a:tc>
                <a:tc>
                  <a:txBody>
                    <a:bodyPr/>
                    <a:lstStyle/>
                    <a:p>
                      <a:r>
                        <a:rPr lang="en-US" dirty="0"/>
                        <a:t>Description</a:t>
                      </a:r>
                    </a:p>
                  </a:txBody>
                  <a:tcPr/>
                </a:tc>
                <a:extLst>
                  <a:ext uri="{0D108BD9-81ED-4DB2-BD59-A6C34878D82A}">
                    <a16:rowId xmlns:a16="http://schemas.microsoft.com/office/drawing/2014/main" val="3488739091"/>
                  </a:ext>
                </a:extLst>
              </a:tr>
              <a:tr h="1565129">
                <a:tc>
                  <a:txBody>
                    <a:bodyPr/>
                    <a:lstStyle/>
                    <a:p>
                      <a:r>
                        <a:rPr lang="en-US" sz="1200" dirty="0"/>
                        <a:t>Frameworks</a:t>
                      </a:r>
                    </a:p>
                  </a:txBody>
                  <a:tcPr/>
                </a:tc>
                <a:tc>
                  <a:txBody>
                    <a:bodyPr/>
                    <a:lstStyle/>
                    <a:p>
                      <a:r>
                        <a:rPr lang="en-US" sz="1200" dirty="0"/>
                        <a:t>React 18 -– Frontend</a:t>
                      </a:r>
                    </a:p>
                    <a:p>
                      <a:endParaRPr lang="en-US" sz="1200" dirty="0"/>
                    </a:p>
                    <a:p>
                      <a:r>
                        <a:rPr lang="en-US" sz="1200" dirty="0"/>
                        <a:t>Express.js – Backend</a:t>
                      </a:r>
                      <a:br>
                        <a:rPr lang="en-US" sz="1200" dirty="0"/>
                      </a:br>
                      <a:br>
                        <a:rPr lang="en-US" sz="1200" dirty="0"/>
                      </a:br>
                      <a:r>
                        <a:rPr lang="en-US" sz="1200" dirty="0"/>
                        <a:t>SQL Server - Db</a:t>
                      </a:r>
                    </a:p>
                  </a:txBody>
                  <a:tcPr/>
                </a:tc>
                <a:tc>
                  <a:txBody>
                    <a:bodyPr/>
                    <a:lstStyle/>
                    <a:p>
                      <a:pPr marL="171450" indent="-171450">
                        <a:buFontTx/>
                        <a:buChar char="-"/>
                      </a:pPr>
                      <a:r>
                        <a:rPr lang="en-US" sz="1200" b="1" dirty="0"/>
                        <a:t>React</a:t>
                      </a:r>
                      <a:r>
                        <a:rPr lang="en-US" sz="1200" dirty="0"/>
                        <a:t>: Frontend library for building user interfaces and component-based web applications.</a:t>
                      </a:r>
                    </a:p>
                    <a:p>
                      <a:pPr marL="0" indent="0">
                        <a:buFontTx/>
                        <a:buNone/>
                      </a:pPr>
                      <a:r>
                        <a:rPr lang="en-US" sz="1200" dirty="0"/>
                        <a:t> </a:t>
                      </a:r>
                      <a:br>
                        <a:rPr lang="en-US" sz="1200" dirty="0"/>
                      </a:br>
                      <a:r>
                        <a:rPr lang="en-US" sz="1200" dirty="0"/>
                        <a:t>- </a:t>
                      </a:r>
                      <a:r>
                        <a:rPr lang="en-US" sz="1200" b="1" dirty="0"/>
                        <a:t>TypeScript</a:t>
                      </a:r>
                      <a:r>
                        <a:rPr lang="en-US" sz="1200" dirty="0"/>
                        <a:t>: Superset of JavaScript for type-safe coding. </a:t>
                      </a:r>
                    </a:p>
                    <a:p>
                      <a:pPr marL="0" indent="0">
                        <a:buFontTx/>
                        <a:buNone/>
                      </a:pPr>
                      <a:endParaRPr lang="en-US" sz="1200" dirty="0"/>
                    </a:p>
                    <a:p>
                      <a:pPr marL="0" indent="0">
                        <a:buFontTx/>
                        <a:buNone/>
                      </a:pPr>
                      <a:r>
                        <a:rPr lang="en-US" sz="1200" dirty="0"/>
                        <a:t>- </a:t>
                      </a:r>
                      <a:r>
                        <a:rPr lang="en-US" sz="1200" b="1" dirty="0"/>
                        <a:t>SQL Server</a:t>
                      </a:r>
                      <a:r>
                        <a:rPr lang="en-US" sz="1200" dirty="0"/>
                        <a:t>: Relational database for storing application data.</a:t>
                      </a:r>
                    </a:p>
                  </a:txBody>
                  <a:tcPr/>
                </a:tc>
                <a:extLst>
                  <a:ext uri="{0D108BD9-81ED-4DB2-BD59-A6C34878D82A}">
                    <a16:rowId xmlns:a16="http://schemas.microsoft.com/office/drawing/2014/main" val="2358654513"/>
                  </a:ext>
                </a:extLst>
              </a:tr>
              <a:tr h="906127">
                <a:tc>
                  <a:txBody>
                    <a:bodyPr/>
                    <a:lstStyle/>
                    <a:p>
                      <a:r>
                        <a:rPr lang="en-US" sz="1200" dirty="0"/>
                        <a:t>UI Components</a:t>
                      </a:r>
                    </a:p>
                  </a:txBody>
                  <a:tcPr/>
                </a:tc>
                <a:tc>
                  <a:txBody>
                    <a:bodyPr/>
                    <a:lstStyle/>
                    <a:p>
                      <a:r>
                        <a:rPr lang="en-US" sz="1200" dirty="0" err="1"/>
                        <a:t>Shadcn</a:t>
                      </a:r>
                      <a:r>
                        <a:rPr lang="en-US" sz="1200" dirty="0"/>
                        <a:t>/</a:t>
                      </a:r>
                      <a:r>
                        <a:rPr lang="en-US" sz="1200" dirty="0" err="1"/>
                        <a:t>ui</a:t>
                      </a:r>
                      <a:br>
                        <a:rPr lang="en-US" sz="1200" dirty="0"/>
                      </a:br>
                      <a:br>
                        <a:rPr lang="en-US" sz="1200" dirty="0"/>
                      </a:br>
                      <a:r>
                        <a:rPr lang="en-US" sz="1200" dirty="0" err="1"/>
                        <a:t>Lucide</a:t>
                      </a:r>
                      <a:r>
                        <a:rPr lang="en-US" sz="1200" dirty="0"/>
                        <a:t> React</a:t>
                      </a:r>
                      <a:br>
                        <a:rPr lang="en-US" sz="1200" dirty="0"/>
                      </a:br>
                      <a:br>
                        <a:rPr lang="en-US" sz="1200" dirty="0"/>
                      </a:br>
                      <a:r>
                        <a:rPr lang="en-US" sz="1200" dirty="0"/>
                        <a:t>Radix UI</a:t>
                      </a:r>
                      <a:endParaRPr lang="en-US" sz="1200" b="0" dirty="0"/>
                    </a:p>
                  </a:txBody>
                  <a:tcPr/>
                </a:tc>
                <a:tc>
                  <a:txBody>
                    <a:bodyPr/>
                    <a:lstStyle/>
                    <a:p>
                      <a:r>
                        <a:rPr lang="en-US" sz="1200" dirty="0"/>
                        <a:t>Provides modern, accessible UI components including:</a:t>
                      </a:r>
                    </a:p>
                    <a:p>
                      <a:r>
                        <a:rPr lang="en-US" sz="1200" dirty="0"/>
                        <a:t>-   Tables, dialogs, and form controls.</a:t>
                      </a:r>
                    </a:p>
                    <a:p>
                      <a:pPr marL="171450" indent="-171450">
                        <a:buFontTx/>
                        <a:buChar char="-"/>
                      </a:pPr>
                      <a:r>
                        <a:rPr lang="en-US" sz="1200" dirty="0"/>
                        <a:t>Icon components.</a:t>
                      </a:r>
                    </a:p>
                    <a:p>
                      <a:pPr marL="171450" indent="-171450">
                        <a:buFontTx/>
                        <a:buChar char="-"/>
                      </a:pPr>
                      <a:r>
                        <a:rPr lang="en-US" sz="1200" dirty="0"/>
                        <a:t>Primitive UI components for building accessible interfaces.</a:t>
                      </a:r>
                    </a:p>
                  </a:txBody>
                  <a:tcPr/>
                </a:tc>
                <a:extLst>
                  <a:ext uri="{0D108BD9-81ED-4DB2-BD59-A6C34878D82A}">
                    <a16:rowId xmlns:a16="http://schemas.microsoft.com/office/drawing/2014/main" val="1228458434"/>
                  </a:ext>
                </a:extLst>
              </a:tr>
              <a:tr h="1070877">
                <a:tc>
                  <a:txBody>
                    <a:bodyPr/>
                    <a:lstStyle/>
                    <a:p>
                      <a:r>
                        <a:rPr lang="en-US" sz="1400" dirty="0"/>
                        <a:t>Form Handling</a:t>
                      </a:r>
                    </a:p>
                  </a:txBody>
                  <a:tcPr/>
                </a:tc>
                <a:tc>
                  <a:txBody>
                    <a:bodyPr/>
                    <a:lstStyle/>
                    <a:p>
                      <a:r>
                        <a:rPr lang="en-US" sz="1200" dirty="0"/>
                        <a:t>React Hook Form</a:t>
                      </a:r>
                    </a:p>
                    <a:p>
                      <a:br>
                        <a:rPr lang="en-US" sz="1200" b="0" dirty="0"/>
                      </a:br>
                      <a:endParaRPr lang="en-US" sz="1200" b="0" dirty="0"/>
                    </a:p>
                    <a:p>
                      <a:endParaRPr lang="en-US" sz="1200" b="0" dirty="0"/>
                    </a:p>
                    <a:p>
                      <a:r>
                        <a:rPr lang="en-US" sz="1200" dirty="0"/>
                        <a:t>Zod</a:t>
                      </a:r>
                    </a:p>
                    <a:p>
                      <a:endParaRPr lang="en-US" sz="1200" b="0" dirty="0"/>
                    </a:p>
                  </a:txBody>
                  <a:tcPr/>
                </a:tc>
                <a:tc>
                  <a:txBody>
                    <a:bodyPr/>
                    <a:lstStyle/>
                    <a:p>
                      <a:r>
                        <a:rPr lang="en-US" sz="1200" b="1" dirty="0"/>
                        <a:t>React Hook Form</a:t>
                      </a:r>
                      <a:r>
                        <a:rPr lang="en-US" sz="1200" dirty="0"/>
                        <a:t>: Performant form validation with flexible integration.</a:t>
                      </a:r>
                    </a:p>
                    <a:p>
                      <a:endParaRPr lang="en-US" sz="1200" b="1" dirty="0"/>
                    </a:p>
                    <a:p>
                      <a:r>
                        <a:rPr lang="en-US" sz="1200" b="1" dirty="0"/>
                        <a:t>Zod</a:t>
                      </a:r>
                      <a:r>
                        <a:rPr lang="en-US" sz="1200" dirty="0"/>
                        <a:t>: TypeScript-first schema validation with seamless form integration.</a:t>
                      </a:r>
                    </a:p>
                  </a:txBody>
                  <a:tcPr/>
                </a:tc>
                <a:extLst>
                  <a:ext uri="{0D108BD9-81ED-4DB2-BD59-A6C34878D82A}">
                    <a16:rowId xmlns:a16="http://schemas.microsoft.com/office/drawing/2014/main" val="1131443730"/>
                  </a:ext>
                </a:extLst>
              </a:tr>
              <a:tr h="576626">
                <a:tc>
                  <a:txBody>
                    <a:bodyPr/>
                    <a:lstStyle/>
                    <a:p>
                      <a:r>
                        <a:rPr lang="en-US" sz="1200" dirty="0"/>
                        <a:t>Charts &amp; Visualization</a:t>
                      </a:r>
                    </a:p>
                  </a:txBody>
                  <a:tcPr/>
                </a:tc>
                <a:tc>
                  <a:txBody>
                    <a:bodyPr/>
                    <a:lstStyle/>
                    <a:p>
                      <a:r>
                        <a:rPr lang="en-US" sz="1200" dirty="0"/>
                        <a:t>Recharts</a:t>
                      </a:r>
                      <a:endParaRPr lang="en-US" sz="1200" b="0" dirty="0"/>
                    </a:p>
                  </a:txBody>
                  <a:tcPr/>
                </a:tc>
                <a:tc>
                  <a:txBody>
                    <a:bodyPr/>
                    <a:lstStyle/>
                    <a:p>
                      <a:r>
                        <a:rPr lang="en-US" sz="1200" dirty="0"/>
                        <a:t>A library for creating customizable and interactive charts, useful for displaying performance metrics and analytics.</a:t>
                      </a:r>
                    </a:p>
                  </a:txBody>
                  <a:tcPr/>
                </a:tc>
                <a:extLst>
                  <a:ext uri="{0D108BD9-81ED-4DB2-BD59-A6C34878D82A}">
                    <a16:rowId xmlns:a16="http://schemas.microsoft.com/office/drawing/2014/main" val="2562148779"/>
                  </a:ext>
                </a:extLst>
              </a:tr>
              <a:tr h="906127">
                <a:tc>
                  <a:txBody>
                    <a:bodyPr/>
                    <a:lstStyle/>
                    <a:p>
                      <a:r>
                        <a:rPr lang="en-US" sz="1200" dirty="0"/>
                        <a:t>Other Tools</a:t>
                      </a:r>
                    </a:p>
                  </a:txBody>
                  <a:tcPr/>
                </a:tc>
                <a:tc>
                  <a:txBody>
                    <a:bodyPr/>
                    <a:lstStyle/>
                    <a:p>
                      <a:r>
                        <a:rPr lang="en-US" sz="1200" b="0" dirty="0"/>
                        <a:t>Tailwind CSS</a:t>
                      </a:r>
                    </a:p>
                    <a:p>
                      <a:br>
                        <a:rPr lang="en-US" sz="1200" b="0" dirty="0"/>
                      </a:br>
                      <a:r>
                        <a:rPr lang="en-US" sz="1200" dirty="0"/>
                        <a:t>React Router</a:t>
                      </a:r>
                      <a:endParaRPr lang="en-US" sz="1200" b="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Tailwind CSS: </a:t>
                      </a:r>
                      <a:r>
                        <a:rPr lang="en-US" sz="1200" dirty="0"/>
                        <a:t>Utility-first CSS framework for styling.</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b="0" dirty="0"/>
                      </a:br>
                      <a:r>
                        <a:rPr lang="en-US" sz="1200" b="0" dirty="0"/>
                        <a:t>React Router: Handles navigation and routing in the React application.</a:t>
                      </a:r>
                    </a:p>
                  </a:txBody>
                  <a:tcPr/>
                </a:tc>
                <a:extLst>
                  <a:ext uri="{0D108BD9-81ED-4DB2-BD59-A6C34878D82A}">
                    <a16:rowId xmlns:a16="http://schemas.microsoft.com/office/drawing/2014/main" val="1830217626"/>
                  </a:ext>
                </a:extLst>
              </a:tr>
            </a:tbl>
          </a:graphicData>
        </a:graphic>
      </p:graphicFrame>
      <p:sp>
        <p:nvSpPr>
          <p:cNvPr id="8" name="TextBox 7">
            <a:extLst>
              <a:ext uri="{FF2B5EF4-FFF2-40B4-BE49-F238E27FC236}">
                <a16:creationId xmlns:a16="http://schemas.microsoft.com/office/drawing/2014/main" id="{12559E5A-252F-BFB6-68E5-9214D9E5265E}"/>
              </a:ext>
            </a:extLst>
          </p:cNvPr>
          <p:cNvSpPr txBox="1"/>
          <p:nvPr/>
        </p:nvSpPr>
        <p:spPr>
          <a:xfrm>
            <a:off x="4614530" y="333153"/>
            <a:ext cx="3409507" cy="523220"/>
          </a:xfrm>
          <a:prstGeom prst="rect">
            <a:avLst/>
          </a:prstGeom>
          <a:noFill/>
        </p:spPr>
        <p:txBody>
          <a:bodyPr wrap="square" rtlCol="0">
            <a:spAutoFit/>
          </a:bodyPr>
          <a:lstStyle/>
          <a:p>
            <a:r>
              <a:rPr lang="en-US" sz="2800" dirty="0"/>
              <a:t>Technical Stack</a:t>
            </a:r>
          </a:p>
        </p:txBody>
      </p:sp>
    </p:spTree>
    <p:extLst>
      <p:ext uri="{BB962C8B-B14F-4D97-AF65-F5344CB8AC3E}">
        <p14:creationId xmlns:p14="http://schemas.microsoft.com/office/powerpoint/2010/main" val="444072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person working on a jet engine&#10;&#10;Description automatically generated">
            <a:extLst>
              <a:ext uri="{FF2B5EF4-FFF2-40B4-BE49-F238E27FC236}">
                <a16:creationId xmlns:a16="http://schemas.microsoft.com/office/drawing/2014/main" id="{BBDEEAC5-ABEC-D542-8EC5-9535182B0EF8}"/>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231078" cy="6858000"/>
          </a:xfrm>
          <a:prstGeom prst="rect">
            <a:avLst/>
          </a:prstGeom>
        </p:spPr>
      </p:pic>
      <p:sp>
        <p:nvSpPr>
          <p:cNvPr id="2" name="Title 1">
            <a:extLst>
              <a:ext uri="{FF2B5EF4-FFF2-40B4-BE49-F238E27FC236}">
                <a16:creationId xmlns:a16="http://schemas.microsoft.com/office/drawing/2014/main" id="{404E0B38-5396-F022-0BB3-285B98012471}"/>
              </a:ext>
            </a:extLst>
          </p:cNvPr>
          <p:cNvSpPr>
            <a:spLocks noGrp="1"/>
          </p:cNvSpPr>
          <p:nvPr>
            <p:ph type="title"/>
          </p:nvPr>
        </p:nvSpPr>
        <p:spPr>
          <a:xfrm>
            <a:off x="2661057" y="-127181"/>
            <a:ext cx="7467193" cy="1056796"/>
          </a:xfrm>
        </p:spPr>
        <p:txBody>
          <a:bodyPr>
            <a:normAutofit/>
          </a:bodyPr>
          <a:lstStyle/>
          <a:p>
            <a:r>
              <a:rPr lang="en-US" dirty="0"/>
              <a:t>Front End Component Structure</a:t>
            </a:r>
          </a:p>
        </p:txBody>
      </p:sp>
      <p:graphicFrame>
        <p:nvGraphicFramePr>
          <p:cNvPr id="24" name="Content Placeholder 23">
            <a:extLst>
              <a:ext uri="{FF2B5EF4-FFF2-40B4-BE49-F238E27FC236}">
                <a16:creationId xmlns:a16="http://schemas.microsoft.com/office/drawing/2014/main" id="{77B893BA-22D1-69CF-BF81-3DA5213F8687}"/>
              </a:ext>
            </a:extLst>
          </p:cNvPr>
          <p:cNvGraphicFramePr>
            <a:graphicFrameLocks noGrp="1"/>
          </p:cNvGraphicFramePr>
          <p:nvPr>
            <p:ph sz="half" idx="2"/>
            <p:extLst>
              <p:ext uri="{D42A27DB-BD31-4B8C-83A1-F6EECF244321}">
                <p14:modId xmlns:p14="http://schemas.microsoft.com/office/powerpoint/2010/main" val="225326255"/>
              </p:ext>
            </p:extLst>
          </p:nvPr>
        </p:nvGraphicFramePr>
        <p:xfrm>
          <a:off x="0" y="678123"/>
          <a:ext cx="12231078" cy="6009165"/>
        </p:xfrm>
        <a:graphic>
          <a:graphicData uri="http://schemas.openxmlformats.org/drawingml/2006/table">
            <a:tbl>
              <a:tblPr firstRow="1" bandRow="1">
                <a:tableStyleId>{5C22544A-7EE6-4342-B048-85BDC9FD1C3A}</a:tableStyleId>
              </a:tblPr>
              <a:tblGrid>
                <a:gridCol w="6115539">
                  <a:extLst>
                    <a:ext uri="{9D8B030D-6E8A-4147-A177-3AD203B41FA5}">
                      <a16:colId xmlns:a16="http://schemas.microsoft.com/office/drawing/2014/main" val="2847053003"/>
                    </a:ext>
                  </a:extLst>
                </a:gridCol>
                <a:gridCol w="6115539">
                  <a:extLst>
                    <a:ext uri="{9D8B030D-6E8A-4147-A177-3AD203B41FA5}">
                      <a16:colId xmlns:a16="http://schemas.microsoft.com/office/drawing/2014/main" val="3263744299"/>
                    </a:ext>
                  </a:extLst>
                </a:gridCol>
              </a:tblGrid>
              <a:tr h="347286">
                <a:tc>
                  <a:txBody>
                    <a:bodyPr/>
                    <a:lstStyle/>
                    <a:p>
                      <a:r>
                        <a:rPr lang="en-US" dirty="0"/>
                        <a:t>Component</a:t>
                      </a:r>
                    </a:p>
                  </a:txBody>
                  <a:tcPr/>
                </a:tc>
                <a:tc>
                  <a:txBody>
                    <a:bodyPr/>
                    <a:lstStyle/>
                    <a:p>
                      <a:r>
                        <a:rPr lang="en-US" dirty="0"/>
                        <a:t>Use </a:t>
                      </a:r>
                    </a:p>
                  </a:txBody>
                  <a:tcPr/>
                </a:tc>
                <a:extLst>
                  <a:ext uri="{0D108BD9-81ED-4DB2-BD59-A6C34878D82A}">
                    <a16:rowId xmlns:a16="http://schemas.microsoft.com/office/drawing/2014/main" val="4046313992"/>
                  </a:ext>
                </a:extLst>
              </a:tr>
              <a:tr h="1996897">
                <a:tc>
                  <a:txBody>
                    <a:bodyPr/>
                    <a:lstStyle/>
                    <a:p>
                      <a:r>
                        <a:rPr lang="en-US" sz="1200" dirty="0"/>
                        <a:t>`</a:t>
                      </a:r>
                      <a:r>
                        <a:rPr lang="en-US" sz="1200" dirty="0" err="1"/>
                        <a:t>PerformancePage.tsx</a:t>
                      </a:r>
                      <a:r>
                        <a:rPr lang="en-US" sz="1200" dirty="0"/>
                        <a:t>`</a:t>
                      </a:r>
                    </a:p>
                  </a:txBody>
                  <a:tcPr/>
                </a:tc>
                <a:tc>
                  <a:txBody>
                    <a:bodyPr/>
                    <a:lstStyle/>
                    <a:p>
                      <a:r>
                        <a:rPr lang="en-US" sz="1200" dirty="0"/>
                        <a:t>Tracks key performance indicators.</a:t>
                      </a:r>
                    </a:p>
                    <a:p>
                      <a:r>
                        <a:rPr lang="en-US" sz="1200" dirty="0"/>
                        <a:t> </a:t>
                      </a:r>
                    </a:p>
                    <a:p>
                      <a:r>
                        <a:rPr lang="en-US" sz="1200" dirty="0"/>
                        <a:t>Implements the main performance metrics dashboard using React hooks (</a:t>
                      </a:r>
                      <a:r>
                        <a:rPr lang="en-US" sz="1200" dirty="0" err="1"/>
                        <a:t>useState</a:t>
                      </a:r>
                      <a:r>
                        <a:rPr lang="en-US" sz="1200" dirty="0"/>
                        <a:t>, </a:t>
                      </a:r>
                      <a:r>
                        <a:rPr lang="en-US" sz="1200" dirty="0" err="1"/>
                        <a:t>useEffect</a:t>
                      </a:r>
                      <a:r>
                        <a:rPr lang="en-US" sz="1200" dirty="0"/>
                        <a:t>) for state management.</a:t>
                      </a:r>
                      <a:br>
                        <a:rPr lang="en-US" sz="1200" dirty="0"/>
                      </a:br>
                      <a:br>
                        <a:rPr lang="en-US" sz="1200" dirty="0"/>
                      </a:br>
                      <a:r>
                        <a:rPr lang="en-US" sz="1200" dirty="0"/>
                        <a:t>Integrates with Recharts library to visualize performance data through interactive charts and graphs.</a:t>
                      </a:r>
                      <a:br>
                        <a:rPr lang="en-US" sz="1200" dirty="0"/>
                      </a:br>
                      <a:br>
                        <a:rPr lang="en-US" sz="1200" dirty="0"/>
                      </a:br>
                      <a:r>
                        <a:rPr lang="en-US" sz="1200" dirty="0"/>
                        <a:t>Features a child component </a:t>
                      </a:r>
                      <a:r>
                        <a:rPr lang="en-US" sz="1200" dirty="0" err="1"/>
                        <a:t>PerformanceMetricDialog</a:t>
                      </a:r>
                      <a:r>
                        <a:rPr lang="en-US" sz="1200" dirty="0"/>
                        <a:t> for CRUD operations on metrics.</a:t>
                      </a:r>
                      <a:br>
                        <a:rPr lang="en-US" sz="1200" dirty="0"/>
                      </a:br>
                      <a:endParaRPr lang="en-US" sz="1200" dirty="0"/>
                    </a:p>
                  </a:txBody>
                  <a:tcPr/>
                </a:tc>
                <a:extLst>
                  <a:ext uri="{0D108BD9-81ED-4DB2-BD59-A6C34878D82A}">
                    <a16:rowId xmlns:a16="http://schemas.microsoft.com/office/drawing/2014/main" val="587939784"/>
                  </a:ext>
                </a:extLst>
              </a:tr>
              <a:tr h="1823254">
                <a:tc>
                  <a:txBody>
                    <a:bodyPr/>
                    <a:lstStyle/>
                    <a:p>
                      <a:r>
                        <a:rPr lang="en-US" sz="1200" dirty="0"/>
                        <a:t>`</a:t>
                      </a:r>
                      <a:r>
                        <a:rPr lang="en-US" sz="1200" dirty="0" err="1"/>
                        <a:t>MaintenancePage.tsx</a:t>
                      </a:r>
                      <a:r>
                        <a:rPr lang="en-US" sz="1200" dirty="0"/>
                        <a:t>`</a:t>
                      </a:r>
                    </a:p>
                  </a:txBody>
                  <a:tcPr/>
                </a:tc>
                <a:tc>
                  <a:txBody>
                    <a:bodyPr/>
                    <a:lstStyle/>
                    <a:p>
                      <a:r>
                        <a:rPr lang="en-US" sz="1200" dirty="0"/>
                        <a:t>Manages aircraft maintenance records and history.</a:t>
                      </a:r>
                    </a:p>
                    <a:p>
                      <a:endParaRPr lang="en-US" sz="1200" dirty="0"/>
                    </a:p>
                    <a:p>
                      <a:r>
                        <a:rPr lang="en-US" sz="1200" dirty="0"/>
                        <a:t>Utilizes React context for maintenance category filtering and search functionality.</a:t>
                      </a:r>
                    </a:p>
                    <a:p>
                      <a:endParaRPr lang="en-US" sz="1200" dirty="0"/>
                    </a:p>
                    <a:p>
                      <a:r>
                        <a:rPr lang="en-US" sz="1200" dirty="0"/>
                        <a:t>Implements maintenance record filtering through controlled components and state management.</a:t>
                      </a:r>
                      <a:br>
                        <a:rPr lang="en-US" sz="1200" dirty="0"/>
                      </a:br>
                      <a:br>
                        <a:rPr lang="en-US" sz="1200" dirty="0"/>
                      </a:br>
                      <a:r>
                        <a:rPr lang="en-US" sz="1200" dirty="0"/>
                        <a:t>Features the </a:t>
                      </a:r>
                      <a:r>
                        <a:rPr lang="en-US" sz="1200" dirty="0" err="1"/>
                        <a:t>MaintenanceRecordDialog</a:t>
                      </a:r>
                      <a:r>
                        <a:rPr lang="en-US" sz="1200" dirty="0"/>
                        <a:t> component for adding and editing maintenance records.</a:t>
                      </a:r>
                    </a:p>
                  </a:txBody>
                  <a:tcPr/>
                </a:tc>
                <a:extLst>
                  <a:ext uri="{0D108BD9-81ED-4DB2-BD59-A6C34878D82A}">
                    <a16:rowId xmlns:a16="http://schemas.microsoft.com/office/drawing/2014/main" val="1748257098"/>
                  </a:ext>
                </a:extLst>
              </a:tr>
              <a:tr h="1823254">
                <a:tc>
                  <a:txBody>
                    <a:bodyPr/>
                    <a:lstStyle/>
                    <a:p>
                      <a:r>
                        <a:rPr lang="en-US" sz="1200" dirty="0"/>
                        <a:t>`</a:t>
                      </a:r>
                      <a:r>
                        <a:rPr lang="en-US" sz="1200" dirty="0" err="1"/>
                        <a:t>AircraftListPage.tsx</a:t>
                      </a:r>
                      <a:r>
                        <a:rPr lang="en-US" sz="1200" dirty="0"/>
                        <a:t>`</a:t>
                      </a:r>
                    </a:p>
                  </a:txBody>
                  <a:tcPr/>
                </a:tc>
                <a:tc>
                  <a:txBody>
                    <a:bodyPr/>
                    <a:lstStyle/>
                    <a:p>
                      <a:r>
                        <a:rPr lang="en-US" sz="1200" dirty="0"/>
                        <a:t>Stores comprehensive aircraft data including model details, flight hours, and maintenance status.</a:t>
                      </a:r>
                      <a:br>
                        <a:rPr lang="en-US" sz="1200" dirty="0"/>
                      </a:br>
                      <a:br>
                        <a:rPr lang="en-US" sz="1200" dirty="0"/>
                      </a:br>
                      <a:r>
                        <a:rPr lang="en-US" sz="1200" dirty="0"/>
                        <a:t>Uses React Router for navigation to performance metrics and maintenance history views.</a:t>
                      </a:r>
                      <a:br>
                        <a:rPr lang="en-US" sz="1200" dirty="0"/>
                      </a:br>
                      <a:br>
                        <a:rPr lang="en-US" sz="1200" dirty="0"/>
                      </a:br>
                      <a:r>
                        <a:rPr lang="en-US" sz="1200" dirty="0"/>
                        <a:t>Incorporates </a:t>
                      </a:r>
                      <a:r>
                        <a:rPr lang="en-US" sz="1200" dirty="0" err="1"/>
                        <a:t>shadcn</a:t>
                      </a:r>
                      <a:r>
                        <a:rPr lang="en-US" sz="1200" dirty="0"/>
                        <a:t>/</a:t>
                      </a:r>
                      <a:r>
                        <a:rPr lang="en-US" sz="1200" dirty="0" err="1"/>
                        <a:t>ui</a:t>
                      </a:r>
                      <a:r>
                        <a:rPr lang="en-US" sz="1200" dirty="0"/>
                        <a:t> components for modern, accessible UI elements including dialogs for CRUD operations.</a:t>
                      </a:r>
                      <a:br>
                        <a:rPr lang="en-US" sz="1200" dirty="0"/>
                      </a:br>
                      <a:br>
                        <a:rPr lang="en-US" sz="1200" dirty="0"/>
                      </a:br>
                      <a:r>
                        <a:rPr lang="en-US" sz="1200" dirty="0"/>
                        <a:t>Features the </a:t>
                      </a:r>
                      <a:r>
                        <a:rPr lang="en-US" sz="1200" dirty="0" err="1"/>
                        <a:t>AircraftFormDialog</a:t>
                      </a:r>
                      <a:r>
                        <a:rPr lang="en-US" sz="1200" dirty="0"/>
                        <a:t> component for aircraft management.</a:t>
                      </a:r>
                    </a:p>
                  </a:txBody>
                  <a:tcPr/>
                </a:tc>
                <a:extLst>
                  <a:ext uri="{0D108BD9-81ED-4DB2-BD59-A6C34878D82A}">
                    <a16:rowId xmlns:a16="http://schemas.microsoft.com/office/drawing/2014/main" val="468294422"/>
                  </a:ext>
                </a:extLst>
              </a:tr>
            </a:tbl>
          </a:graphicData>
        </a:graphic>
      </p:graphicFrame>
    </p:spTree>
    <p:extLst>
      <p:ext uri="{BB962C8B-B14F-4D97-AF65-F5344CB8AC3E}">
        <p14:creationId xmlns:p14="http://schemas.microsoft.com/office/powerpoint/2010/main" val="3140649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E21B89-15B9-D1CD-84C3-15383A5CB039}"/>
            </a:ext>
          </a:extLst>
        </p:cNvPr>
        <p:cNvGrpSpPr/>
        <p:nvPr/>
      </p:nvGrpSpPr>
      <p:grpSpPr>
        <a:xfrm>
          <a:off x="0" y="0"/>
          <a:ext cx="0" cy="0"/>
          <a:chOff x="0" y="0"/>
          <a:chExt cx="0" cy="0"/>
        </a:xfrm>
      </p:grpSpPr>
      <p:pic>
        <p:nvPicPr>
          <p:cNvPr id="21" name="Picture 20" descr="A person working on a jet engine&#10;&#10;Description automatically generated">
            <a:extLst>
              <a:ext uri="{FF2B5EF4-FFF2-40B4-BE49-F238E27FC236}">
                <a16:creationId xmlns:a16="http://schemas.microsoft.com/office/drawing/2014/main" id="{ED36A23D-FD80-B6D4-92E6-66B075EFF63E}"/>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0" y="0"/>
            <a:ext cx="12231078" cy="6858000"/>
          </a:xfrm>
          <a:prstGeom prst="rect">
            <a:avLst/>
          </a:prstGeom>
        </p:spPr>
      </p:pic>
      <p:sp>
        <p:nvSpPr>
          <p:cNvPr id="2" name="Title 1">
            <a:extLst>
              <a:ext uri="{FF2B5EF4-FFF2-40B4-BE49-F238E27FC236}">
                <a16:creationId xmlns:a16="http://schemas.microsoft.com/office/drawing/2014/main" id="{1292851D-33F6-17D0-68E2-7C1DF60E6719}"/>
              </a:ext>
            </a:extLst>
          </p:cNvPr>
          <p:cNvSpPr>
            <a:spLocks noGrp="1"/>
          </p:cNvSpPr>
          <p:nvPr>
            <p:ph type="title"/>
          </p:nvPr>
        </p:nvSpPr>
        <p:spPr>
          <a:xfrm>
            <a:off x="2661057" y="-127181"/>
            <a:ext cx="7467193" cy="1056796"/>
          </a:xfrm>
        </p:spPr>
        <p:txBody>
          <a:bodyPr>
            <a:normAutofit/>
          </a:bodyPr>
          <a:lstStyle/>
          <a:p>
            <a:r>
              <a:rPr lang="en-US" dirty="0"/>
              <a:t>Front End Component Structure</a:t>
            </a:r>
          </a:p>
        </p:txBody>
      </p:sp>
      <p:graphicFrame>
        <p:nvGraphicFramePr>
          <p:cNvPr id="24" name="Content Placeholder 23">
            <a:extLst>
              <a:ext uri="{FF2B5EF4-FFF2-40B4-BE49-F238E27FC236}">
                <a16:creationId xmlns:a16="http://schemas.microsoft.com/office/drawing/2014/main" id="{581ED8EB-C890-88C3-276E-2A04919012EF}"/>
              </a:ext>
            </a:extLst>
          </p:cNvPr>
          <p:cNvGraphicFramePr>
            <a:graphicFrameLocks noGrp="1"/>
          </p:cNvGraphicFramePr>
          <p:nvPr>
            <p:ph sz="half" idx="2"/>
            <p:extLst>
              <p:ext uri="{D42A27DB-BD31-4B8C-83A1-F6EECF244321}">
                <p14:modId xmlns:p14="http://schemas.microsoft.com/office/powerpoint/2010/main" val="2543807062"/>
              </p:ext>
            </p:extLst>
          </p:nvPr>
        </p:nvGraphicFramePr>
        <p:xfrm>
          <a:off x="875229" y="755196"/>
          <a:ext cx="9884920" cy="6035040"/>
        </p:xfrm>
        <a:graphic>
          <a:graphicData uri="http://schemas.openxmlformats.org/drawingml/2006/table">
            <a:tbl>
              <a:tblPr firstRow="1" bandRow="1">
                <a:tableStyleId>{5C22544A-7EE6-4342-B048-85BDC9FD1C3A}</a:tableStyleId>
              </a:tblPr>
              <a:tblGrid>
                <a:gridCol w="4942460">
                  <a:extLst>
                    <a:ext uri="{9D8B030D-6E8A-4147-A177-3AD203B41FA5}">
                      <a16:colId xmlns:a16="http://schemas.microsoft.com/office/drawing/2014/main" val="2847053003"/>
                    </a:ext>
                  </a:extLst>
                </a:gridCol>
                <a:gridCol w="4942460">
                  <a:extLst>
                    <a:ext uri="{9D8B030D-6E8A-4147-A177-3AD203B41FA5}">
                      <a16:colId xmlns:a16="http://schemas.microsoft.com/office/drawing/2014/main" val="3263744299"/>
                    </a:ext>
                  </a:extLst>
                </a:gridCol>
              </a:tblGrid>
              <a:tr h="223973">
                <a:tc>
                  <a:txBody>
                    <a:bodyPr/>
                    <a:lstStyle/>
                    <a:p>
                      <a:r>
                        <a:rPr lang="en-US" dirty="0"/>
                        <a:t>Component</a:t>
                      </a:r>
                    </a:p>
                  </a:txBody>
                  <a:tcPr/>
                </a:tc>
                <a:tc>
                  <a:txBody>
                    <a:bodyPr/>
                    <a:lstStyle/>
                    <a:p>
                      <a:r>
                        <a:rPr lang="en-US" dirty="0"/>
                        <a:t>Use </a:t>
                      </a:r>
                    </a:p>
                  </a:txBody>
                  <a:tcPr/>
                </a:tc>
                <a:extLst>
                  <a:ext uri="{0D108BD9-81ED-4DB2-BD59-A6C34878D82A}">
                    <a16:rowId xmlns:a16="http://schemas.microsoft.com/office/drawing/2014/main" val="4046313992"/>
                  </a:ext>
                </a:extLst>
              </a:tr>
              <a:tr h="1288605">
                <a:tc>
                  <a:txBody>
                    <a:bodyPr/>
                    <a:lstStyle/>
                    <a:p>
                      <a:r>
                        <a:rPr lang="en-US" sz="1200" dirty="0"/>
                        <a:t>`</a:t>
                      </a:r>
                      <a:r>
                        <a:rPr lang="en-US" sz="1200" dirty="0" err="1"/>
                        <a:t>DashboardPage.tsx</a:t>
                      </a:r>
                      <a:r>
                        <a:rPr lang="en-US" sz="1200" dirty="0"/>
                        <a:t>`</a:t>
                      </a:r>
                    </a:p>
                  </a:txBody>
                  <a:tcPr/>
                </a:tc>
                <a:tc>
                  <a:txBody>
                    <a:bodyPr/>
                    <a:lstStyle/>
                    <a:p>
                      <a:r>
                        <a:rPr lang="en-US" sz="1200" dirty="0"/>
                        <a:t>Implements a dynamic overview that displays a comprehensive summary of the aircraft fleet, including total aircraft count, maintenance status counts, and total flight hours tracked through React state hooks.</a:t>
                      </a:r>
                      <a:br>
                        <a:rPr lang="en-US" sz="1200" dirty="0"/>
                      </a:br>
                      <a:br>
                        <a:rPr lang="en-US" sz="1200" dirty="0"/>
                      </a:br>
                      <a:r>
                        <a:rPr lang="en-US" sz="1200" dirty="0"/>
                        <a:t>Features an intuitive navigation system built with React Router, providing quick access to three primary sections:</a:t>
                      </a:r>
                    </a:p>
                    <a:p>
                      <a:br>
                        <a:rPr lang="en-US" sz="1200" dirty="0"/>
                      </a:br>
                      <a:r>
                        <a:rPr lang="en-US" sz="1200" dirty="0"/>
                        <a:t>Aircraft Fleet Management (</a:t>
                      </a:r>
                      <a:r>
                        <a:rPr lang="en-US" sz="1200" dirty="0" err="1"/>
                        <a:t>AircraftListPage</a:t>
                      </a:r>
                      <a:r>
                        <a:rPr lang="en-US" sz="1200" dirty="0"/>
                        <a:t>)</a:t>
                      </a:r>
                    </a:p>
                    <a:p>
                      <a:endParaRPr lang="en-US" sz="1200" dirty="0"/>
                    </a:p>
                    <a:p>
                      <a:r>
                        <a:rPr lang="en-US" sz="1200" dirty="0"/>
                        <a:t>Maintenance Records (</a:t>
                      </a:r>
                      <a:r>
                        <a:rPr lang="en-US" sz="1200" dirty="0" err="1"/>
                        <a:t>MaintenancePage</a:t>
                      </a:r>
                      <a:r>
                        <a:rPr lang="en-US" sz="1200" dirty="0"/>
                        <a:t>)</a:t>
                      </a:r>
                    </a:p>
                    <a:p>
                      <a:endParaRPr lang="en-US" sz="1200" dirty="0"/>
                    </a:p>
                    <a:p>
                      <a:r>
                        <a:rPr lang="en-US" sz="1200" dirty="0"/>
                        <a:t>Performance Metrics (</a:t>
                      </a:r>
                      <a:r>
                        <a:rPr lang="en-US" sz="1200" dirty="0" err="1"/>
                        <a:t>PerformancePage</a:t>
                      </a:r>
                      <a:r>
                        <a:rPr lang="en-US" sz="1200" dirty="0"/>
                        <a:t>)</a:t>
                      </a:r>
                    </a:p>
                    <a:p>
                      <a:endParaRPr lang="en-US" sz="1200" dirty="0"/>
                    </a:p>
                  </a:txBody>
                  <a:tcPr/>
                </a:tc>
                <a:extLst>
                  <a:ext uri="{0D108BD9-81ED-4DB2-BD59-A6C34878D82A}">
                    <a16:rowId xmlns:a16="http://schemas.microsoft.com/office/drawing/2014/main" val="587939784"/>
                  </a:ext>
                </a:extLst>
              </a:tr>
              <a:tr h="950347">
                <a:tc>
                  <a:txBody>
                    <a:bodyPr/>
                    <a:lstStyle/>
                    <a:p>
                      <a:r>
                        <a:rPr lang="en-US" sz="1200" dirty="0"/>
                        <a:t>`</a:t>
                      </a:r>
                      <a:r>
                        <a:rPr lang="en-US" sz="1200" dirty="0" err="1"/>
                        <a:t>PerformanceAnalytics.tsx</a:t>
                      </a:r>
                      <a:r>
                        <a:rPr lang="en-US" sz="1200" dirty="0"/>
                        <a:t>`</a:t>
                      </a:r>
                    </a:p>
                  </a:txBody>
                  <a:tcPr/>
                </a:tc>
                <a:tc>
                  <a:txBody>
                    <a:bodyPr/>
                    <a:lstStyle/>
                    <a:p>
                      <a:r>
                        <a:rPr lang="en-US" sz="1200" dirty="0"/>
                        <a:t>Leverages the Recharts library to create sophisticated data visualizations:</a:t>
                      </a:r>
                      <a:br>
                        <a:rPr lang="en-US" sz="1200" dirty="0"/>
                      </a:br>
                      <a:endParaRPr lang="en-US" sz="1200" dirty="0"/>
                    </a:p>
                    <a:p>
                      <a:r>
                        <a:rPr lang="en-US" sz="1200" dirty="0"/>
                        <a:t>A Performance History section that displays a line chart tracking flight hours and fuel consumption over time. The chart uses a dual-axis configuration to show both metrics clearly, with flight hours on the primary axis and fuel consumption on the secondary axis.</a:t>
                      </a:r>
                      <a:br>
                        <a:rPr lang="en-US" sz="1200" dirty="0"/>
                      </a:br>
                      <a:endParaRPr lang="en-US" sz="1200" dirty="0"/>
                    </a:p>
                    <a:p>
                      <a:r>
                        <a:rPr lang="en-US" sz="1200" dirty="0"/>
                        <a:t>A Recent Activity Analysis section showing another line chart comparing flight duration against fuel efficiency. The values are scaled appropriately for meaningful comparison, with tooltips providing detailed information on hover.</a:t>
                      </a:r>
                      <a:br>
                        <a:rPr lang="en-US" sz="1200" dirty="0"/>
                      </a:br>
                      <a:endParaRPr lang="en-US" sz="1200" dirty="0"/>
                    </a:p>
                    <a:p>
                      <a:r>
                        <a:rPr lang="en-US" sz="1200" dirty="0"/>
                        <a:t>Real-Time Fuel Consumption is displayed as a prominent numerical value (like "573 gal/</a:t>
                      </a:r>
                      <a:r>
                        <a:rPr lang="en-US" sz="1200" dirty="0" err="1"/>
                        <a:t>hr</a:t>
                      </a:r>
                      <a:r>
                        <a:rPr lang="en-US" sz="1200" dirty="0"/>
                        <a:t>") with appropriate styling and typography to highlight current consumption rates. This value updates in real-time as new data comes in through the </a:t>
                      </a:r>
                      <a:r>
                        <a:rPr lang="en-US" sz="1200" dirty="0" err="1"/>
                        <a:t>aircraftService</a:t>
                      </a:r>
                      <a:r>
                        <a:rPr lang="en-US" sz="1200" dirty="0"/>
                        <a:t>.</a:t>
                      </a:r>
                    </a:p>
                  </a:txBody>
                  <a:tcPr/>
                </a:tc>
                <a:extLst>
                  <a:ext uri="{0D108BD9-81ED-4DB2-BD59-A6C34878D82A}">
                    <a16:rowId xmlns:a16="http://schemas.microsoft.com/office/drawing/2014/main" val="1748257098"/>
                  </a:ext>
                </a:extLst>
              </a:tr>
            </a:tbl>
          </a:graphicData>
        </a:graphic>
      </p:graphicFrame>
    </p:spTree>
    <p:extLst>
      <p:ext uri="{BB962C8B-B14F-4D97-AF65-F5344CB8AC3E}">
        <p14:creationId xmlns:p14="http://schemas.microsoft.com/office/powerpoint/2010/main" val="3269556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person working on a machine&#10;&#10;Description automatically generated">
            <a:extLst>
              <a:ext uri="{FF2B5EF4-FFF2-40B4-BE49-F238E27FC236}">
                <a16:creationId xmlns:a16="http://schemas.microsoft.com/office/drawing/2014/main" id="{109D55E0-5255-51F5-13B1-CEE85E9AC089}"/>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785668"/>
          </a:xfrm>
          <a:prstGeom prst="rect">
            <a:avLst/>
          </a:prstGeom>
        </p:spPr>
      </p:pic>
      <p:sp>
        <p:nvSpPr>
          <p:cNvPr id="3" name="Text Placeholder 2">
            <a:extLst>
              <a:ext uri="{FF2B5EF4-FFF2-40B4-BE49-F238E27FC236}">
                <a16:creationId xmlns:a16="http://schemas.microsoft.com/office/drawing/2014/main" id="{E1A34006-A34A-591C-E997-26BCF2E8A1DD}"/>
              </a:ext>
            </a:extLst>
          </p:cNvPr>
          <p:cNvSpPr>
            <a:spLocks noGrp="1"/>
          </p:cNvSpPr>
          <p:nvPr>
            <p:ph type="body" idx="1"/>
          </p:nvPr>
        </p:nvSpPr>
        <p:spPr>
          <a:xfrm>
            <a:off x="6319423" y="71225"/>
            <a:ext cx="5157787" cy="823912"/>
          </a:xfrm>
        </p:spPr>
        <p:txBody>
          <a:bodyPr/>
          <a:lstStyle/>
          <a:p>
            <a:r>
              <a:rPr lang="en-US" dirty="0"/>
              <a:t>Support components </a:t>
            </a:r>
          </a:p>
        </p:txBody>
      </p:sp>
      <p:graphicFrame>
        <p:nvGraphicFramePr>
          <p:cNvPr id="9" name="Content Placeholder 8">
            <a:extLst>
              <a:ext uri="{FF2B5EF4-FFF2-40B4-BE49-F238E27FC236}">
                <a16:creationId xmlns:a16="http://schemas.microsoft.com/office/drawing/2014/main" id="{2F54A70E-9056-5012-88D8-D9F017A67C73}"/>
              </a:ext>
            </a:extLst>
          </p:cNvPr>
          <p:cNvGraphicFramePr>
            <a:graphicFrameLocks noGrp="1"/>
          </p:cNvGraphicFramePr>
          <p:nvPr>
            <p:ph sz="half" idx="2"/>
            <p:extLst>
              <p:ext uri="{D42A27DB-BD31-4B8C-83A1-F6EECF244321}">
                <p14:modId xmlns:p14="http://schemas.microsoft.com/office/powerpoint/2010/main" val="3403372779"/>
              </p:ext>
            </p:extLst>
          </p:nvPr>
        </p:nvGraphicFramePr>
        <p:xfrm>
          <a:off x="326688" y="306321"/>
          <a:ext cx="5157786" cy="6344920"/>
        </p:xfrm>
        <a:graphic>
          <a:graphicData uri="http://schemas.openxmlformats.org/drawingml/2006/table">
            <a:tbl>
              <a:tblPr firstRow="1" bandRow="1">
                <a:tableStyleId>{5C22544A-7EE6-4342-B048-85BDC9FD1C3A}</a:tableStyleId>
              </a:tblPr>
              <a:tblGrid>
                <a:gridCol w="2578893">
                  <a:extLst>
                    <a:ext uri="{9D8B030D-6E8A-4147-A177-3AD203B41FA5}">
                      <a16:colId xmlns:a16="http://schemas.microsoft.com/office/drawing/2014/main" val="2473633831"/>
                    </a:ext>
                  </a:extLst>
                </a:gridCol>
                <a:gridCol w="2578893">
                  <a:extLst>
                    <a:ext uri="{9D8B030D-6E8A-4147-A177-3AD203B41FA5}">
                      <a16:colId xmlns:a16="http://schemas.microsoft.com/office/drawing/2014/main" val="1570786546"/>
                    </a:ext>
                  </a:extLst>
                </a:gridCol>
              </a:tblGrid>
              <a:tr h="370840">
                <a:tc>
                  <a:txBody>
                    <a:bodyPr/>
                    <a:lstStyle/>
                    <a:p>
                      <a:r>
                        <a:rPr lang="en-US" dirty="0"/>
                        <a:t>Component</a:t>
                      </a:r>
                    </a:p>
                  </a:txBody>
                  <a:tcPr/>
                </a:tc>
                <a:tc>
                  <a:txBody>
                    <a:bodyPr/>
                    <a:lstStyle/>
                    <a:p>
                      <a:r>
                        <a:rPr lang="en-US" dirty="0"/>
                        <a:t>Use</a:t>
                      </a:r>
                    </a:p>
                  </a:txBody>
                  <a:tcPr/>
                </a:tc>
                <a:extLst>
                  <a:ext uri="{0D108BD9-81ED-4DB2-BD59-A6C34878D82A}">
                    <a16:rowId xmlns:a16="http://schemas.microsoft.com/office/drawing/2014/main" val="3358994230"/>
                  </a:ext>
                </a:extLst>
              </a:tr>
              <a:tr h="370840">
                <a:tc>
                  <a:txBody>
                    <a:bodyPr/>
                    <a:lstStyle/>
                    <a:p>
                      <a:r>
                        <a:rPr lang="en-US" sz="1400" dirty="0" err="1"/>
                        <a:t>AircraftFormDialog.tsx</a:t>
                      </a:r>
                      <a:endParaRPr lang="en-US" sz="1400" dirty="0"/>
                    </a:p>
                  </a:txBody>
                  <a:tcPr/>
                </a:tc>
                <a:tc>
                  <a:txBody>
                    <a:bodyPr/>
                    <a:lstStyle/>
                    <a:p>
                      <a:r>
                        <a:rPr lang="en-US" sz="1200" dirty="0"/>
                        <a:t>Handles both adding and editing aircraft data through a single reusable dialog component. Built using </a:t>
                      </a:r>
                      <a:r>
                        <a:rPr lang="en-US" sz="1200" dirty="0" err="1"/>
                        <a:t>shadcn</a:t>
                      </a:r>
                      <a:r>
                        <a:rPr lang="en-US" sz="1200" dirty="0"/>
                        <a:t>/</a:t>
                      </a:r>
                      <a:r>
                        <a:rPr lang="en-US" sz="1200" dirty="0" err="1"/>
                        <a:t>ui</a:t>
                      </a:r>
                      <a:r>
                        <a:rPr lang="en-US" sz="1200" dirty="0"/>
                        <a:t> Dialog component with form validation through React Hook Form.</a:t>
                      </a:r>
                    </a:p>
                  </a:txBody>
                  <a:tcPr anchor="ctr"/>
                </a:tc>
                <a:extLst>
                  <a:ext uri="{0D108BD9-81ED-4DB2-BD59-A6C34878D82A}">
                    <a16:rowId xmlns:a16="http://schemas.microsoft.com/office/drawing/2014/main" val="4164475486"/>
                  </a:ext>
                </a:extLst>
              </a:tr>
              <a:tr h="370840">
                <a:tc>
                  <a:txBody>
                    <a:bodyPr/>
                    <a:lstStyle/>
                    <a:p>
                      <a:r>
                        <a:rPr lang="en-US" sz="1400" dirty="0" err="1"/>
                        <a:t>MaintenanceFormDialog.tsx</a:t>
                      </a:r>
                      <a:endParaRPr lang="en-US" sz="1400" dirty="0"/>
                    </a:p>
                  </a:txBody>
                  <a:tcPr/>
                </a:tc>
                <a:tc>
                  <a:txBody>
                    <a:bodyPr/>
                    <a:lstStyle/>
                    <a:p>
                      <a:r>
                        <a:rPr lang="en-US" sz="1200" dirty="0"/>
                        <a:t>Provides the interface for adding and editing maintenance records. Implements comprehensive form validation for maintenance details including type, category, and scheduling</a:t>
                      </a:r>
                      <a:r>
                        <a:rPr lang="en-US" sz="1400" dirty="0"/>
                        <a:t>.</a:t>
                      </a:r>
                    </a:p>
                  </a:txBody>
                  <a:tcPr/>
                </a:tc>
                <a:extLst>
                  <a:ext uri="{0D108BD9-81ED-4DB2-BD59-A6C34878D82A}">
                    <a16:rowId xmlns:a16="http://schemas.microsoft.com/office/drawing/2014/main" val="1833246054"/>
                  </a:ext>
                </a:extLst>
              </a:tr>
              <a:tr h="370840">
                <a:tc>
                  <a:txBody>
                    <a:bodyPr/>
                    <a:lstStyle/>
                    <a:p>
                      <a:r>
                        <a:rPr lang="en-US" sz="1400" dirty="0" err="1"/>
                        <a:t>PerformanceMetricDialog.tsx</a:t>
                      </a:r>
                      <a:endParaRPr lang="en-US" sz="1400" dirty="0"/>
                    </a:p>
                  </a:txBody>
                  <a:tcPr/>
                </a:tc>
                <a:tc>
                  <a:txBody>
                    <a:bodyPr/>
                    <a:lstStyle/>
                    <a:p>
                      <a:r>
                        <a:rPr lang="en-US" sz="1200" dirty="0"/>
                        <a:t>Manages the creation and updating of performance metrics for specific aircraft. Features numeric input validation and real-time data formatting.</a:t>
                      </a:r>
                    </a:p>
                  </a:txBody>
                  <a:tcPr/>
                </a:tc>
                <a:extLst>
                  <a:ext uri="{0D108BD9-81ED-4DB2-BD59-A6C34878D82A}">
                    <a16:rowId xmlns:a16="http://schemas.microsoft.com/office/drawing/2014/main" val="4286401951"/>
                  </a:ext>
                </a:extLst>
              </a:tr>
              <a:tr h="370840">
                <a:tc>
                  <a:txBody>
                    <a:bodyPr/>
                    <a:lstStyle/>
                    <a:p>
                      <a:r>
                        <a:rPr lang="en-US" sz="1400" dirty="0" err="1"/>
                        <a:t>AlertDialog.tsx</a:t>
                      </a:r>
                      <a:endParaRPr lang="en-US" sz="1400" dirty="0"/>
                    </a:p>
                  </a:txBody>
                  <a:tcPr/>
                </a:tc>
                <a:tc>
                  <a:txBody>
                    <a:bodyPr/>
                    <a:lstStyle/>
                    <a:p>
                      <a:r>
                        <a:rPr lang="en-US" sz="1200" dirty="0"/>
                        <a:t>A shared confirmation dialog component from </a:t>
                      </a:r>
                      <a:r>
                        <a:rPr lang="en-US" sz="1200" dirty="0" err="1"/>
                        <a:t>shadcn</a:t>
                      </a:r>
                      <a:r>
                        <a:rPr lang="en-US" sz="1200" dirty="0"/>
                        <a:t>/</a:t>
                      </a:r>
                      <a:r>
                        <a:rPr lang="en-US" sz="1200" dirty="0" err="1"/>
                        <a:t>ui</a:t>
                      </a:r>
                      <a:r>
                        <a:rPr lang="en-US" sz="1200" dirty="0"/>
                        <a:t> used throughout the application for delete operations and other critical actions.</a:t>
                      </a:r>
                    </a:p>
                  </a:txBody>
                  <a:tcPr/>
                </a:tc>
                <a:extLst>
                  <a:ext uri="{0D108BD9-81ED-4DB2-BD59-A6C34878D82A}">
                    <a16:rowId xmlns:a16="http://schemas.microsoft.com/office/drawing/2014/main" val="2793429926"/>
                  </a:ext>
                </a:extLst>
              </a:tr>
              <a:tr h="370840">
                <a:tc>
                  <a:txBody>
                    <a:bodyPr/>
                    <a:lstStyle/>
                    <a:p>
                      <a:r>
                        <a:rPr lang="en-US" sz="1400" dirty="0"/>
                        <a:t>Edit-performance </a:t>
                      </a:r>
                    </a:p>
                  </a:txBody>
                  <a:tcPr/>
                </a:tc>
                <a:tc>
                  <a:txBody>
                    <a:bodyPr/>
                    <a:lstStyle/>
                    <a:p>
                      <a:r>
                        <a:rPr lang="en-US" sz="1400" dirty="0"/>
                        <a:t>Allows user to update performance metrics to the specified aircraft. </a:t>
                      </a:r>
                    </a:p>
                  </a:txBody>
                  <a:tcPr/>
                </a:tc>
                <a:extLst>
                  <a:ext uri="{0D108BD9-81ED-4DB2-BD59-A6C34878D82A}">
                    <a16:rowId xmlns:a16="http://schemas.microsoft.com/office/drawing/2014/main" val="3396924678"/>
                  </a:ext>
                </a:extLst>
              </a:tr>
              <a:tr h="370840">
                <a:tc>
                  <a:txBody>
                    <a:bodyPr/>
                    <a:lstStyle/>
                    <a:p>
                      <a:r>
                        <a:rPr lang="en-US" sz="1400" dirty="0" err="1"/>
                        <a:t>RootLayout.tsx</a:t>
                      </a:r>
                      <a:endParaRPr lang="en-US" sz="1400" dirty="0"/>
                    </a:p>
                  </a:txBody>
                  <a:tcPr/>
                </a:tc>
                <a:tc>
                  <a:txBody>
                    <a:bodyPr/>
                    <a:lstStyle/>
                    <a:p>
                      <a:r>
                        <a:rPr lang="en-US" sz="1200" dirty="0"/>
                        <a:t>Serves as the application's layout wrapper, implementing the navigation structure and shared UI elements.</a:t>
                      </a:r>
                    </a:p>
                  </a:txBody>
                  <a:tcPr/>
                </a:tc>
                <a:extLst>
                  <a:ext uri="{0D108BD9-81ED-4DB2-BD59-A6C34878D82A}">
                    <a16:rowId xmlns:a16="http://schemas.microsoft.com/office/drawing/2014/main" val="3857217641"/>
                  </a:ext>
                </a:extLst>
              </a:tr>
            </a:tbl>
          </a:graphicData>
        </a:graphic>
      </p:graphicFrame>
      <p:pic>
        <p:nvPicPr>
          <p:cNvPr id="4" name="Picture 3" descr="A screenshot of a computer program&#10;&#10;Description automatically generated">
            <a:extLst>
              <a:ext uri="{FF2B5EF4-FFF2-40B4-BE49-F238E27FC236}">
                <a16:creationId xmlns:a16="http://schemas.microsoft.com/office/drawing/2014/main" id="{963A825C-CE0C-7C70-3944-E42B6CB953E9}"/>
              </a:ext>
            </a:extLst>
          </p:cNvPr>
          <p:cNvPicPr>
            <a:picLocks noChangeAspect="1"/>
          </p:cNvPicPr>
          <p:nvPr/>
        </p:nvPicPr>
        <p:blipFill>
          <a:blip r:embed="rId3">
            <a:extLst>
              <a:ext uri="{28A0092B-C50C-407E-A947-70E740481C1C}">
                <a14:useLocalDpi xmlns:a14="http://schemas.microsoft.com/office/drawing/2010/main" val="0"/>
              </a:ext>
            </a:extLst>
          </a:blip>
          <a:srcRect b="68851"/>
          <a:stretch/>
        </p:blipFill>
        <p:spPr>
          <a:xfrm>
            <a:off x="6882351" y="1704175"/>
            <a:ext cx="2158383" cy="2136227"/>
          </a:xfrm>
          <a:prstGeom prst="rect">
            <a:avLst/>
          </a:prstGeom>
        </p:spPr>
      </p:pic>
    </p:spTree>
    <p:extLst>
      <p:ext uri="{BB962C8B-B14F-4D97-AF65-F5344CB8AC3E}">
        <p14:creationId xmlns:p14="http://schemas.microsoft.com/office/powerpoint/2010/main" val="990989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group of men working on an airplane&#10;&#10;Description automatically generated">
            <a:extLst>
              <a:ext uri="{FF2B5EF4-FFF2-40B4-BE49-F238E27FC236}">
                <a16:creationId xmlns:a16="http://schemas.microsoft.com/office/drawing/2014/main" id="{1796DB1D-F897-F8B0-6990-56F5EABC5DA8}"/>
              </a:ext>
            </a:extLst>
          </p:cNvPr>
          <p:cNvPicPr>
            <a:picLocks noGrp="1" noChangeAspect="1"/>
          </p:cNvPicPr>
          <p:nvPr>
            <p:ph type="pic" idx="1"/>
          </p:nvPr>
        </p:nvPicPr>
        <p:blipFill>
          <a:blip r:embed="rId2">
            <a:alphaModFix amt="20000"/>
            <a:extLst>
              <a:ext uri="{28A0092B-C50C-407E-A947-70E740481C1C}">
                <a14:useLocalDpi xmlns:a14="http://schemas.microsoft.com/office/drawing/2010/main" val="0"/>
              </a:ext>
            </a:extLst>
          </a:blip>
          <a:srcRect l="2508" r="2508"/>
          <a:stretch>
            <a:fillRect/>
          </a:stretch>
        </p:blipFill>
        <p:spPr>
          <a:xfrm>
            <a:off x="0" y="2551"/>
            <a:ext cx="12192001" cy="6855449"/>
          </a:xfrm>
        </p:spPr>
      </p:pic>
      <p:sp>
        <p:nvSpPr>
          <p:cNvPr id="2" name="Title 1">
            <a:extLst>
              <a:ext uri="{FF2B5EF4-FFF2-40B4-BE49-F238E27FC236}">
                <a16:creationId xmlns:a16="http://schemas.microsoft.com/office/drawing/2014/main" id="{4E169E89-2EF9-81D4-2F12-E2598B51A273}"/>
              </a:ext>
            </a:extLst>
          </p:cNvPr>
          <p:cNvSpPr>
            <a:spLocks noGrp="1"/>
          </p:cNvSpPr>
          <p:nvPr>
            <p:ph type="title"/>
          </p:nvPr>
        </p:nvSpPr>
        <p:spPr>
          <a:xfrm>
            <a:off x="4990256" y="416251"/>
            <a:ext cx="3932237" cy="594360"/>
          </a:xfrm>
        </p:spPr>
        <p:txBody>
          <a:bodyPr/>
          <a:lstStyle/>
          <a:p>
            <a:r>
              <a:rPr lang="en-US" dirty="0"/>
              <a:t>Aircraft endpoints </a:t>
            </a:r>
          </a:p>
        </p:txBody>
      </p:sp>
      <p:graphicFrame>
        <p:nvGraphicFramePr>
          <p:cNvPr id="7" name="Table 6">
            <a:extLst>
              <a:ext uri="{FF2B5EF4-FFF2-40B4-BE49-F238E27FC236}">
                <a16:creationId xmlns:a16="http://schemas.microsoft.com/office/drawing/2014/main" id="{B6E07E78-3F54-D1AA-930D-EBA64B3BFB67}"/>
              </a:ext>
            </a:extLst>
          </p:cNvPr>
          <p:cNvGraphicFramePr>
            <a:graphicFrameLocks noGrp="1"/>
          </p:cNvGraphicFramePr>
          <p:nvPr>
            <p:extLst>
              <p:ext uri="{D42A27DB-BD31-4B8C-83A1-F6EECF244321}">
                <p14:modId xmlns:p14="http://schemas.microsoft.com/office/powerpoint/2010/main" val="728616744"/>
              </p:ext>
            </p:extLst>
          </p:nvPr>
        </p:nvGraphicFramePr>
        <p:xfrm>
          <a:off x="2024013" y="1648279"/>
          <a:ext cx="8707785" cy="3296920"/>
        </p:xfrm>
        <a:graphic>
          <a:graphicData uri="http://schemas.openxmlformats.org/drawingml/2006/table">
            <a:tbl>
              <a:tblPr firstRow="1" bandRow="1">
                <a:tableStyleId>{5C22544A-7EE6-4342-B048-85BDC9FD1C3A}</a:tableStyleId>
              </a:tblPr>
              <a:tblGrid>
                <a:gridCol w="2902595">
                  <a:extLst>
                    <a:ext uri="{9D8B030D-6E8A-4147-A177-3AD203B41FA5}">
                      <a16:colId xmlns:a16="http://schemas.microsoft.com/office/drawing/2014/main" val="2652340800"/>
                    </a:ext>
                  </a:extLst>
                </a:gridCol>
                <a:gridCol w="2902595">
                  <a:extLst>
                    <a:ext uri="{9D8B030D-6E8A-4147-A177-3AD203B41FA5}">
                      <a16:colId xmlns:a16="http://schemas.microsoft.com/office/drawing/2014/main" val="3586184140"/>
                    </a:ext>
                  </a:extLst>
                </a:gridCol>
                <a:gridCol w="2902595">
                  <a:extLst>
                    <a:ext uri="{9D8B030D-6E8A-4147-A177-3AD203B41FA5}">
                      <a16:colId xmlns:a16="http://schemas.microsoft.com/office/drawing/2014/main" val="2093214830"/>
                    </a:ext>
                  </a:extLst>
                </a:gridCol>
              </a:tblGrid>
              <a:tr h="370840">
                <a:tc>
                  <a:txBody>
                    <a:bodyPr/>
                    <a:lstStyle/>
                    <a:p>
                      <a:r>
                        <a:rPr lang="en-US" dirty="0"/>
                        <a:t>Display</a:t>
                      </a:r>
                    </a:p>
                  </a:txBody>
                  <a:tcPr/>
                </a:tc>
                <a:tc>
                  <a:txBody>
                    <a:bodyPr/>
                    <a:lstStyle/>
                    <a:p>
                      <a:r>
                        <a:rPr lang="en-US" dirty="0"/>
                        <a:t>Endpoint </a:t>
                      </a:r>
                    </a:p>
                  </a:txBody>
                  <a:tcPr/>
                </a:tc>
                <a:tc>
                  <a:txBody>
                    <a:bodyPr/>
                    <a:lstStyle/>
                    <a:p>
                      <a:r>
                        <a:rPr lang="en-US" dirty="0"/>
                        <a:t>Purpose</a:t>
                      </a:r>
                    </a:p>
                  </a:txBody>
                  <a:tcPr/>
                </a:tc>
                <a:extLst>
                  <a:ext uri="{0D108BD9-81ED-4DB2-BD59-A6C34878D82A}">
                    <a16:rowId xmlns:a16="http://schemas.microsoft.com/office/drawing/2014/main" val="3246777269"/>
                  </a:ext>
                </a:extLst>
              </a:tr>
              <a:tr h="370840">
                <a:tc>
                  <a:txBody>
                    <a:bodyPr/>
                    <a:lstStyle/>
                    <a:p>
                      <a:r>
                        <a:rPr lang="en-US" dirty="0"/>
                        <a:t>Aircraft Fleet page</a:t>
                      </a:r>
                    </a:p>
                  </a:txBody>
                  <a:tcPr/>
                </a:tc>
                <a:tc>
                  <a:txBody>
                    <a:bodyPr/>
                    <a:lstStyle/>
                    <a:p>
                      <a:r>
                        <a:rPr lang="en-US" sz="1400" b="0" i="0" kern="1200" dirty="0">
                          <a:solidFill>
                            <a:schemeClr val="dk1"/>
                          </a:solidFill>
                          <a:effectLst/>
                          <a:latin typeface="+mn-lt"/>
                          <a:ea typeface="+mn-ea"/>
                          <a:cs typeface="+mn-cs"/>
                        </a:rPr>
                        <a:t>http://localhost:4200/aircraft/2/performance/analytics</a:t>
                      </a:r>
                    </a:p>
                  </a:txBody>
                  <a:tcPr/>
                </a:tc>
                <a:tc>
                  <a:txBody>
                    <a:bodyPr/>
                    <a:lstStyle/>
                    <a:p>
                      <a:r>
                        <a:rPr lang="en-US" sz="1400" dirty="0"/>
                        <a:t>Displays all aircraft data from `aircraft` table in our database. </a:t>
                      </a:r>
                    </a:p>
                  </a:txBody>
                  <a:tcPr/>
                </a:tc>
                <a:extLst>
                  <a:ext uri="{0D108BD9-81ED-4DB2-BD59-A6C34878D82A}">
                    <a16:rowId xmlns:a16="http://schemas.microsoft.com/office/drawing/2014/main" val="3051227905"/>
                  </a:ext>
                </a:extLst>
              </a:tr>
              <a:tr h="370840">
                <a:tc>
                  <a:txBody>
                    <a:bodyPr/>
                    <a:lstStyle/>
                    <a:p>
                      <a:r>
                        <a:rPr lang="en-US" dirty="0"/>
                        <a:t>Maintenance Records page</a:t>
                      </a:r>
                    </a:p>
                  </a:txBody>
                  <a:tcPr/>
                </a:tc>
                <a:tc>
                  <a:txBody>
                    <a:bodyPr/>
                    <a:lstStyle/>
                    <a:p>
                      <a:r>
                        <a:rPr lang="en-US" sz="1400" b="0" i="0" kern="1200" dirty="0">
                          <a:solidFill>
                            <a:schemeClr val="dk1"/>
                          </a:solidFill>
                          <a:effectLst/>
                          <a:latin typeface="+mn-lt"/>
                          <a:ea typeface="+mn-ea"/>
                          <a:cs typeface="+mn-cs"/>
                        </a:rPr>
                        <a:t>http://localhost:4200/aircraft/2/maintenance</a:t>
                      </a:r>
                      <a:endParaRPr lang="en-US" sz="1400" dirty="0"/>
                    </a:p>
                  </a:txBody>
                  <a:tcPr/>
                </a:tc>
                <a:tc>
                  <a:txBody>
                    <a:bodyPr/>
                    <a:lstStyle/>
                    <a:p>
                      <a:r>
                        <a:rPr lang="en-US" sz="1400" dirty="0"/>
                        <a:t>Displays the maintenance history for aircraft 2 in a table.</a:t>
                      </a:r>
                    </a:p>
                  </a:txBody>
                  <a:tcPr/>
                </a:tc>
                <a:extLst>
                  <a:ext uri="{0D108BD9-81ED-4DB2-BD59-A6C34878D82A}">
                    <a16:rowId xmlns:a16="http://schemas.microsoft.com/office/drawing/2014/main" val="790552960"/>
                  </a:ext>
                </a:extLst>
              </a:tr>
              <a:tr h="370840">
                <a:tc>
                  <a:txBody>
                    <a:bodyPr/>
                    <a:lstStyle/>
                    <a:p>
                      <a:r>
                        <a:rPr lang="en-US" dirty="0"/>
                        <a:t>Performance Metrics page</a:t>
                      </a:r>
                    </a:p>
                  </a:txBody>
                  <a:tcPr/>
                </a:tc>
                <a:tc>
                  <a:txBody>
                    <a:bodyPr/>
                    <a:lstStyle/>
                    <a:p>
                      <a:r>
                        <a:rPr lang="en-US" sz="1400" b="0" i="0" kern="1200" dirty="0">
                          <a:solidFill>
                            <a:schemeClr val="dk1"/>
                          </a:solidFill>
                          <a:effectLst/>
                          <a:latin typeface="+mn-lt"/>
                          <a:ea typeface="+mn-ea"/>
                          <a:cs typeface="+mn-cs"/>
                        </a:rPr>
                        <a:t>http://localhost:4200/aircraft/2/performance</a:t>
                      </a:r>
                      <a:endParaRPr lang="en-US" sz="1400" dirty="0"/>
                    </a:p>
                  </a:txBody>
                  <a:tcPr/>
                </a:tc>
                <a:tc>
                  <a:txBody>
                    <a:bodyPr/>
                    <a:lstStyle/>
                    <a:p>
                      <a:r>
                        <a:rPr lang="en-US" sz="1400" dirty="0"/>
                        <a:t>Displays the performance data for aircraft 2 in a table. </a:t>
                      </a:r>
                    </a:p>
                  </a:txBody>
                  <a:tcPr/>
                </a:tc>
                <a:extLst>
                  <a:ext uri="{0D108BD9-81ED-4DB2-BD59-A6C34878D82A}">
                    <a16:rowId xmlns:a16="http://schemas.microsoft.com/office/drawing/2014/main" val="936429231"/>
                  </a:ext>
                </a:extLst>
              </a:tr>
              <a:tr h="370840">
                <a:tc>
                  <a:txBody>
                    <a:bodyPr/>
                    <a:lstStyle/>
                    <a:p>
                      <a:r>
                        <a:rPr lang="en-US" dirty="0"/>
                        <a:t>Performance Analytics page</a:t>
                      </a:r>
                    </a:p>
                  </a:txBody>
                  <a:tcPr/>
                </a:tc>
                <a:tc>
                  <a:txBody>
                    <a:bodyPr/>
                    <a:lstStyle/>
                    <a:p>
                      <a:r>
                        <a:rPr lang="en-US" sz="1400" b="0" i="0" kern="1200" dirty="0">
                          <a:solidFill>
                            <a:schemeClr val="dk1"/>
                          </a:solidFill>
                          <a:effectLst/>
                          <a:latin typeface="+mn-lt"/>
                          <a:ea typeface="+mn-ea"/>
                          <a:cs typeface="+mn-cs"/>
                        </a:rPr>
                        <a:t>http://localhost:4200/aircraft/2/performance/analytics</a:t>
                      </a:r>
                    </a:p>
                  </a:txBody>
                  <a:tcPr/>
                </a:tc>
                <a:tc>
                  <a:txBody>
                    <a:bodyPr/>
                    <a:lstStyle/>
                    <a:p>
                      <a:r>
                        <a:rPr lang="en-US" sz="1400" dirty="0"/>
                        <a:t>Displays the performance analytics in various charts on this page. </a:t>
                      </a:r>
                    </a:p>
                  </a:txBody>
                  <a:tcPr/>
                </a:tc>
                <a:extLst>
                  <a:ext uri="{0D108BD9-81ED-4DB2-BD59-A6C34878D82A}">
                    <a16:rowId xmlns:a16="http://schemas.microsoft.com/office/drawing/2014/main" val="2709474569"/>
                  </a:ext>
                </a:extLst>
              </a:tr>
              <a:tr h="370840">
                <a:tc>
                  <a:txBody>
                    <a:bodyPr/>
                    <a:lstStyle/>
                    <a:p>
                      <a:r>
                        <a:rPr lang="en-US" dirty="0"/>
                        <a:t>Dashboard</a:t>
                      </a:r>
                    </a:p>
                  </a:txBody>
                  <a:tcPr/>
                </a:tc>
                <a:tc>
                  <a:txBody>
                    <a:bodyPr/>
                    <a:lstStyle/>
                    <a:p>
                      <a:r>
                        <a:rPr lang="en-US" sz="1400" b="0" i="0" kern="1200" dirty="0">
                          <a:solidFill>
                            <a:schemeClr val="dk1"/>
                          </a:solidFill>
                          <a:effectLst/>
                          <a:latin typeface="+mn-lt"/>
                          <a:ea typeface="+mn-ea"/>
                          <a:cs typeface="+mn-cs"/>
                        </a:rPr>
                        <a:t>http://localhost:4200/dashboard</a:t>
                      </a:r>
                    </a:p>
                  </a:txBody>
                  <a:tcPr/>
                </a:tc>
                <a:tc>
                  <a:txBody>
                    <a:bodyPr/>
                    <a:lstStyle/>
                    <a:p>
                      <a:r>
                        <a:rPr lang="en-US" sz="1400" dirty="0"/>
                        <a:t>Displays the various pages supported by our application with a quick summary of each page. </a:t>
                      </a:r>
                    </a:p>
                  </a:txBody>
                  <a:tcPr/>
                </a:tc>
                <a:extLst>
                  <a:ext uri="{0D108BD9-81ED-4DB2-BD59-A6C34878D82A}">
                    <a16:rowId xmlns:a16="http://schemas.microsoft.com/office/drawing/2014/main" val="431094649"/>
                  </a:ext>
                </a:extLst>
              </a:tr>
            </a:tbl>
          </a:graphicData>
        </a:graphic>
      </p:graphicFrame>
    </p:spTree>
    <p:extLst>
      <p:ext uri="{BB962C8B-B14F-4D97-AF65-F5344CB8AC3E}">
        <p14:creationId xmlns:p14="http://schemas.microsoft.com/office/powerpoint/2010/main" val="3423614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group of men working on an airplane&#10;&#10;Description automatically generated">
            <a:extLst>
              <a:ext uri="{FF2B5EF4-FFF2-40B4-BE49-F238E27FC236}">
                <a16:creationId xmlns:a16="http://schemas.microsoft.com/office/drawing/2014/main" id="{1796DB1D-F897-F8B0-6990-56F5EABC5DA8}"/>
              </a:ext>
            </a:extLst>
          </p:cNvPr>
          <p:cNvPicPr>
            <a:picLocks noGrp="1" noChangeAspect="1"/>
          </p:cNvPicPr>
          <p:nvPr>
            <p:ph type="pic" idx="1"/>
          </p:nvPr>
        </p:nvPicPr>
        <p:blipFill>
          <a:blip r:embed="rId2">
            <a:alphaModFix amt="20000"/>
            <a:extLst>
              <a:ext uri="{28A0092B-C50C-407E-A947-70E740481C1C}">
                <a14:useLocalDpi xmlns:a14="http://schemas.microsoft.com/office/drawing/2010/main" val="0"/>
              </a:ext>
            </a:extLst>
          </a:blip>
          <a:srcRect l="2508" r="2508"/>
          <a:stretch>
            <a:fillRect/>
          </a:stretch>
        </p:blipFill>
        <p:spPr>
          <a:xfrm>
            <a:off x="-1" y="0"/>
            <a:ext cx="12192001" cy="6855449"/>
          </a:xfrm>
        </p:spPr>
      </p:pic>
      <p:sp>
        <p:nvSpPr>
          <p:cNvPr id="2" name="Title 1">
            <a:extLst>
              <a:ext uri="{FF2B5EF4-FFF2-40B4-BE49-F238E27FC236}">
                <a16:creationId xmlns:a16="http://schemas.microsoft.com/office/drawing/2014/main" id="{4E169E89-2EF9-81D4-2F12-E2598B51A273}"/>
              </a:ext>
            </a:extLst>
          </p:cNvPr>
          <p:cNvSpPr>
            <a:spLocks noGrp="1"/>
          </p:cNvSpPr>
          <p:nvPr>
            <p:ph type="title"/>
          </p:nvPr>
        </p:nvSpPr>
        <p:spPr>
          <a:xfrm>
            <a:off x="4750307" y="393192"/>
            <a:ext cx="3932237" cy="594360"/>
          </a:xfrm>
        </p:spPr>
        <p:txBody>
          <a:bodyPr>
            <a:normAutofit/>
          </a:bodyPr>
          <a:lstStyle/>
          <a:p>
            <a:r>
              <a:rPr lang="en-US" dirty="0"/>
              <a:t>Aircraft-list Page</a:t>
            </a:r>
          </a:p>
        </p:txBody>
      </p:sp>
      <p:pic>
        <p:nvPicPr>
          <p:cNvPr id="4" name="Picture 3">
            <a:extLst>
              <a:ext uri="{FF2B5EF4-FFF2-40B4-BE49-F238E27FC236}">
                <a16:creationId xmlns:a16="http://schemas.microsoft.com/office/drawing/2014/main" id="{AB5FEF2C-625A-1DFA-4332-DABD8D05358D}"/>
              </a:ext>
            </a:extLst>
          </p:cNvPr>
          <p:cNvPicPr>
            <a:picLocks noChangeAspect="1"/>
          </p:cNvPicPr>
          <p:nvPr/>
        </p:nvPicPr>
        <p:blipFill>
          <a:blip r:embed="rId3"/>
          <a:stretch>
            <a:fillRect/>
          </a:stretch>
        </p:blipFill>
        <p:spPr>
          <a:xfrm>
            <a:off x="2407771" y="1150883"/>
            <a:ext cx="7250334" cy="5044966"/>
          </a:xfrm>
          <a:prstGeom prst="rect">
            <a:avLst/>
          </a:prstGeom>
        </p:spPr>
      </p:pic>
    </p:spTree>
    <p:extLst>
      <p:ext uri="{BB962C8B-B14F-4D97-AF65-F5344CB8AC3E}">
        <p14:creationId xmlns:p14="http://schemas.microsoft.com/office/powerpoint/2010/main" val="2740802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group of men working on an airplane&#10;&#10;Description automatically generated">
            <a:extLst>
              <a:ext uri="{FF2B5EF4-FFF2-40B4-BE49-F238E27FC236}">
                <a16:creationId xmlns:a16="http://schemas.microsoft.com/office/drawing/2014/main" id="{1796DB1D-F897-F8B0-6990-56F5EABC5DA8}"/>
              </a:ext>
            </a:extLst>
          </p:cNvPr>
          <p:cNvPicPr>
            <a:picLocks noGrp="1" noChangeAspect="1"/>
          </p:cNvPicPr>
          <p:nvPr>
            <p:ph type="pic" idx="1"/>
          </p:nvPr>
        </p:nvPicPr>
        <p:blipFill>
          <a:blip r:embed="rId2">
            <a:alphaModFix amt="20000"/>
            <a:extLst>
              <a:ext uri="{28A0092B-C50C-407E-A947-70E740481C1C}">
                <a14:useLocalDpi xmlns:a14="http://schemas.microsoft.com/office/drawing/2010/main" val="0"/>
              </a:ext>
            </a:extLst>
          </a:blip>
          <a:srcRect l="2508" r="2508"/>
          <a:stretch>
            <a:fillRect/>
          </a:stretch>
        </p:blipFill>
        <p:spPr>
          <a:xfrm>
            <a:off x="77821" y="25584"/>
            <a:ext cx="12192001" cy="6855449"/>
          </a:xfrm>
        </p:spPr>
      </p:pic>
      <p:sp>
        <p:nvSpPr>
          <p:cNvPr id="2" name="Title 1">
            <a:extLst>
              <a:ext uri="{FF2B5EF4-FFF2-40B4-BE49-F238E27FC236}">
                <a16:creationId xmlns:a16="http://schemas.microsoft.com/office/drawing/2014/main" id="{4E169E89-2EF9-81D4-2F12-E2598B51A273}"/>
              </a:ext>
            </a:extLst>
          </p:cNvPr>
          <p:cNvSpPr>
            <a:spLocks noGrp="1"/>
          </p:cNvSpPr>
          <p:nvPr>
            <p:ph type="title"/>
          </p:nvPr>
        </p:nvSpPr>
        <p:spPr>
          <a:xfrm>
            <a:off x="4095010" y="427898"/>
            <a:ext cx="4914311" cy="594360"/>
          </a:xfrm>
        </p:spPr>
        <p:txBody>
          <a:bodyPr>
            <a:normAutofit/>
          </a:bodyPr>
          <a:lstStyle/>
          <a:p>
            <a:r>
              <a:rPr lang="en-US" dirty="0"/>
              <a:t>Maintenance-history Page</a:t>
            </a:r>
          </a:p>
        </p:txBody>
      </p:sp>
      <p:pic>
        <p:nvPicPr>
          <p:cNvPr id="5" name="Picture 4">
            <a:extLst>
              <a:ext uri="{FF2B5EF4-FFF2-40B4-BE49-F238E27FC236}">
                <a16:creationId xmlns:a16="http://schemas.microsoft.com/office/drawing/2014/main" id="{49796AAC-75F5-EC99-C395-9A29B703954C}"/>
              </a:ext>
            </a:extLst>
          </p:cNvPr>
          <p:cNvPicPr>
            <a:picLocks noChangeAspect="1"/>
          </p:cNvPicPr>
          <p:nvPr/>
        </p:nvPicPr>
        <p:blipFill>
          <a:blip r:embed="rId3"/>
          <a:stretch>
            <a:fillRect/>
          </a:stretch>
        </p:blipFill>
        <p:spPr>
          <a:xfrm>
            <a:off x="1514138" y="1424572"/>
            <a:ext cx="9526329" cy="4833748"/>
          </a:xfrm>
          <a:prstGeom prst="rect">
            <a:avLst/>
          </a:prstGeom>
        </p:spPr>
      </p:pic>
    </p:spTree>
    <p:extLst>
      <p:ext uri="{BB962C8B-B14F-4D97-AF65-F5344CB8AC3E}">
        <p14:creationId xmlns:p14="http://schemas.microsoft.com/office/powerpoint/2010/main" val="550197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4C9974ACAC44545805C0073B379686D" ma:contentTypeVersion="6" ma:contentTypeDescription="Create a new document." ma:contentTypeScope="" ma:versionID="d28e151d319e439031e59972d27ffba1">
  <xsd:schema xmlns:xsd="http://www.w3.org/2001/XMLSchema" xmlns:xs="http://www.w3.org/2001/XMLSchema" xmlns:p="http://schemas.microsoft.com/office/2006/metadata/properties" xmlns:ns3="03a9dbf1-c348-4607-ae5f-bd3442afb074" targetNamespace="http://schemas.microsoft.com/office/2006/metadata/properties" ma:root="true" ma:fieldsID="eab6cf0d7a29a13c50b6d97e7a73a97d" ns3:_="">
    <xsd:import namespace="03a9dbf1-c348-4607-ae5f-bd3442afb074"/>
    <xsd:element name="properties">
      <xsd:complexType>
        <xsd:sequence>
          <xsd:element name="documentManagement">
            <xsd:complexType>
              <xsd:all>
                <xsd:element ref="ns3:MediaServiceMetadata" minOccurs="0"/>
                <xsd:element ref="ns3:MediaServiceFastMetadata" minOccurs="0"/>
                <xsd:element ref="ns3:_activity" minOccurs="0"/>
                <xsd:element ref="ns3:MediaServiceSearchProperties"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a9dbf1-c348-4607-ae5f-bd3442afb0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03a9dbf1-c348-4607-ae5f-bd3442afb074" xsi:nil="true"/>
  </documentManagement>
</p:properties>
</file>

<file path=customXml/itemProps1.xml><?xml version="1.0" encoding="utf-8"?>
<ds:datastoreItem xmlns:ds="http://schemas.openxmlformats.org/officeDocument/2006/customXml" ds:itemID="{9A974CB4-9A4D-49E8-8CBB-E00D0F2CE038}">
  <ds:schemaRefs>
    <ds:schemaRef ds:uri="http://schemas.microsoft.com/sharepoint/v3/contenttype/forms"/>
  </ds:schemaRefs>
</ds:datastoreItem>
</file>

<file path=customXml/itemProps2.xml><?xml version="1.0" encoding="utf-8"?>
<ds:datastoreItem xmlns:ds="http://schemas.openxmlformats.org/officeDocument/2006/customXml" ds:itemID="{9B70F95C-553F-460F-89F9-C10C4C5727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a9dbf1-c348-4607-ae5f-bd3442afb0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98BAB54-C924-47C7-93FD-0962F8733D3C}">
  <ds:schemaRefs>
    <ds:schemaRef ds:uri="http://purl.org/dc/elements/1.1/"/>
    <ds:schemaRef ds:uri="http://www.w3.org/XML/1998/namespace"/>
    <ds:schemaRef ds:uri="http://purl.org/dc/dcmitype/"/>
    <ds:schemaRef ds:uri="http://schemas.microsoft.com/office/2006/documentManagement/types"/>
    <ds:schemaRef ds:uri="03a9dbf1-c348-4607-ae5f-bd3442afb074"/>
    <ds:schemaRef ds:uri="http://schemas.microsoft.com/office/infopath/2007/PartnerControls"/>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Ion Boardroom</Template>
  <TotalTime>640</TotalTime>
  <Words>1601</Words>
  <Application>Microsoft Office PowerPoint</Application>
  <PresentationFormat>Widescreen</PresentationFormat>
  <Paragraphs>181</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Aptos Display</vt:lpstr>
      <vt:lpstr>Arial</vt:lpstr>
      <vt:lpstr>Office Theme</vt:lpstr>
      <vt:lpstr>Aerospace React Web Application</vt:lpstr>
      <vt:lpstr>Project Overview</vt:lpstr>
      <vt:lpstr>PowerPoint Presentation</vt:lpstr>
      <vt:lpstr>Front End Component Structure</vt:lpstr>
      <vt:lpstr>Front End Component Structure</vt:lpstr>
      <vt:lpstr>PowerPoint Presentation</vt:lpstr>
      <vt:lpstr>Aircraft endpoints </vt:lpstr>
      <vt:lpstr>Aircraft-list Page</vt:lpstr>
      <vt:lpstr>Maintenance-history Page</vt:lpstr>
      <vt:lpstr>Performance-metrics Page</vt:lpstr>
      <vt:lpstr>Performance-analytics Page</vt:lpstr>
      <vt:lpstr>Dashboard Page</vt:lpstr>
      <vt:lpstr>Challenges Encountered</vt:lpstr>
      <vt:lpstr>Pending bugs and current limitations</vt:lpstr>
      <vt:lpstr> Lessons learned   </vt:lpstr>
      <vt:lpstr>Application to future web projects</vt:lpstr>
      <vt:lpstr>Postman documentation</vt:lpstr>
      <vt:lpstr>Live demonstration </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Owen Lindsey</dc:creator>
  <cp:lastModifiedBy>Owen Lindsey</cp:lastModifiedBy>
  <cp:revision>13</cp:revision>
  <dcterms:created xsi:type="dcterms:W3CDTF">2024-10-17T18:40:58Z</dcterms:created>
  <dcterms:modified xsi:type="dcterms:W3CDTF">2024-12-06T20:36:10Z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0x010100F4C9974ACAC44545805C0073B379686D</vt:lpwstr>
  </property>
</Properties>
</file>