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75" r:id="rId7"/>
    <p:sldId id="258" r:id="rId8"/>
    <p:sldId id="271" r:id="rId9"/>
    <p:sldId id="259" r:id="rId10"/>
    <p:sldId id="260" r:id="rId11"/>
    <p:sldId id="261" r:id="rId12"/>
    <p:sldId id="262" r:id="rId13"/>
    <p:sldId id="272" r:id="rId14"/>
    <p:sldId id="273" r:id="rId15"/>
    <p:sldId id="274" r:id="rId16"/>
    <p:sldId id="263" r:id="rId17"/>
    <p:sldId id="264" r:id="rId18"/>
    <p:sldId id="265" r:id="rId19"/>
    <p:sldId id="266" r:id="rId20"/>
    <p:sldId id="267" r:id="rId21"/>
    <p:sldId id="268" r:id="rId22"/>
    <p:sldId id="270"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823" autoAdjust="0"/>
  </p:normalViewPr>
  <p:slideViewPr>
    <p:cSldViewPr snapToGrid="0">
      <p:cViewPr varScale="1">
        <p:scale>
          <a:sx n="131" d="100"/>
          <a:sy n="131" d="100"/>
        </p:scale>
        <p:origin x="14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2CD65-491E-4377-8E83-FA64862FCEA8}"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E2543-F3D7-4321-B1E3-58DC1C15C32C}" type="slidenum">
              <a:rPr lang="en-US" smtClean="0"/>
              <a:t>‹#›</a:t>
            </a:fld>
            <a:endParaRPr lang="en-US"/>
          </a:p>
        </p:txBody>
      </p:sp>
    </p:spTree>
    <p:extLst>
      <p:ext uri="{BB962C8B-B14F-4D97-AF65-F5344CB8AC3E}">
        <p14:creationId xmlns:p14="http://schemas.microsoft.com/office/powerpoint/2010/main" val="51126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E2543-F3D7-4321-B1E3-58DC1C15C32C}" type="slidenum">
              <a:rPr lang="en-US" smtClean="0"/>
              <a:t>5</a:t>
            </a:fld>
            <a:endParaRPr lang="en-US"/>
          </a:p>
        </p:txBody>
      </p:sp>
    </p:spTree>
    <p:extLst>
      <p:ext uri="{BB962C8B-B14F-4D97-AF65-F5344CB8AC3E}">
        <p14:creationId xmlns:p14="http://schemas.microsoft.com/office/powerpoint/2010/main" val="98145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D138-4542-93B5-73C2-190FB924D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1D1924-D8DF-B19A-0BAD-22A3A33FE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415B1C-7F4E-FDD4-F39D-BD2182673E36}"/>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5" name="Footer Placeholder 4">
            <a:extLst>
              <a:ext uri="{FF2B5EF4-FFF2-40B4-BE49-F238E27FC236}">
                <a16:creationId xmlns:a16="http://schemas.microsoft.com/office/drawing/2014/main" id="{9351C09F-E801-3FE8-F574-6C46886C1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6191C-0EF9-B7F9-8734-65FB6E4F7C5A}"/>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2877523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2237-91FC-6B8A-1EBA-7EC475FB7D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8C665B-6810-13D1-1E74-E555A91F91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70883-F2D1-7A84-7B34-4338CA72B5F6}"/>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5" name="Footer Placeholder 4">
            <a:extLst>
              <a:ext uri="{FF2B5EF4-FFF2-40B4-BE49-F238E27FC236}">
                <a16:creationId xmlns:a16="http://schemas.microsoft.com/office/drawing/2014/main" id="{91F2B69D-2B33-296B-5865-8F9EDC840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B9FC1-8499-47EC-BAFC-1AB08AED0AE1}"/>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39293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ACB65-0F63-9F85-6BF1-D0BE1FC9F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A9930-20D0-9BDB-0F4F-5E6B3F23C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E399B-31DA-3504-877A-E5B19F34F070}"/>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5" name="Footer Placeholder 4">
            <a:extLst>
              <a:ext uri="{FF2B5EF4-FFF2-40B4-BE49-F238E27FC236}">
                <a16:creationId xmlns:a16="http://schemas.microsoft.com/office/drawing/2014/main" id="{ECD5363A-174C-6414-4FF4-3936396D2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5B26E-97BD-55D0-2AA5-464683CD912E}"/>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236827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6E471-1225-173B-69A9-521F8EF1CC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2D07C-15F0-5B6A-D2C4-238EA6419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23E04-E792-780F-6689-BA781997E9AB}"/>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5" name="Footer Placeholder 4">
            <a:extLst>
              <a:ext uri="{FF2B5EF4-FFF2-40B4-BE49-F238E27FC236}">
                <a16:creationId xmlns:a16="http://schemas.microsoft.com/office/drawing/2014/main" id="{FC70CF57-DB14-F887-79FA-64E0187BE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55D62-A9F8-BC6B-BF33-F9D28B8CEE76}"/>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251195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5794-008B-4A5C-4A7F-64E77E06E3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A24785-5739-D740-D4BB-C8866595C1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AF23A-AF59-1B52-BD0B-42D5506CB128}"/>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5" name="Footer Placeholder 4">
            <a:extLst>
              <a:ext uri="{FF2B5EF4-FFF2-40B4-BE49-F238E27FC236}">
                <a16:creationId xmlns:a16="http://schemas.microsoft.com/office/drawing/2014/main" id="{CDF1BB57-A77B-9191-F044-7D7EF4801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738C-9BF2-2A8B-3FE4-B2691963C618}"/>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321495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D78F-2794-31B5-473B-8C53FE433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152C5D-3858-68C3-73CA-8090CF59A4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C6EAD9-361D-3E62-71C4-774C22382B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E56E66-13BE-5AC3-3B4E-DD468E73DE1B}"/>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6" name="Footer Placeholder 5">
            <a:extLst>
              <a:ext uri="{FF2B5EF4-FFF2-40B4-BE49-F238E27FC236}">
                <a16:creationId xmlns:a16="http://schemas.microsoft.com/office/drawing/2014/main" id="{30CE2015-20F7-93BE-6611-BE3D2821C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AA69B-B880-9431-5D87-2E6875FB7EBF}"/>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353079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FAF0-317A-2A27-06EE-BC999B2EB9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305D0B-28D5-FE83-6222-50C063D9B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B2EFF4-8661-DA4B-5F58-6A35C3ADBC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42A50F-A341-FDE9-4C55-58A28E5808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F225F-952D-04FE-BC66-8632B5455A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BCB07-30DE-BAA2-68D4-686D34B519E9}"/>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8" name="Footer Placeholder 7">
            <a:extLst>
              <a:ext uri="{FF2B5EF4-FFF2-40B4-BE49-F238E27FC236}">
                <a16:creationId xmlns:a16="http://schemas.microsoft.com/office/drawing/2014/main" id="{1DDA4B3D-2187-FE72-3323-72CA952E09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D6948-368D-B575-83DB-C1D24E5D9A85}"/>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330259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817E-2B72-BD0E-008C-92B722AD0B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CFB230-7C37-D329-4FAE-5DF71DE03111}"/>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4" name="Footer Placeholder 3">
            <a:extLst>
              <a:ext uri="{FF2B5EF4-FFF2-40B4-BE49-F238E27FC236}">
                <a16:creationId xmlns:a16="http://schemas.microsoft.com/office/drawing/2014/main" id="{CD062028-690A-7AE4-9BD8-64C527A0E5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9593DC-B34C-57C0-24F7-F89CEC0DE890}"/>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89587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88C28-220D-1683-9EC1-D92557E3D368}"/>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3" name="Footer Placeholder 2">
            <a:extLst>
              <a:ext uri="{FF2B5EF4-FFF2-40B4-BE49-F238E27FC236}">
                <a16:creationId xmlns:a16="http://schemas.microsoft.com/office/drawing/2014/main" id="{3A7712B8-966F-1FE1-2B02-ED4CCB5782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D870AB-174F-ABFC-0D13-8179A6EA589C}"/>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58994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0C54-7645-9473-92E9-3A835A84D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3D7F62-6284-FC4C-D3F6-6E8CE6D50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30FCD5-1B43-7D8A-4AA1-1AA5C503E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9694B0-986E-A87B-1EAF-AFDA4FA03DBB}"/>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6" name="Footer Placeholder 5">
            <a:extLst>
              <a:ext uri="{FF2B5EF4-FFF2-40B4-BE49-F238E27FC236}">
                <a16:creationId xmlns:a16="http://schemas.microsoft.com/office/drawing/2014/main" id="{F0A2A174-5FBB-9FBA-B0C1-AB3FE78B7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58E76-D14F-67CA-D991-DF4569F2E5A1}"/>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41765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A75B-96A3-5482-FB9E-DF3BA4BC3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B605D6-B45B-4DAF-2136-BA03A6C7D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3C6BDE-6BF6-6428-F3B1-0B2D2DB1E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019D9-4D86-7DF0-AED3-6BCC7B4F733B}"/>
              </a:ext>
            </a:extLst>
          </p:cNvPr>
          <p:cNvSpPr>
            <a:spLocks noGrp="1"/>
          </p:cNvSpPr>
          <p:nvPr>
            <p:ph type="dt" sz="half" idx="10"/>
          </p:nvPr>
        </p:nvSpPr>
        <p:spPr/>
        <p:txBody>
          <a:bodyPr/>
          <a:lstStyle/>
          <a:p>
            <a:fld id="{4306FA7C-028D-44C8-9621-481437B6C8E5}" type="datetimeFigureOut">
              <a:rPr lang="en-US" smtClean="0"/>
              <a:t>11/9/2024</a:t>
            </a:fld>
            <a:endParaRPr lang="en-US"/>
          </a:p>
        </p:txBody>
      </p:sp>
      <p:sp>
        <p:nvSpPr>
          <p:cNvPr id="6" name="Footer Placeholder 5">
            <a:extLst>
              <a:ext uri="{FF2B5EF4-FFF2-40B4-BE49-F238E27FC236}">
                <a16:creationId xmlns:a16="http://schemas.microsoft.com/office/drawing/2014/main" id="{81846087-3080-3E5C-C0B7-A30BC12F3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D574D3-02F0-0B61-B5D9-9F96C3FA0155}"/>
              </a:ext>
            </a:extLst>
          </p:cNvPr>
          <p:cNvSpPr>
            <a:spLocks noGrp="1"/>
          </p:cNvSpPr>
          <p:nvPr>
            <p:ph type="sldNum" sz="quarter" idx="12"/>
          </p:nvPr>
        </p:nvSpPr>
        <p:spPr/>
        <p:txBody>
          <a:bodyPr/>
          <a:lstStyle/>
          <a:p>
            <a:fld id="{7432DC12-B5BB-4335-A30D-E7C6205F928E}" type="slidenum">
              <a:rPr lang="en-US" smtClean="0"/>
              <a:t>‹#›</a:t>
            </a:fld>
            <a:endParaRPr lang="en-US"/>
          </a:p>
        </p:txBody>
      </p:sp>
    </p:spTree>
    <p:extLst>
      <p:ext uri="{BB962C8B-B14F-4D97-AF65-F5344CB8AC3E}">
        <p14:creationId xmlns:p14="http://schemas.microsoft.com/office/powerpoint/2010/main" val="233229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F93C1-4532-E496-EBAD-403A071F4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FB61A-A538-447A-7C44-4E56E1AED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72863-2DF6-4BDA-6BC8-A888E750EF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06FA7C-028D-44C8-9621-481437B6C8E5}" type="datetimeFigureOut">
              <a:rPr lang="en-US" smtClean="0"/>
              <a:t>11/9/2024</a:t>
            </a:fld>
            <a:endParaRPr lang="en-US"/>
          </a:p>
        </p:txBody>
      </p:sp>
      <p:sp>
        <p:nvSpPr>
          <p:cNvPr id="5" name="Footer Placeholder 4">
            <a:extLst>
              <a:ext uri="{FF2B5EF4-FFF2-40B4-BE49-F238E27FC236}">
                <a16:creationId xmlns:a16="http://schemas.microsoft.com/office/drawing/2014/main" id="{E11108EE-10A7-9C22-140A-011B21B83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A397F8-960D-D9EC-B5FE-1A1AF76432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32DC12-B5BB-4335-A30D-E7C6205F928E}" type="slidenum">
              <a:rPr lang="en-US" smtClean="0"/>
              <a:t>‹#›</a:t>
            </a:fld>
            <a:endParaRPr lang="en-US"/>
          </a:p>
        </p:txBody>
      </p:sp>
    </p:spTree>
    <p:extLst>
      <p:ext uri="{BB962C8B-B14F-4D97-AF65-F5344CB8AC3E}">
        <p14:creationId xmlns:p14="http://schemas.microsoft.com/office/powerpoint/2010/main" val="254841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hyperlink" Target="https://documenter.getpostman.com/view/32764813/2sA3e1Apqr" TargetMode="External"/><Relationship Id="rId4" Type="http://schemas.openxmlformats.org/officeDocument/2006/relationships/image" Target="../media/image17.svg"/></Relationships>
</file>

<file path=ppt/slides/_rels/slide18.xml.rels><?xml version="1.0" encoding="UTF-8" standalone="yes"?>
<Relationships xmlns="http://schemas.openxmlformats.org/package/2006/relationships"><Relationship Id="rId3" Type="http://schemas.openxmlformats.org/officeDocument/2006/relationships/hyperlink" Target="https://www.loom.com/share/4803a73b147944b0aa5abe974a906ca6" TargetMode="External"/><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jpg"/><Relationship Id="rId1" Type="http://schemas.openxmlformats.org/officeDocument/2006/relationships/slideLayout" Target="../slideLayouts/slideLayout6.xml"/><Relationship Id="rId5" Type="http://schemas.openxmlformats.org/officeDocument/2006/relationships/hyperlink" Target="https://github.com/omniV1/CST-391/tree/main/docs/Milestone" TargetMode="External"/><Relationship Id="rId4" Type="http://schemas.openxmlformats.org/officeDocument/2006/relationships/hyperlink" Target="https://github.com/omniV1/CST-391/tree/main/src/Milestone/aircraft-maintenance-ap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descr="A large airplane on the runway&#10;&#10;Description automatically generated">
            <a:extLst>
              <a:ext uri="{FF2B5EF4-FFF2-40B4-BE49-F238E27FC236}">
                <a16:creationId xmlns:a16="http://schemas.microsoft.com/office/drawing/2014/main" id="{5D6DC068-8EC6-64E2-2160-EBD6AFAAC134}"/>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t="16667" b="3240"/>
          <a:stretch/>
        </p:blipFill>
        <p:spPr>
          <a:xfrm>
            <a:off x="0" y="1"/>
            <a:ext cx="12191980" cy="6986892"/>
          </a:xfrm>
          <a:prstGeom prst="rect">
            <a:avLst/>
          </a:prstGeom>
        </p:spPr>
      </p:pic>
      <p:sp>
        <p:nvSpPr>
          <p:cNvPr id="2" name="Title 1">
            <a:extLst>
              <a:ext uri="{FF2B5EF4-FFF2-40B4-BE49-F238E27FC236}">
                <a16:creationId xmlns:a16="http://schemas.microsoft.com/office/drawing/2014/main" id="{C1AA46D5-BBD9-1FBE-90C8-3B23733BAD72}"/>
              </a:ext>
            </a:extLst>
          </p:cNvPr>
          <p:cNvSpPr>
            <a:spLocks noGrp="1"/>
          </p:cNvSpPr>
          <p:nvPr>
            <p:ph type="ctrTitle"/>
          </p:nvPr>
        </p:nvSpPr>
        <p:spPr>
          <a:xfrm>
            <a:off x="1647825" y="3428999"/>
            <a:ext cx="9144000" cy="593880"/>
          </a:xfrm>
        </p:spPr>
        <p:txBody>
          <a:bodyPr>
            <a:normAutofit/>
          </a:bodyPr>
          <a:lstStyle/>
          <a:p>
            <a:r>
              <a:rPr lang="fr-FR" sz="2800" dirty="0"/>
              <a:t>Aerospace </a:t>
            </a:r>
            <a:r>
              <a:rPr lang="fr-FR" sz="2800" dirty="0" err="1"/>
              <a:t>Angular</a:t>
            </a:r>
            <a:r>
              <a:rPr lang="fr-FR" sz="2800" dirty="0"/>
              <a:t> Web Application</a:t>
            </a:r>
            <a:endParaRPr lang="en-US" sz="2800" dirty="0">
              <a:solidFill>
                <a:srgbClr val="FFFFFF"/>
              </a:solidFill>
            </a:endParaRPr>
          </a:p>
        </p:txBody>
      </p:sp>
      <p:sp>
        <p:nvSpPr>
          <p:cNvPr id="3" name="Subtitle 2">
            <a:extLst>
              <a:ext uri="{FF2B5EF4-FFF2-40B4-BE49-F238E27FC236}">
                <a16:creationId xmlns:a16="http://schemas.microsoft.com/office/drawing/2014/main" id="{2463030C-AAFD-A7E9-3176-66BA5410177A}"/>
              </a:ext>
            </a:extLst>
          </p:cNvPr>
          <p:cNvSpPr>
            <a:spLocks noGrp="1"/>
          </p:cNvSpPr>
          <p:nvPr>
            <p:ph type="subTitle" idx="1"/>
          </p:nvPr>
        </p:nvSpPr>
        <p:spPr>
          <a:xfrm>
            <a:off x="1524000" y="4857750"/>
            <a:ext cx="2752725" cy="1733550"/>
          </a:xfrm>
        </p:spPr>
        <p:txBody>
          <a:bodyPr>
            <a:normAutofit/>
          </a:bodyPr>
          <a:lstStyle/>
          <a:p>
            <a:pPr algn="l"/>
            <a:r>
              <a:rPr lang="en-US" sz="1600" dirty="0">
                <a:solidFill>
                  <a:srgbClr val="FFFFFF"/>
                </a:solidFill>
              </a:rPr>
              <a:t>Owen Lindsey</a:t>
            </a:r>
          </a:p>
          <a:p>
            <a:pPr algn="l"/>
            <a:r>
              <a:rPr lang="en-US" sz="1600" dirty="0">
                <a:solidFill>
                  <a:srgbClr val="FFFFFF"/>
                </a:solidFill>
              </a:rPr>
              <a:t>Professor Sparks, James</a:t>
            </a:r>
          </a:p>
          <a:p>
            <a:pPr algn="l"/>
            <a:r>
              <a:rPr lang="en-US" sz="1600">
                <a:solidFill>
                  <a:srgbClr val="FFFFFF"/>
                </a:solidFill>
              </a:rPr>
              <a:t>Milestone 4</a:t>
            </a:r>
            <a:endParaRPr lang="en-US" sz="1600" dirty="0">
              <a:solidFill>
                <a:srgbClr val="FFFFFF"/>
              </a:solidFill>
            </a:endParaRPr>
          </a:p>
          <a:p>
            <a:pPr algn="l"/>
            <a:r>
              <a:rPr lang="en-US" sz="1600" dirty="0">
                <a:solidFill>
                  <a:srgbClr val="FFFFFF"/>
                </a:solidFill>
              </a:rPr>
              <a:t>11/10/2024</a:t>
            </a:r>
          </a:p>
        </p:txBody>
      </p:sp>
    </p:spTree>
    <p:extLst>
      <p:ext uri="{BB962C8B-B14F-4D97-AF65-F5344CB8AC3E}">
        <p14:creationId xmlns:p14="http://schemas.microsoft.com/office/powerpoint/2010/main" val="13809044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58B8B-2BE5-D38F-E7C7-4CC35C045D89}"/>
            </a:ext>
          </a:extLst>
        </p:cNvPr>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15097C6B-2944-EC7B-7DCC-DDB64C6DBECB}"/>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77821" y="25584"/>
            <a:ext cx="12192001" cy="6855449"/>
          </a:xfrm>
        </p:spPr>
      </p:pic>
      <p:sp>
        <p:nvSpPr>
          <p:cNvPr id="2" name="Title 1">
            <a:extLst>
              <a:ext uri="{FF2B5EF4-FFF2-40B4-BE49-F238E27FC236}">
                <a16:creationId xmlns:a16="http://schemas.microsoft.com/office/drawing/2014/main" id="{BCDDD0D3-9D76-0D9C-B27D-A9D0C3C35316}"/>
              </a:ext>
            </a:extLst>
          </p:cNvPr>
          <p:cNvSpPr>
            <a:spLocks noGrp="1"/>
          </p:cNvSpPr>
          <p:nvPr>
            <p:ph type="title"/>
          </p:nvPr>
        </p:nvSpPr>
        <p:spPr>
          <a:xfrm>
            <a:off x="4095010" y="427898"/>
            <a:ext cx="4914311" cy="594360"/>
          </a:xfrm>
        </p:spPr>
        <p:txBody>
          <a:bodyPr>
            <a:normAutofit/>
          </a:bodyPr>
          <a:lstStyle/>
          <a:p>
            <a:r>
              <a:rPr lang="en-US" dirty="0"/>
              <a:t>Performance-metrics Page</a:t>
            </a:r>
          </a:p>
        </p:txBody>
      </p:sp>
      <p:pic>
        <p:nvPicPr>
          <p:cNvPr id="5" name="Picture 4">
            <a:extLst>
              <a:ext uri="{FF2B5EF4-FFF2-40B4-BE49-F238E27FC236}">
                <a16:creationId xmlns:a16="http://schemas.microsoft.com/office/drawing/2014/main" id="{79950E6B-BB7E-2980-DB95-949E88F6C8AA}"/>
              </a:ext>
            </a:extLst>
          </p:cNvPr>
          <p:cNvPicPr>
            <a:picLocks noChangeAspect="1"/>
          </p:cNvPicPr>
          <p:nvPr/>
        </p:nvPicPr>
        <p:blipFill>
          <a:blip r:embed="rId3"/>
          <a:stretch>
            <a:fillRect/>
          </a:stretch>
        </p:blipFill>
        <p:spPr>
          <a:xfrm>
            <a:off x="0" y="1589008"/>
            <a:ext cx="12192000" cy="3679983"/>
          </a:xfrm>
          <a:prstGeom prst="rect">
            <a:avLst/>
          </a:prstGeom>
        </p:spPr>
      </p:pic>
    </p:spTree>
    <p:extLst>
      <p:ext uri="{BB962C8B-B14F-4D97-AF65-F5344CB8AC3E}">
        <p14:creationId xmlns:p14="http://schemas.microsoft.com/office/powerpoint/2010/main" val="86964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0BDDC-5C22-9E3B-F4F9-D4D246AFA29B}"/>
            </a:ext>
          </a:extLst>
        </p:cNvPr>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A1515B10-97CA-CB37-7BFF-1C3A2057C668}"/>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77821" y="25584"/>
            <a:ext cx="12192001" cy="6855449"/>
          </a:xfrm>
        </p:spPr>
      </p:pic>
      <p:sp>
        <p:nvSpPr>
          <p:cNvPr id="2" name="Title 1">
            <a:extLst>
              <a:ext uri="{FF2B5EF4-FFF2-40B4-BE49-F238E27FC236}">
                <a16:creationId xmlns:a16="http://schemas.microsoft.com/office/drawing/2014/main" id="{11EFC4A3-446A-1082-A118-E014711D583D}"/>
              </a:ext>
            </a:extLst>
          </p:cNvPr>
          <p:cNvSpPr>
            <a:spLocks noGrp="1"/>
          </p:cNvSpPr>
          <p:nvPr>
            <p:ph type="title"/>
          </p:nvPr>
        </p:nvSpPr>
        <p:spPr>
          <a:xfrm>
            <a:off x="4095010" y="427898"/>
            <a:ext cx="4914311" cy="594360"/>
          </a:xfrm>
        </p:spPr>
        <p:txBody>
          <a:bodyPr>
            <a:normAutofit/>
          </a:bodyPr>
          <a:lstStyle/>
          <a:p>
            <a:r>
              <a:rPr lang="en-US" dirty="0"/>
              <a:t>Performance-analytics Page</a:t>
            </a:r>
          </a:p>
        </p:txBody>
      </p:sp>
      <p:pic>
        <p:nvPicPr>
          <p:cNvPr id="4" name="Picture 3">
            <a:extLst>
              <a:ext uri="{FF2B5EF4-FFF2-40B4-BE49-F238E27FC236}">
                <a16:creationId xmlns:a16="http://schemas.microsoft.com/office/drawing/2014/main" id="{D732F507-DD7E-C114-23B7-AF6EBA7F9B79}"/>
              </a:ext>
            </a:extLst>
          </p:cNvPr>
          <p:cNvPicPr>
            <a:picLocks noChangeAspect="1"/>
          </p:cNvPicPr>
          <p:nvPr/>
        </p:nvPicPr>
        <p:blipFill>
          <a:blip r:embed="rId3"/>
          <a:stretch>
            <a:fillRect/>
          </a:stretch>
        </p:blipFill>
        <p:spPr>
          <a:xfrm>
            <a:off x="0" y="1611020"/>
            <a:ext cx="12192000" cy="3684576"/>
          </a:xfrm>
          <a:prstGeom prst="rect">
            <a:avLst/>
          </a:prstGeom>
        </p:spPr>
      </p:pic>
    </p:spTree>
    <p:extLst>
      <p:ext uri="{BB962C8B-B14F-4D97-AF65-F5344CB8AC3E}">
        <p14:creationId xmlns:p14="http://schemas.microsoft.com/office/powerpoint/2010/main" val="2129969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DA174-81E6-7313-F0AF-7EB332DAC3A7}"/>
            </a:ext>
          </a:extLst>
        </p:cNvPr>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F564A11A-A172-921B-341E-3DE87A674D82}"/>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77821" y="25584"/>
            <a:ext cx="12192001" cy="6855449"/>
          </a:xfrm>
        </p:spPr>
      </p:pic>
      <p:sp>
        <p:nvSpPr>
          <p:cNvPr id="2" name="Title 1">
            <a:extLst>
              <a:ext uri="{FF2B5EF4-FFF2-40B4-BE49-F238E27FC236}">
                <a16:creationId xmlns:a16="http://schemas.microsoft.com/office/drawing/2014/main" id="{A09399D3-ACF5-64B4-494C-6995ED422089}"/>
              </a:ext>
            </a:extLst>
          </p:cNvPr>
          <p:cNvSpPr>
            <a:spLocks noGrp="1"/>
          </p:cNvSpPr>
          <p:nvPr>
            <p:ph type="title"/>
          </p:nvPr>
        </p:nvSpPr>
        <p:spPr>
          <a:xfrm>
            <a:off x="4095010" y="427898"/>
            <a:ext cx="4914311" cy="594360"/>
          </a:xfrm>
        </p:spPr>
        <p:txBody>
          <a:bodyPr>
            <a:normAutofit/>
          </a:bodyPr>
          <a:lstStyle/>
          <a:p>
            <a:r>
              <a:rPr lang="en-US" dirty="0"/>
              <a:t>Dashboard Page</a:t>
            </a:r>
          </a:p>
        </p:txBody>
      </p:sp>
      <p:pic>
        <p:nvPicPr>
          <p:cNvPr id="5" name="Picture 4">
            <a:extLst>
              <a:ext uri="{FF2B5EF4-FFF2-40B4-BE49-F238E27FC236}">
                <a16:creationId xmlns:a16="http://schemas.microsoft.com/office/drawing/2014/main" id="{B04B6210-381F-8EF9-FAB0-FC8BB2E718EF}"/>
              </a:ext>
            </a:extLst>
          </p:cNvPr>
          <p:cNvPicPr>
            <a:picLocks noChangeAspect="1"/>
          </p:cNvPicPr>
          <p:nvPr/>
        </p:nvPicPr>
        <p:blipFill>
          <a:blip r:embed="rId3"/>
          <a:stretch>
            <a:fillRect/>
          </a:stretch>
        </p:blipFill>
        <p:spPr>
          <a:xfrm>
            <a:off x="0" y="1719505"/>
            <a:ext cx="12192000" cy="3418990"/>
          </a:xfrm>
          <a:prstGeom prst="rect">
            <a:avLst/>
          </a:prstGeom>
        </p:spPr>
      </p:pic>
    </p:spTree>
    <p:extLst>
      <p:ext uri="{BB962C8B-B14F-4D97-AF65-F5344CB8AC3E}">
        <p14:creationId xmlns:p14="http://schemas.microsoft.com/office/powerpoint/2010/main" val="2163398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in a blue uniform&#10;&#10;Description automatically generated">
            <a:extLst>
              <a:ext uri="{FF2B5EF4-FFF2-40B4-BE49-F238E27FC236}">
                <a16:creationId xmlns:a16="http://schemas.microsoft.com/office/drawing/2014/main" id="{ACCDE1A3-D540-7611-C1D7-2B926C1F2EC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30651"/>
            <a:ext cx="12192000" cy="6888651"/>
          </a:xfrm>
          <a:prstGeom prst="rect">
            <a:avLst/>
          </a:prstGeom>
        </p:spPr>
      </p:pic>
      <p:sp>
        <p:nvSpPr>
          <p:cNvPr id="2" name="Title 1">
            <a:extLst>
              <a:ext uri="{FF2B5EF4-FFF2-40B4-BE49-F238E27FC236}">
                <a16:creationId xmlns:a16="http://schemas.microsoft.com/office/drawing/2014/main" id="{0CB7E896-7919-6B05-C3ED-143E11F55302}"/>
              </a:ext>
            </a:extLst>
          </p:cNvPr>
          <p:cNvSpPr>
            <a:spLocks noGrp="1"/>
          </p:cNvSpPr>
          <p:nvPr>
            <p:ph type="title"/>
          </p:nvPr>
        </p:nvSpPr>
        <p:spPr/>
        <p:txBody>
          <a:bodyPr/>
          <a:lstStyle/>
          <a:p>
            <a:r>
              <a:rPr lang="en-US" dirty="0"/>
              <a:t>Challenges Encountered</a:t>
            </a:r>
          </a:p>
        </p:txBody>
      </p:sp>
      <p:graphicFrame>
        <p:nvGraphicFramePr>
          <p:cNvPr id="5" name="Content Placeholder 4">
            <a:extLst>
              <a:ext uri="{FF2B5EF4-FFF2-40B4-BE49-F238E27FC236}">
                <a16:creationId xmlns:a16="http://schemas.microsoft.com/office/drawing/2014/main" id="{FF70AE8E-51D5-B02B-606D-9B186907617C}"/>
              </a:ext>
            </a:extLst>
          </p:cNvPr>
          <p:cNvGraphicFramePr>
            <a:graphicFrameLocks noGrp="1"/>
          </p:cNvGraphicFramePr>
          <p:nvPr>
            <p:ph sz="half" idx="1"/>
            <p:extLst>
              <p:ext uri="{D42A27DB-BD31-4B8C-83A1-F6EECF244321}">
                <p14:modId xmlns:p14="http://schemas.microsoft.com/office/powerpoint/2010/main" val="2493674360"/>
              </p:ext>
            </p:extLst>
          </p:nvPr>
        </p:nvGraphicFramePr>
        <p:xfrm>
          <a:off x="362712" y="1406315"/>
          <a:ext cx="11158728" cy="4711346"/>
        </p:xfrm>
        <a:graphic>
          <a:graphicData uri="http://schemas.openxmlformats.org/drawingml/2006/table">
            <a:tbl>
              <a:tblPr firstRow="1" bandRow="1">
                <a:tableStyleId>{5C22544A-7EE6-4342-B048-85BDC9FD1C3A}</a:tableStyleId>
              </a:tblPr>
              <a:tblGrid>
                <a:gridCol w="2764275">
                  <a:extLst>
                    <a:ext uri="{9D8B030D-6E8A-4147-A177-3AD203B41FA5}">
                      <a16:colId xmlns:a16="http://schemas.microsoft.com/office/drawing/2014/main" val="2393775978"/>
                    </a:ext>
                  </a:extLst>
                </a:gridCol>
                <a:gridCol w="2798151">
                  <a:extLst>
                    <a:ext uri="{9D8B030D-6E8A-4147-A177-3AD203B41FA5}">
                      <a16:colId xmlns:a16="http://schemas.microsoft.com/office/drawing/2014/main" val="1700522582"/>
                    </a:ext>
                  </a:extLst>
                </a:gridCol>
                <a:gridCol w="2798151">
                  <a:extLst>
                    <a:ext uri="{9D8B030D-6E8A-4147-A177-3AD203B41FA5}">
                      <a16:colId xmlns:a16="http://schemas.microsoft.com/office/drawing/2014/main" val="507566969"/>
                    </a:ext>
                  </a:extLst>
                </a:gridCol>
                <a:gridCol w="2798151">
                  <a:extLst>
                    <a:ext uri="{9D8B030D-6E8A-4147-A177-3AD203B41FA5}">
                      <a16:colId xmlns:a16="http://schemas.microsoft.com/office/drawing/2014/main" val="4063250024"/>
                    </a:ext>
                  </a:extLst>
                </a:gridCol>
              </a:tblGrid>
              <a:tr h="743048">
                <a:tc>
                  <a:txBody>
                    <a:bodyPr/>
                    <a:lstStyle/>
                    <a:p>
                      <a:r>
                        <a:rPr lang="en-US" sz="1400" dirty="0"/>
                        <a:t>Challenges </a:t>
                      </a:r>
                    </a:p>
                  </a:txBody>
                  <a:tcPr/>
                </a:tc>
                <a:tc>
                  <a:txBody>
                    <a:bodyPr/>
                    <a:lstStyle/>
                    <a:p>
                      <a:r>
                        <a:rPr lang="en-US" sz="1400" dirty="0"/>
                        <a:t>Reasoning </a:t>
                      </a:r>
                    </a:p>
                  </a:txBody>
                  <a:tcPr/>
                </a:tc>
                <a:tc>
                  <a:txBody>
                    <a:bodyPr/>
                    <a:lstStyle/>
                    <a:p>
                      <a:r>
                        <a:rPr lang="en-US" sz="1400" dirty="0"/>
                        <a:t>Example</a:t>
                      </a:r>
                    </a:p>
                  </a:txBody>
                  <a:tcPr/>
                </a:tc>
                <a:tc>
                  <a:txBody>
                    <a:bodyPr/>
                    <a:lstStyle/>
                    <a:p>
                      <a:r>
                        <a:rPr lang="en-US" sz="1400" dirty="0"/>
                        <a:t>solution</a:t>
                      </a:r>
                    </a:p>
                  </a:txBody>
                  <a:tcPr/>
                </a:tc>
                <a:extLst>
                  <a:ext uri="{0D108BD9-81ED-4DB2-BD59-A6C34878D82A}">
                    <a16:rowId xmlns:a16="http://schemas.microsoft.com/office/drawing/2014/main" val="2322407465"/>
                  </a:ext>
                </a:extLst>
              </a:tr>
              <a:tr h="1267794">
                <a:tc>
                  <a:txBody>
                    <a:bodyPr/>
                    <a:lstStyle/>
                    <a:p>
                      <a:r>
                        <a:rPr lang="en-US" sz="1400" dirty="0"/>
                        <a:t>Data Consistency</a:t>
                      </a:r>
                    </a:p>
                  </a:txBody>
                  <a:tcPr/>
                </a:tc>
                <a:tc>
                  <a:txBody>
                    <a:bodyPr/>
                    <a:lstStyle/>
                    <a:p>
                      <a:r>
                        <a:rPr lang="en-US" sz="1400" dirty="0"/>
                        <a:t>Challenge: Ensuring that all related data remains consistent across different tables, especially when updating or deleting records.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Deleting an aircraft record without properly handling its related maintenance and performance records could lead to orphaned data or integrity issues. </a:t>
                      </a:r>
                    </a:p>
                    <a:p>
                      <a:endParaRPr lang="en-US" sz="1400" dirty="0"/>
                    </a:p>
                  </a:txBody>
                  <a:tcPr/>
                </a:tc>
                <a:tc>
                  <a:txBody>
                    <a:bodyPr/>
                    <a:lstStyle/>
                    <a:p>
                      <a:r>
                        <a:rPr lang="en-US" sz="1400" dirty="0"/>
                        <a:t>Implementing cascading deletes in the database schema and careful transaction management in the API logic.</a:t>
                      </a:r>
                    </a:p>
                  </a:txBody>
                  <a:tcPr/>
                </a:tc>
                <a:extLst>
                  <a:ext uri="{0D108BD9-81ED-4DB2-BD59-A6C34878D82A}">
                    <a16:rowId xmlns:a16="http://schemas.microsoft.com/office/drawing/2014/main" val="713892015"/>
                  </a:ext>
                </a:extLst>
              </a:tr>
              <a:tr h="1097129">
                <a:tc>
                  <a:txBody>
                    <a:bodyPr/>
                    <a:lstStyle/>
                    <a:p>
                      <a:r>
                        <a:rPr lang="en-US" sz="1400" dirty="0"/>
                        <a:t>Date and Time handling </a:t>
                      </a:r>
                    </a:p>
                  </a:txBody>
                  <a:tcPr/>
                </a:tc>
                <a:tc>
                  <a:txBody>
                    <a:bodyPr/>
                    <a:lstStyle/>
                    <a:p>
                      <a:r>
                        <a:rPr lang="en-US" sz="1400" dirty="0"/>
                        <a:t>Managing and standardizing date and time data across different operations, especially considering potential </a:t>
                      </a:r>
                      <a:r>
                        <a:rPr lang="en-US" sz="1400" dirty="0" err="1"/>
                        <a:t>timezone</a:t>
                      </a:r>
                      <a:r>
                        <a:rPr lang="en-US" sz="1400" dirty="0"/>
                        <a:t> differences.</a:t>
                      </a:r>
                    </a:p>
                  </a:txBody>
                  <a:tcPr/>
                </a:tc>
                <a:tc>
                  <a:txBody>
                    <a:bodyPr/>
                    <a:lstStyle/>
                    <a:p>
                      <a:r>
                        <a:rPr lang="en-US" sz="1400" dirty="0"/>
                        <a:t>Storing maintenance dates in UTC but displaying them in local time, or handling date formats consistently between client requests and database storage.</a:t>
                      </a:r>
                    </a:p>
                  </a:txBody>
                  <a:tcPr/>
                </a:tc>
                <a:tc>
                  <a:txBody>
                    <a:bodyPr/>
                    <a:lstStyle/>
                    <a:p>
                      <a:r>
                        <a:rPr lang="en-US" sz="1400" dirty="0"/>
                        <a:t>Adopting a consistent date-time handling strategy, possibly using libraries like Moment.js, and clearly documenting date-time expectations in the API.</a:t>
                      </a:r>
                    </a:p>
                  </a:txBody>
                  <a:tcPr/>
                </a:tc>
                <a:extLst>
                  <a:ext uri="{0D108BD9-81ED-4DB2-BD59-A6C34878D82A}">
                    <a16:rowId xmlns:a16="http://schemas.microsoft.com/office/drawing/2014/main" val="1587951520"/>
                  </a:ext>
                </a:extLst>
              </a:tr>
              <a:tr h="1438458">
                <a:tc>
                  <a:txBody>
                    <a:bodyPr/>
                    <a:lstStyle/>
                    <a:p>
                      <a:r>
                        <a:rPr lang="en-US" sz="1400" dirty="0"/>
                        <a:t>Error Handling and Input Validation</a:t>
                      </a:r>
                    </a:p>
                  </a:txBody>
                  <a:tcPr/>
                </a:tc>
                <a:tc>
                  <a:txBody>
                    <a:bodyPr/>
                    <a:lstStyle/>
                    <a:p>
                      <a:r>
                        <a:rPr lang="en-US" sz="1400" dirty="0"/>
                        <a:t>Implementing comprehensive error handling and input validation to ensure the API behaves predictably and provides useful feedback. </a:t>
                      </a:r>
                    </a:p>
                  </a:txBody>
                  <a:tcPr/>
                </a:tc>
                <a:tc>
                  <a:txBody>
                    <a:bodyPr/>
                    <a:lstStyle/>
                    <a:p>
                      <a:r>
                        <a:rPr lang="en-US" sz="1400" dirty="0"/>
                        <a:t>Dealing with various edge cases, such as invalid aircraft IDs, malformed date inputs, or attempting to create duplicate records. </a:t>
                      </a:r>
                    </a:p>
                  </a:txBody>
                  <a:tcPr/>
                </a:tc>
                <a:tc>
                  <a:txBody>
                    <a:bodyPr/>
                    <a:lstStyle/>
                    <a:p>
                      <a:r>
                        <a:rPr lang="en-US" sz="1400" dirty="0"/>
                        <a:t>Implementing middleware for input validation, creating custom error classes, and setting up global error handling to provide consistent, informative error responses across all endpoints.</a:t>
                      </a:r>
                    </a:p>
                  </a:txBody>
                  <a:tcPr/>
                </a:tc>
                <a:extLst>
                  <a:ext uri="{0D108BD9-81ED-4DB2-BD59-A6C34878D82A}">
                    <a16:rowId xmlns:a16="http://schemas.microsoft.com/office/drawing/2014/main" val="3394563954"/>
                  </a:ext>
                </a:extLst>
              </a:tr>
            </a:tbl>
          </a:graphicData>
        </a:graphic>
      </p:graphicFrame>
    </p:spTree>
    <p:extLst>
      <p:ext uri="{BB962C8B-B14F-4D97-AF65-F5344CB8AC3E}">
        <p14:creationId xmlns:p14="http://schemas.microsoft.com/office/powerpoint/2010/main" val="1615296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1F37-8EB2-E4F6-09B8-98D596F668AF}"/>
              </a:ext>
            </a:extLst>
          </p:cNvPr>
          <p:cNvSpPr>
            <a:spLocks noGrp="1"/>
          </p:cNvSpPr>
          <p:nvPr>
            <p:ph type="title"/>
          </p:nvPr>
        </p:nvSpPr>
        <p:spPr>
          <a:xfrm>
            <a:off x="838200" y="345669"/>
            <a:ext cx="10515600" cy="1325563"/>
          </a:xfrm>
        </p:spPr>
        <p:txBody>
          <a:bodyPr/>
          <a:lstStyle/>
          <a:p>
            <a:r>
              <a:rPr lang="en-US" dirty="0"/>
              <a:t>Pending bugs and current limitations</a:t>
            </a:r>
          </a:p>
        </p:txBody>
      </p:sp>
      <p:graphicFrame>
        <p:nvGraphicFramePr>
          <p:cNvPr id="7" name="Table 6">
            <a:extLst>
              <a:ext uri="{FF2B5EF4-FFF2-40B4-BE49-F238E27FC236}">
                <a16:creationId xmlns:a16="http://schemas.microsoft.com/office/drawing/2014/main" id="{A1A25C4A-7F75-CD8C-5686-FDF29F5F3608}"/>
              </a:ext>
            </a:extLst>
          </p:cNvPr>
          <p:cNvGraphicFramePr>
            <a:graphicFrameLocks noGrp="1"/>
          </p:cNvGraphicFramePr>
          <p:nvPr>
            <p:extLst>
              <p:ext uri="{D42A27DB-BD31-4B8C-83A1-F6EECF244321}">
                <p14:modId xmlns:p14="http://schemas.microsoft.com/office/powerpoint/2010/main" val="3645103580"/>
              </p:ext>
            </p:extLst>
          </p:nvPr>
        </p:nvGraphicFramePr>
        <p:xfrm>
          <a:off x="570586" y="1511029"/>
          <a:ext cx="8123779" cy="2351859"/>
        </p:xfrm>
        <a:graphic>
          <a:graphicData uri="http://schemas.openxmlformats.org/drawingml/2006/table">
            <a:tbl>
              <a:tblPr firstRow="1" bandRow="1">
                <a:tableStyleId>{5C22544A-7EE6-4342-B048-85BDC9FD1C3A}</a:tableStyleId>
              </a:tblPr>
              <a:tblGrid>
                <a:gridCol w="4059779">
                  <a:extLst>
                    <a:ext uri="{9D8B030D-6E8A-4147-A177-3AD203B41FA5}">
                      <a16:colId xmlns:a16="http://schemas.microsoft.com/office/drawing/2014/main" val="4041015971"/>
                    </a:ext>
                  </a:extLst>
                </a:gridCol>
                <a:gridCol w="4064000">
                  <a:extLst>
                    <a:ext uri="{9D8B030D-6E8A-4147-A177-3AD203B41FA5}">
                      <a16:colId xmlns:a16="http://schemas.microsoft.com/office/drawing/2014/main" val="1332925782"/>
                    </a:ext>
                  </a:extLst>
                </a:gridCol>
              </a:tblGrid>
              <a:tr h="370659">
                <a:tc>
                  <a:txBody>
                    <a:bodyPr/>
                    <a:lstStyle/>
                    <a:p>
                      <a:r>
                        <a:rPr lang="en-US" dirty="0"/>
                        <a:t>Current limitations</a:t>
                      </a:r>
                    </a:p>
                  </a:txBody>
                  <a:tcPr/>
                </a:tc>
                <a:tc>
                  <a:txBody>
                    <a:bodyPr/>
                    <a:lstStyle/>
                    <a:p>
                      <a:r>
                        <a:rPr lang="en-US" dirty="0"/>
                        <a:t>Future improvements</a:t>
                      </a:r>
                    </a:p>
                  </a:txBody>
                  <a:tcPr/>
                </a:tc>
                <a:extLst>
                  <a:ext uri="{0D108BD9-81ED-4DB2-BD59-A6C34878D82A}">
                    <a16:rowId xmlns:a16="http://schemas.microsoft.com/office/drawing/2014/main" val="2717229427"/>
                  </a:ext>
                </a:extLst>
              </a:tr>
              <a:tr h="370840">
                <a:tc>
                  <a:txBody>
                    <a:bodyPr/>
                    <a:lstStyle/>
                    <a:p>
                      <a:r>
                        <a:rPr lang="en-US" sz="1400" dirty="0"/>
                        <a:t>The web app is currently designed and tested only in a local environment, which may not reflect real-world environments. </a:t>
                      </a:r>
                    </a:p>
                  </a:txBody>
                  <a:tcPr/>
                </a:tc>
                <a:tc>
                  <a:txBody>
                    <a:bodyPr/>
                    <a:lstStyle/>
                    <a:p>
                      <a:r>
                        <a:rPr lang="en-US" sz="1400" dirty="0"/>
                        <a:t>Potentially </a:t>
                      </a:r>
                      <a:r>
                        <a:rPr lang="en-US" sz="1400" dirty="0" err="1"/>
                        <a:t>Dockerize</a:t>
                      </a:r>
                      <a:r>
                        <a:rPr lang="en-US" sz="1400" dirty="0"/>
                        <a:t> the application for easier deployment and scaling</a:t>
                      </a:r>
                    </a:p>
                  </a:txBody>
                  <a:tcPr/>
                </a:tc>
                <a:extLst>
                  <a:ext uri="{0D108BD9-81ED-4DB2-BD59-A6C34878D82A}">
                    <a16:rowId xmlns:a16="http://schemas.microsoft.com/office/drawing/2014/main" val="2389667657"/>
                  </a:ext>
                </a:extLst>
              </a:tr>
              <a:tr h="370840">
                <a:tc>
                  <a:txBody>
                    <a:bodyPr/>
                    <a:lstStyle/>
                    <a:p>
                      <a:r>
                        <a:rPr lang="en-US" sz="1400" dirty="0"/>
                        <a:t>The error handling could be more robust and informative. </a:t>
                      </a:r>
                    </a:p>
                  </a:txBody>
                  <a:tcPr/>
                </a:tc>
                <a:tc>
                  <a:txBody>
                    <a:bodyPr/>
                    <a:lstStyle/>
                    <a:p>
                      <a:r>
                        <a:rPr lang="en-US" sz="1400" dirty="0"/>
                        <a:t>Add HTTPS support for more secure communication in prod environment. </a:t>
                      </a:r>
                    </a:p>
                  </a:txBody>
                  <a:tcPr/>
                </a:tc>
                <a:extLst>
                  <a:ext uri="{0D108BD9-81ED-4DB2-BD59-A6C34878D82A}">
                    <a16:rowId xmlns:a16="http://schemas.microsoft.com/office/drawing/2014/main" val="1760820988"/>
                  </a:ext>
                </a:extLst>
              </a:tr>
              <a:tr h="370840">
                <a:tc>
                  <a:txBody>
                    <a:bodyPr/>
                    <a:lstStyle/>
                    <a:p>
                      <a:r>
                        <a:rPr lang="en-US" sz="1400" dirty="0"/>
                        <a:t>The web app has not been stress tested with large amounts of data or high simultaneous usage.</a:t>
                      </a:r>
                    </a:p>
                  </a:txBody>
                  <a:tcPr/>
                </a:tc>
                <a:tc>
                  <a:txBody>
                    <a:bodyPr/>
                    <a:lstStyle/>
                    <a:p>
                      <a:r>
                        <a:rPr lang="en-US" sz="1400" dirty="0"/>
                        <a:t>Possibly adding more features as time allows such as report generation and  notification system for routine scheduled maintenance actions. </a:t>
                      </a:r>
                    </a:p>
                  </a:txBody>
                  <a:tcPr/>
                </a:tc>
                <a:extLst>
                  <a:ext uri="{0D108BD9-81ED-4DB2-BD59-A6C34878D82A}">
                    <a16:rowId xmlns:a16="http://schemas.microsoft.com/office/drawing/2014/main" val="2563205462"/>
                  </a:ext>
                </a:extLst>
              </a:tr>
            </a:tbl>
          </a:graphicData>
        </a:graphic>
      </p:graphicFrame>
      <p:pic>
        <p:nvPicPr>
          <p:cNvPr id="9" name="Picture 8" descr="A plane flying in the sky&#10;&#10;Description automatically generated">
            <a:extLst>
              <a:ext uri="{FF2B5EF4-FFF2-40B4-BE49-F238E27FC236}">
                <a16:creationId xmlns:a16="http://schemas.microsoft.com/office/drawing/2014/main" id="{2F348D26-A6BE-D10D-47D9-F1ECE427E8D0}"/>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0"/>
                    </a14:imgEffect>
                    <a14:imgEffect>
                      <a14:brightnessContrast bright="20000"/>
                    </a14:imgEffect>
                  </a14:imgLayer>
                </a14:imgProps>
              </a:ext>
              <a:ext uri="{28A0092B-C50C-407E-A947-70E740481C1C}">
                <a14:useLocalDpi xmlns:a14="http://schemas.microsoft.com/office/drawing/2010/main" val="0"/>
              </a:ext>
            </a:extLst>
          </a:blip>
          <a:srcRect r="8256" b="3704"/>
          <a:stretch/>
        </p:blipFill>
        <p:spPr>
          <a:xfrm>
            <a:off x="5178680" y="3862888"/>
            <a:ext cx="7031369" cy="2995112"/>
          </a:xfrm>
          <a:prstGeom prst="rect">
            <a:avLst/>
          </a:prstGeom>
        </p:spPr>
      </p:pic>
    </p:spTree>
    <p:extLst>
      <p:ext uri="{BB962C8B-B14F-4D97-AF65-F5344CB8AC3E}">
        <p14:creationId xmlns:p14="http://schemas.microsoft.com/office/powerpoint/2010/main" val="307533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erial view of an airport with airplanes&#10;&#10;Description automatically generated">
            <a:extLst>
              <a:ext uri="{FF2B5EF4-FFF2-40B4-BE49-F238E27FC236}">
                <a16:creationId xmlns:a16="http://schemas.microsoft.com/office/drawing/2014/main" id="{FADFEBB3-99F0-FF00-6E29-7288035234A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9728"/>
            <a:ext cx="12192000" cy="6867728"/>
          </a:xfrm>
          <a:prstGeom prst="rect">
            <a:avLst/>
          </a:prstGeom>
        </p:spPr>
      </p:pic>
      <p:sp>
        <p:nvSpPr>
          <p:cNvPr id="2" name="Title 1">
            <a:extLst>
              <a:ext uri="{FF2B5EF4-FFF2-40B4-BE49-F238E27FC236}">
                <a16:creationId xmlns:a16="http://schemas.microsoft.com/office/drawing/2014/main" id="{461A4BF9-273A-BC93-62CA-EB3F5C6BA942}"/>
              </a:ext>
            </a:extLst>
          </p:cNvPr>
          <p:cNvSpPr>
            <a:spLocks noGrp="1"/>
          </p:cNvSpPr>
          <p:nvPr>
            <p:ph type="title"/>
          </p:nvPr>
        </p:nvSpPr>
        <p:spPr>
          <a:xfrm>
            <a:off x="364788" y="861304"/>
            <a:ext cx="7131995" cy="501474"/>
          </a:xfrm>
        </p:spPr>
        <p:txBody>
          <a:bodyPr>
            <a:normAutofit fontScale="90000"/>
          </a:bodyPr>
          <a:lstStyle/>
          <a:p>
            <a:r>
              <a:rPr lang="en-US" sz="2400" dirty="0"/>
              <a:t>	</a:t>
            </a:r>
            <a:r>
              <a:rPr lang="en-US" dirty="0"/>
              <a:t>Lessons learned</a:t>
            </a:r>
            <a:r>
              <a:rPr lang="en-US" sz="2400" dirty="0"/>
              <a:t>			</a:t>
            </a:r>
          </a:p>
        </p:txBody>
      </p:sp>
      <p:graphicFrame>
        <p:nvGraphicFramePr>
          <p:cNvPr id="5" name="Content Placeholder 4">
            <a:extLst>
              <a:ext uri="{FF2B5EF4-FFF2-40B4-BE49-F238E27FC236}">
                <a16:creationId xmlns:a16="http://schemas.microsoft.com/office/drawing/2014/main" id="{8C7B6CBC-6EC3-4C51-53EB-8A4AE2B49F57}"/>
              </a:ext>
            </a:extLst>
          </p:cNvPr>
          <p:cNvGraphicFramePr>
            <a:graphicFrameLocks noGrp="1"/>
          </p:cNvGraphicFramePr>
          <p:nvPr>
            <p:ph sz="half" idx="1"/>
            <p:extLst>
              <p:ext uri="{D42A27DB-BD31-4B8C-83A1-F6EECF244321}">
                <p14:modId xmlns:p14="http://schemas.microsoft.com/office/powerpoint/2010/main" val="1063625706"/>
              </p:ext>
            </p:extLst>
          </p:nvPr>
        </p:nvGraphicFramePr>
        <p:xfrm>
          <a:off x="1167319" y="2039620"/>
          <a:ext cx="10836615" cy="3205480"/>
        </p:xfrm>
        <a:graphic>
          <a:graphicData uri="http://schemas.openxmlformats.org/drawingml/2006/table">
            <a:tbl>
              <a:tblPr firstRow="1" bandRow="1">
                <a:tableStyleId>{5C22544A-7EE6-4342-B048-85BDC9FD1C3A}</a:tableStyleId>
              </a:tblPr>
              <a:tblGrid>
                <a:gridCol w="3612205">
                  <a:extLst>
                    <a:ext uri="{9D8B030D-6E8A-4147-A177-3AD203B41FA5}">
                      <a16:colId xmlns:a16="http://schemas.microsoft.com/office/drawing/2014/main" val="2773415616"/>
                    </a:ext>
                  </a:extLst>
                </a:gridCol>
                <a:gridCol w="3612205">
                  <a:extLst>
                    <a:ext uri="{9D8B030D-6E8A-4147-A177-3AD203B41FA5}">
                      <a16:colId xmlns:a16="http://schemas.microsoft.com/office/drawing/2014/main" val="244845317"/>
                    </a:ext>
                  </a:extLst>
                </a:gridCol>
                <a:gridCol w="3612205">
                  <a:extLst>
                    <a:ext uri="{9D8B030D-6E8A-4147-A177-3AD203B41FA5}">
                      <a16:colId xmlns:a16="http://schemas.microsoft.com/office/drawing/2014/main" val="1386366122"/>
                    </a:ext>
                  </a:extLst>
                </a:gridCol>
              </a:tblGrid>
              <a:tr h="370840">
                <a:tc>
                  <a:txBody>
                    <a:bodyPr/>
                    <a:lstStyle/>
                    <a:p>
                      <a:r>
                        <a:rPr lang="en-US" dirty="0"/>
                        <a:t>Key take away</a:t>
                      </a:r>
                    </a:p>
                  </a:txBody>
                  <a:tcPr/>
                </a:tc>
                <a:tc>
                  <a:txBody>
                    <a:bodyPr/>
                    <a:lstStyle/>
                    <a:p>
                      <a:r>
                        <a:rPr lang="en-US" dirty="0"/>
                        <a:t>Explanation</a:t>
                      </a:r>
                    </a:p>
                  </a:txBody>
                  <a:tcPr/>
                </a:tc>
                <a:tc>
                  <a:txBody>
                    <a:bodyPr/>
                    <a:lstStyle/>
                    <a:p>
                      <a:r>
                        <a:rPr lang="en-US" dirty="0"/>
                        <a:t>Lesson</a:t>
                      </a:r>
                    </a:p>
                  </a:txBody>
                  <a:tcPr/>
                </a:tc>
                <a:extLst>
                  <a:ext uri="{0D108BD9-81ED-4DB2-BD59-A6C34878D82A}">
                    <a16:rowId xmlns:a16="http://schemas.microsoft.com/office/drawing/2014/main" val="2174214013"/>
                  </a:ext>
                </a:extLst>
              </a:tr>
              <a:tr h="370840">
                <a:tc>
                  <a:txBody>
                    <a:bodyPr/>
                    <a:lstStyle/>
                    <a:p>
                      <a:r>
                        <a:rPr lang="en-US" sz="1200" dirty="0"/>
                        <a:t>Importance of modular design</a:t>
                      </a:r>
                    </a:p>
                  </a:txBody>
                  <a:tcPr/>
                </a:tc>
                <a:tc>
                  <a:txBody>
                    <a:bodyPr/>
                    <a:lstStyle/>
                    <a:p>
                      <a:r>
                        <a:rPr lang="en-US" sz="1200" dirty="0"/>
                        <a:t>Sharing components when able is valuable. </a:t>
                      </a:r>
                      <a:br>
                        <a:rPr lang="en-US" sz="1200" dirty="0"/>
                      </a:br>
                      <a:br>
                        <a:rPr lang="en-US" sz="1200" dirty="0"/>
                      </a:br>
                      <a:r>
                        <a:rPr lang="en-US" sz="1200" dirty="0"/>
                        <a:t>Modules allow components, directives, and services to be reused across different parts of my application. </a:t>
                      </a:r>
                    </a:p>
                  </a:txBody>
                  <a:tcPr/>
                </a:tc>
                <a:tc>
                  <a:txBody>
                    <a:bodyPr/>
                    <a:lstStyle/>
                    <a:p>
                      <a:r>
                        <a:rPr lang="en-US" sz="1200" dirty="0"/>
                        <a:t>design makes it easier to add or update features as the application grows. Each module can be developed independently and then integrated with the rest of the application, enabling better scalability.</a:t>
                      </a:r>
                    </a:p>
                  </a:txBody>
                  <a:tcPr/>
                </a:tc>
                <a:extLst>
                  <a:ext uri="{0D108BD9-81ED-4DB2-BD59-A6C34878D82A}">
                    <a16:rowId xmlns:a16="http://schemas.microsoft.com/office/drawing/2014/main" val="1134348064"/>
                  </a:ext>
                </a:extLst>
              </a:tr>
              <a:tr h="370840">
                <a:tc>
                  <a:txBody>
                    <a:bodyPr/>
                    <a:lstStyle/>
                    <a:p>
                      <a:r>
                        <a:rPr lang="en-US" sz="1200" dirty="0"/>
                        <a:t>Separation of concerns </a:t>
                      </a:r>
                    </a:p>
                  </a:txBody>
                  <a:tcPr/>
                </a:tc>
                <a:tc>
                  <a:txBody>
                    <a:bodyPr/>
                    <a:lstStyle/>
                    <a:p>
                      <a:r>
                        <a:rPr lang="en-US" sz="1200" dirty="0"/>
                        <a:t>Modules help keep related functionality organized by grouping components, services, and other resources together. This separation makes the codebase easier to navigate and maintain.</a:t>
                      </a:r>
                    </a:p>
                  </a:txBody>
                  <a:tcPr/>
                </a:tc>
                <a:tc>
                  <a:txBody>
                    <a:bodyPr/>
                    <a:lstStyle/>
                    <a:p>
                      <a:r>
                        <a:rPr lang="en-US" sz="1200" dirty="0"/>
                        <a:t>By having distinct modules, we can isolate and debug issues within a specific part of the application without affecting the entire system.</a:t>
                      </a:r>
                    </a:p>
                  </a:txBody>
                  <a:tcPr/>
                </a:tc>
                <a:extLst>
                  <a:ext uri="{0D108BD9-81ED-4DB2-BD59-A6C34878D82A}">
                    <a16:rowId xmlns:a16="http://schemas.microsoft.com/office/drawing/2014/main" val="2095443731"/>
                  </a:ext>
                </a:extLst>
              </a:tr>
              <a:tr h="370840">
                <a:tc>
                  <a:txBody>
                    <a:bodyPr/>
                    <a:lstStyle/>
                    <a:p>
                      <a:r>
                        <a:rPr lang="en-US" sz="1200" dirty="0"/>
                        <a:t>Efficient Loading</a:t>
                      </a:r>
                    </a:p>
                  </a:txBody>
                  <a:tcPr/>
                </a:tc>
                <a:tc>
                  <a:txBody>
                    <a:bodyPr/>
                    <a:lstStyle/>
                    <a:p>
                      <a:r>
                        <a:rPr lang="en-US" sz="1200" dirty="0"/>
                        <a:t>Angular supports lazy loading, where only the modules required at a given time are loaded. This can significantly reduce the initial load time of an application by deferring the loading of less critical modules.</a:t>
                      </a:r>
                    </a:p>
                  </a:txBody>
                  <a:tcPr/>
                </a:tc>
                <a:tc>
                  <a:txBody>
                    <a:bodyPr/>
                    <a:lstStyle/>
                    <a:p>
                      <a:r>
                        <a:rPr lang="en-US" sz="1200" dirty="0"/>
                        <a:t>By loading only what is necessary, modular design helps in optimizing performance, especially for large applications, by minimizing resource use.</a:t>
                      </a:r>
                    </a:p>
                  </a:txBody>
                  <a:tcPr/>
                </a:tc>
                <a:extLst>
                  <a:ext uri="{0D108BD9-81ED-4DB2-BD59-A6C34878D82A}">
                    <a16:rowId xmlns:a16="http://schemas.microsoft.com/office/drawing/2014/main" val="1157886030"/>
                  </a:ext>
                </a:extLst>
              </a:tr>
            </a:tbl>
          </a:graphicData>
        </a:graphic>
      </p:graphicFrame>
    </p:spTree>
    <p:extLst>
      <p:ext uri="{BB962C8B-B14F-4D97-AF65-F5344CB8AC3E}">
        <p14:creationId xmlns:p14="http://schemas.microsoft.com/office/powerpoint/2010/main" val="382205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people standing on a ladder on a plane&#10;&#10;Description automatically generated">
            <a:extLst>
              <a:ext uri="{FF2B5EF4-FFF2-40B4-BE49-F238E27FC236}">
                <a16:creationId xmlns:a16="http://schemas.microsoft.com/office/drawing/2014/main" id="{772E79D3-A127-AE8A-023A-E4A39587B2F8}"/>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3FE8FD8-88FB-8A54-9E89-F83973B6D568}"/>
              </a:ext>
            </a:extLst>
          </p:cNvPr>
          <p:cNvSpPr>
            <a:spLocks noGrp="1"/>
          </p:cNvSpPr>
          <p:nvPr>
            <p:ph type="title"/>
          </p:nvPr>
        </p:nvSpPr>
        <p:spPr>
          <a:xfrm>
            <a:off x="3328481" y="389621"/>
            <a:ext cx="10515600" cy="1325563"/>
          </a:xfrm>
        </p:spPr>
        <p:txBody>
          <a:bodyPr/>
          <a:lstStyle/>
          <a:p>
            <a:r>
              <a:rPr lang="en-US" sz="4400" dirty="0"/>
              <a:t>Application to future web projects</a:t>
            </a:r>
            <a:endParaRPr lang="en-US" dirty="0"/>
          </a:p>
        </p:txBody>
      </p:sp>
      <p:sp>
        <p:nvSpPr>
          <p:cNvPr id="3" name="Content Placeholder 2">
            <a:extLst>
              <a:ext uri="{FF2B5EF4-FFF2-40B4-BE49-F238E27FC236}">
                <a16:creationId xmlns:a16="http://schemas.microsoft.com/office/drawing/2014/main" id="{C0462F07-FBB3-95F9-7827-D3584F488D1B}"/>
              </a:ext>
            </a:extLst>
          </p:cNvPr>
          <p:cNvSpPr>
            <a:spLocks noGrp="1"/>
          </p:cNvSpPr>
          <p:nvPr>
            <p:ph sz="half" idx="1"/>
          </p:nvPr>
        </p:nvSpPr>
        <p:spPr/>
        <p:txBody>
          <a:bodyPr/>
          <a:lstStyle/>
          <a:p>
            <a:endParaRPr lang="en-US" sz="1800" b="0" i="0" u="none" strike="noStrike" dirty="0">
              <a:effectLst/>
              <a:latin typeface="Arial" panose="020B0604020202020204" pitchFamily="34" charset="0"/>
            </a:endParaRPr>
          </a:p>
          <a:p>
            <a:endParaRPr lang="en-US" dirty="0"/>
          </a:p>
        </p:txBody>
      </p:sp>
      <p:graphicFrame>
        <p:nvGraphicFramePr>
          <p:cNvPr id="5" name="Content Placeholder 5">
            <a:extLst>
              <a:ext uri="{FF2B5EF4-FFF2-40B4-BE49-F238E27FC236}">
                <a16:creationId xmlns:a16="http://schemas.microsoft.com/office/drawing/2014/main" id="{FBC97C1D-8BA9-2754-CFB6-07BCF42E12CF}"/>
              </a:ext>
            </a:extLst>
          </p:cNvPr>
          <p:cNvGraphicFramePr>
            <a:graphicFrameLocks/>
          </p:cNvGraphicFramePr>
          <p:nvPr>
            <p:extLst>
              <p:ext uri="{D42A27DB-BD31-4B8C-83A1-F6EECF244321}">
                <p14:modId xmlns:p14="http://schemas.microsoft.com/office/powerpoint/2010/main" val="1068385510"/>
              </p:ext>
            </p:extLst>
          </p:nvPr>
        </p:nvGraphicFramePr>
        <p:xfrm>
          <a:off x="3728936" y="1640732"/>
          <a:ext cx="6433224" cy="4398563"/>
        </p:xfrm>
        <a:graphic>
          <a:graphicData uri="http://schemas.openxmlformats.org/drawingml/2006/table">
            <a:tbl>
              <a:tblPr firstRow="1" bandRow="1">
                <a:tableStyleId>{5C22544A-7EE6-4342-B048-85BDC9FD1C3A}</a:tableStyleId>
              </a:tblPr>
              <a:tblGrid>
                <a:gridCol w="3216612">
                  <a:extLst>
                    <a:ext uri="{9D8B030D-6E8A-4147-A177-3AD203B41FA5}">
                      <a16:colId xmlns:a16="http://schemas.microsoft.com/office/drawing/2014/main" val="841942185"/>
                    </a:ext>
                  </a:extLst>
                </a:gridCol>
                <a:gridCol w="3216612">
                  <a:extLst>
                    <a:ext uri="{9D8B030D-6E8A-4147-A177-3AD203B41FA5}">
                      <a16:colId xmlns:a16="http://schemas.microsoft.com/office/drawing/2014/main" val="21746845"/>
                    </a:ext>
                  </a:extLst>
                </a:gridCol>
              </a:tblGrid>
              <a:tr h="608973">
                <a:tc>
                  <a:txBody>
                    <a:bodyPr/>
                    <a:lstStyle/>
                    <a:p>
                      <a:r>
                        <a:rPr lang="en-US" sz="1800" dirty="0"/>
                        <a:t>Key take away</a:t>
                      </a:r>
                    </a:p>
                  </a:txBody>
                  <a:tcPr/>
                </a:tc>
                <a:tc>
                  <a:txBody>
                    <a:bodyPr/>
                    <a:lstStyle/>
                    <a:p>
                      <a:r>
                        <a:rPr lang="en-US" dirty="0"/>
                        <a:t>Lesson</a:t>
                      </a:r>
                    </a:p>
                  </a:txBody>
                  <a:tcPr/>
                </a:tc>
                <a:extLst>
                  <a:ext uri="{0D108BD9-81ED-4DB2-BD59-A6C34878D82A}">
                    <a16:rowId xmlns:a16="http://schemas.microsoft.com/office/drawing/2014/main" val="2346813529"/>
                  </a:ext>
                </a:extLst>
              </a:tr>
              <a:tr h="1111015">
                <a:tc>
                  <a:txBody>
                    <a:bodyPr/>
                    <a:lstStyle/>
                    <a:p>
                      <a:r>
                        <a:rPr lang="en-US" sz="1400" dirty="0"/>
                        <a:t>UI with Angular Material</a:t>
                      </a:r>
                    </a:p>
                  </a:txBody>
                  <a:tcPr/>
                </a:tc>
                <a:tc>
                  <a:txBody>
                    <a:bodyPr/>
                    <a:lstStyle/>
                    <a:p>
                      <a:r>
                        <a:rPr lang="en-US" sz="1400" dirty="0"/>
                        <a:t>Knowledge of Angular Material for UI components supports quick prototyping, consistent design patterns, and responsive layouts in web apps</a:t>
                      </a:r>
                    </a:p>
                  </a:txBody>
                  <a:tcPr/>
                </a:tc>
                <a:extLst>
                  <a:ext uri="{0D108BD9-81ED-4DB2-BD59-A6C34878D82A}">
                    <a16:rowId xmlns:a16="http://schemas.microsoft.com/office/drawing/2014/main" val="3062833032"/>
                  </a:ext>
                </a:extLst>
              </a:tr>
              <a:tr h="1315675">
                <a:tc>
                  <a:txBody>
                    <a:bodyPr/>
                    <a:lstStyle/>
                    <a:p>
                      <a:r>
                        <a:rPr lang="en-US" sz="1400" dirty="0"/>
                        <a:t>Data Visualization</a:t>
                      </a:r>
                    </a:p>
                  </a:txBody>
                  <a:tcPr/>
                </a:tc>
                <a:tc>
                  <a:txBody>
                    <a:bodyPr/>
                    <a:lstStyle/>
                    <a:p>
                      <a:r>
                        <a:rPr lang="en-US" sz="1400" dirty="0"/>
                        <a:t>Skills with data visualization libraries (</a:t>
                      </a:r>
                      <a:r>
                        <a:rPr lang="en-US" sz="1400" dirty="0" err="1"/>
                        <a:t>NgxCharts</a:t>
                      </a:r>
                      <a:r>
                        <a:rPr lang="en-US" sz="1400" dirty="0"/>
                        <a:t>) to present data insights effectively, useful for projects requiring dashboards and reporting features.</a:t>
                      </a:r>
                    </a:p>
                  </a:txBody>
                  <a:tcPr/>
                </a:tc>
                <a:extLst>
                  <a:ext uri="{0D108BD9-81ED-4DB2-BD59-A6C34878D82A}">
                    <a16:rowId xmlns:a16="http://schemas.microsoft.com/office/drawing/2014/main" val="2697237215"/>
                  </a:ext>
                </a:extLst>
              </a:tr>
              <a:tr h="1315675">
                <a:tc>
                  <a:txBody>
                    <a:bodyPr/>
                    <a:lstStyle/>
                    <a:p>
                      <a:r>
                        <a:rPr lang="en-US" sz="1400" dirty="0"/>
                        <a:t>Cross-functional Development</a:t>
                      </a:r>
                    </a:p>
                  </a:txBody>
                  <a:tcPr/>
                </a:tc>
                <a:tc>
                  <a:txBody>
                    <a:bodyPr/>
                    <a:lstStyle/>
                    <a:p>
                      <a:r>
                        <a:rPr lang="en-US" sz="1400" dirty="0"/>
                        <a:t>Experience working with frontend (Angular) and backend (Express, SQL) fosters versatility for full-stack development roles and effective project collaboration.</a:t>
                      </a:r>
                    </a:p>
                  </a:txBody>
                  <a:tcPr/>
                </a:tc>
                <a:extLst>
                  <a:ext uri="{0D108BD9-81ED-4DB2-BD59-A6C34878D82A}">
                    <a16:rowId xmlns:a16="http://schemas.microsoft.com/office/drawing/2014/main" val="4252758720"/>
                  </a:ext>
                </a:extLst>
              </a:tr>
            </a:tbl>
          </a:graphicData>
        </a:graphic>
      </p:graphicFrame>
    </p:spTree>
    <p:extLst>
      <p:ext uri="{BB962C8B-B14F-4D97-AF65-F5344CB8AC3E}">
        <p14:creationId xmlns:p14="http://schemas.microsoft.com/office/powerpoint/2010/main" val="160512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large airplane on the runway&#10;&#10;Description automatically generated">
            <a:extLst>
              <a:ext uri="{FF2B5EF4-FFF2-40B4-BE49-F238E27FC236}">
                <a16:creationId xmlns:a16="http://schemas.microsoft.com/office/drawing/2014/main" id="{F2B2067B-54A6-94E6-133F-D145BC2715C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226817"/>
            <a:ext cx="12191999" cy="7084817"/>
          </a:xfrm>
          <a:prstGeom prst="rect">
            <a:avLst/>
          </a:prstGeom>
        </p:spPr>
      </p:pic>
      <p:sp>
        <p:nvSpPr>
          <p:cNvPr id="2" name="Title 1">
            <a:extLst>
              <a:ext uri="{FF2B5EF4-FFF2-40B4-BE49-F238E27FC236}">
                <a16:creationId xmlns:a16="http://schemas.microsoft.com/office/drawing/2014/main" id="{230BED38-6A9E-8E46-2E97-A61F1916E7B3}"/>
              </a:ext>
            </a:extLst>
          </p:cNvPr>
          <p:cNvSpPr>
            <a:spLocks noGrp="1"/>
          </p:cNvSpPr>
          <p:nvPr>
            <p:ph type="title"/>
          </p:nvPr>
        </p:nvSpPr>
        <p:spPr>
          <a:xfrm>
            <a:off x="838200" y="2601"/>
            <a:ext cx="10515600" cy="1325563"/>
          </a:xfrm>
        </p:spPr>
        <p:txBody>
          <a:bodyPr/>
          <a:lstStyle/>
          <a:p>
            <a:r>
              <a:rPr lang="en-US" dirty="0"/>
              <a:t>Postman documentation</a:t>
            </a:r>
          </a:p>
        </p:txBody>
      </p:sp>
      <p:pic>
        <p:nvPicPr>
          <p:cNvPr id="6" name="Content Placeholder 5" descr="Link with solid fill">
            <a:extLst>
              <a:ext uri="{FF2B5EF4-FFF2-40B4-BE49-F238E27FC236}">
                <a16:creationId xmlns:a16="http://schemas.microsoft.com/office/drawing/2014/main" id="{D3E2CF84-D169-F08D-1EA1-A86F1CCE07B5}"/>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869979" y="1405919"/>
            <a:ext cx="457200" cy="431075"/>
          </a:xfrm>
        </p:spPr>
      </p:pic>
      <p:sp>
        <p:nvSpPr>
          <p:cNvPr id="7" name="Rectangle 6">
            <a:extLst>
              <a:ext uri="{FF2B5EF4-FFF2-40B4-BE49-F238E27FC236}">
                <a16:creationId xmlns:a16="http://schemas.microsoft.com/office/drawing/2014/main" id="{59052871-08D0-8BBB-BE17-EE32CC703584}"/>
              </a:ext>
            </a:extLst>
          </p:cNvPr>
          <p:cNvSpPr/>
          <p:nvPr/>
        </p:nvSpPr>
        <p:spPr>
          <a:xfrm>
            <a:off x="1423529" y="1380270"/>
            <a:ext cx="4526280" cy="43107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5"/>
              </a:rPr>
              <a:t>Postman document </a:t>
            </a:r>
            <a:endParaRPr lang="en-US" dirty="0"/>
          </a:p>
        </p:txBody>
      </p:sp>
    </p:spTree>
    <p:extLst>
      <p:ext uri="{BB962C8B-B14F-4D97-AF65-F5344CB8AC3E}">
        <p14:creationId xmlns:p14="http://schemas.microsoft.com/office/powerpoint/2010/main" val="133320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working on a jet engine&#10;&#10;Description automatically generated">
            <a:extLst>
              <a:ext uri="{FF2B5EF4-FFF2-40B4-BE49-F238E27FC236}">
                <a16:creationId xmlns:a16="http://schemas.microsoft.com/office/drawing/2014/main" id="{F942A188-7E1A-D3C2-A738-60001DE55664}"/>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39153"/>
            <a:ext cx="12191999" cy="6858000"/>
          </a:xfrm>
          <a:prstGeom prst="rect">
            <a:avLst/>
          </a:prstGeom>
        </p:spPr>
      </p:pic>
      <p:sp>
        <p:nvSpPr>
          <p:cNvPr id="2" name="Title 1">
            <a:extLst>
              <a:ext uri="{FF2B5EF4-FFF2-40B4-BE49-F238E27FC236}">
                <a16:creationId xmlns:a16="http://schemas.microsoft.com/office/drawing/2014/main" id="{1C7FC654-99BB-B249-1F4B-010BDF599589}"/>
              </a:ext>
            </a:extLst>
          </p:cNvPr>
          <p:cNvSpPr>
            <a:spLocks noGrp="1"/>
          </p:cNvSpPr>
          <p:nvPr>
            <p:ph type="title"/>
          </p:nvPr>
        </p:nvSpPr>
        <p:spPr/>
        <p:txBody>
          <a:bodyPr/>
          <a:lstStyle/>
          <a:p>
            <a:r>
              <a:rPr lang="en-US" dirty="0"/>
              <a:t>Live demonstration </a:t>
            </a:r>
          </a:p>
        </p:txBody>
      </p:sp>
      <p:sp>
        <p:nvSpPr>
          <p:cNvPr id="5" name="Rectangle 4">
            <a:extLst>
              <a:ext uri="{FF2B5EF4-FFF2-40B4-BE49-F238E27FC236}">
                <a16:creationId xmlns:a16="http://schemas.microsoft.com/office/drawing/2014/main" id="{3F23C068-B07D-4D2C-D555-3F8F272CC4D8}"/>
              </a:ext>
            </a:extLst>
          </p:cNvPr>
          <p:cNvSpPr/>
          <p:nvPr/>
        </p:nvSpPr>
        <p:spPr>
          <a:xfrm>
            <a:off x="4056763" y="2074016"/>
            <a:ext cx="4526280" cy="43789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3"/>
              </a:rPr>
              <a:t>Live demo</a:t>
            </a:r>
            <a:endParaRPr lang="en-US" dirty="0"/>
          </a:p>
        </p:txBody>
      </p:sp>
      <p:pic>
        <p:nvPicPr>
          <p:cNvPr id="6" name="Graphic 5" descr="Monitor with solid fill">
            <a:extLst>
              <a:ext uri="{FF2B5EF4-FFF2-40B4-BE49-F238E27FC236}">
                <a16:creationId xmlns:a16="http://schemas.microsoft.com/office/drawing/2014/main" id="{E316055C-E087-013A-5E66-428EC42BF8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24719" y="2074016"/>
            <a:ext cx="520759" cy="520759"/>
          </a:xfrm>
          <a:prstGeom prst="rect">
            <a:avLst/>
          </a:prstGeom>
        </p:spPr>
      </p:pic>
    </p:spTree>
    <p:extLst>
      <p:ext uri="{BB962C8B-B14F-4D97-AF65-F5344CB8AC3E}">
        <p14:creationId xmlns:p14="http://schemas.microsoft.com/office/powerpoint/2010/main" val="357239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in a blue uniform&#10;&#10;Description automatically generated">
            <a:extLst>
              <a:ext uri="{FF2B5EF4-FFF2-40B4-BE49-F238E27FC236}">
                <a16:creationId xmlns:a16="http://schemas.microsoft.com/office/drawing/2014/main" id="{23311653-5EE1-4A70-A16F-BF7B4B7350B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86495"/>
            <a:ext cx="12192000" cy="6851972"/>
          </a:xfrm>
          <a:prstGeom prst="rect">
            <a:avLst/>
          </a:prstGeom>
        </p:spPr>
      </p:pic>
      <p:pic>
        <p:nvPicPr>
          <p:cNvPr id="5" name="Picture 4" descr="A black cat in a circle&#10;&#10;Description automatically generated">
            <a:extLst>
              <a:ext uri="{FF2B5EF4-FFF2-40B4-BE49-F238E27FC236}">
                <a16:creationId xmlns:a16="http://schemas.microsoft.com/office/drawing/2014/main" id="{BAF1B69B-2467-65B8-DF60-F0C6047E0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473" y="2315560"/>
            <a:ext cx="609610" cy="609610"/>
          </a:xfrm>
          <a:prstGeom prst="rect">
            <a:avLst/>
          </a:prstGeom>
        </p:spPr>
      </p:pic>
      <p:sp>
        <p:nvSpPr>
          <p:cNvPr id="6" name="Rectangle 5">
            <a:extLst>
              <a:ext uri="{FF2B5EF4-FFF2-40B4-BE49-F238E27FC236}">
                <a16:creationId xmlns:a16="http://schemas.microsoft.com/office/drawing/2014/main" id="{D367A998-24D7-CCE3-C8E4-8C7DFF5C88DB}"/>
              </a:ext>
            </a:extLst>
          </p:cNvPr>
          <p:cNvSpPr>
            <a:spLocks/>
          </p:cNvSpPr>
          <p:nvPr/>
        </p:nvSpPr>
        <p:spPr>
          <a:xfrm>
            <a:off x="3463083" y="2449502"/>
            <a:ext cx="4526280" cy="47566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4"/>
              </a:rPr>
              <a:t>Web application repo</a:t>
            </a:r>
            <a:endParaRPr lang="en-US" dirty="0"/>
          </a:p>
        </p:txBody>
      </p:sp>
      <p:pic>
        <p:nvPicPr>
          <p:cNvPr id="2" name="Picture 1" descr="A black cat in a circle&#10;&#10;Description automatically generated">
            <a:extLst>
              <a:ext uri="{FF2B5EF4-FFF2-40B4-BE49-F238E27FC236}">
                <a16:creationId xmlns:a16="http://schemas.microsoft.com/office/drawing/2014/main" id="{753205B0-D6CD-501B-8490-8E02D2A13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473" y="3124195"/>
            <a:ext cx="609610" cy="609610"/>
          </a:xfrm>
          <a:prstGeom prst="rect">
            <a:avLst/>
          </a:prstGeom>
        </p:spPr>
      </p:pic>
      <p:sp>
        <p:nvSpPr>
          <p:cNvPr id="3" name="Rectangle 2">
            <a:extLst>
              <a:ext uri="{FF2B5EF4-FFF2-40B4-BE49-F238E27FC236}">
                <a16:creationId xmlns:a16="http://schemas.microsoft.com/office/drawing/2014/main" id="{55678B72-4C8A-B727-7B0D-09257A95A6B9}"/>
              </a:ext>
            </a:extLst>
          </p:cNvPr>
          <p:cNvSpPr>
            <a:spLocks/>
          </p:cNvSpPr>
          <p:nvPr/>
        </p:nvSpPr>
        <p:spPr>
          <a:xfrm>
            <a:off x="3463083" y="3258137"/>
            <a:ext cx="4526280" cy="47566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5"/>
              </a:rPr>
              <a:t>Web application documentation repo</a:t>
            </a:r>
            <a:endParaRPr lang="en-US" dirty="0"/>
          </a:p>
        </p:txBody>
      </p:sp>
    </p:spTree>
    <p:extLst>
      <p:ext uri="{BB962C8B-B14F-4D97-AF65-F5344CB8AC3E}">
        <p14:creationId xmlns:p14="http://schemas.microsoft.com/office/powerpoint/2010/main" val="257156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CB74-53BB-8339-18ED-7F8BC1589E73}"/>
              </a:ext>
            </a:extLst>
          </p:cNvPr>
          <p:cNvSpPr>
            <a:spLocks noGrp="1"/>
          </p:cNvSpPr>
          <p:nvPr>
            <p:ph type="title"/>
          </p:nvPr>
        </p:nvSpPr>
        <p:spPr>
          <a:xfrm>
            <a:off x="176214" y="3839826"/>
            <a:ext cx="2100262" cy="590551"/>
          </a:xfrm>
        </p:spPr>
        <p:txBody>
          <a:bodyPr vert="horz" lIns="91440" tIns="45720" rIns="91440" bIns="45720" rtlCol="0" anchor="ctr">
            <a:normAutofit/>
          </a:bodyPr>
          <a:lstStyle/>
          <a:p>
            <a:r>
              <a:rPr lang="en-US" sz="2000" dirty="0"/>
              <a:t>Project Overview</a:t>
            </a:r>
            <a:endParaRPr lang="en-US" sz="3600" dirty="0"/>
          </a:p>
        </p:txBody>
      </p:sp>
      <p:pic>
        <p:nvPicPr>
          <p:cNvPr id="6" name="Picture Placeholder 5" descr="A plane flying in the sky&#10;&#10;Description automatically generated">
            <a:extLst>
              <a:ext uri="{FF2B5EF4-FFF2-40B4-BE49-F238E27FC236}">
                <a16:creationId xmlns:a16="http://schemas.microsoft.com/office/drawing/2014/main" id="{86E00C01-D24B-A689-1978-89B01F51A550}"/>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t="20539" b="30766"/>
          <a:stretch/>
        </p:blipFill>
        <p:spPr>
          <a:xfrm>
            <a:off x="20" y="10"/>
            <a:ext cx="12191980" cy="4006382"/>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 Placeholder 3">
            <a:extLst>
              <a:ext uri="{FF2B5EF4-FFF2-40B4-BE49-F238E27FC236}">
                <a16:creationId xmlns:a16="http://schemas.microsoft.com/office/drawing/2014/main" id="{12A6C9D5-F363-D8E8-1B39-7E58B4AEFF3C}"/>
              </a:ext>
            </a:extLst>
          </p:cNvPr>
          <p:cNvSpPr>
            <a:spLocks noGrp="1"/>
          </p:cNvSpPr>
          <p:nvPr>
            <p:ph type="body" sz="half" idx="2"/>
          </p:nvPr>
        </p:nvSpPr>
        <p:spPr>
          <a:xfrm>
            <a:off x="2581276" y="3710613"/>
            <a:ext cx="9128120" cy="2985461"/>
          </a:xfrm>
        </p:spPr>
        <p:txBody>
          <a:bodyPr vert="horz" lIns="91440" tIns="45720" rIns="91440" bIns="45720" rtlCol="0" anchor="ctr">
            <a:normAutofit fontScale="62500" lnSpcReduction="20000"/>
          </a:bodyPr>
          <a:lstStyle/>
          <a:p>
            <a:pPr marL="342900" indent="-342900">
              <a:buAutoNum type="arabicPeriod"/>
            </a:pPr>
            <a:r>
              <a:rPr lang="en-US" sz="1800" dirty="0"/>
              <a:t>Purpose: </a:t>
            </a:r>
            <a:br>
              <a:rPr lang="en-US" sz="1800" dirty="0"/>
            </a:br>
            <a:r>
              <a:rPr lang="en-US" sz="1800" dirty="0"/>
              <a:t> 	- Efficient management of aircraft maintenance data. </a:t>
            </a:r>
          </a:p>
          <a:p>
            <a:r>
              <a:rPr lang="en-US" sz="1800" dirty="0"/>
              <a:t>	- Centralized system for tracking aircraft performance and maintenance history.  </a:t>
            </a:r>
          </a:p>
          <a:p>
            <a:r>
              <a:rPr lang="en-US" sz="1800" dirty="0"/>
              <a:t>2. Key Features:</a:t>
            </a:r>
          </a:p>
          <a:p>
            <a:r>
              <a:rPr lang="en-US" sz="1800" dirty="0"/>
              <a:t>	- Aircraft data management.</a:t>
            </a:r>
          </a:p>
          <a:p>
            <a:r>
              <a:rPr lang="en-US" sz="1800" dirty="0"/>
              <a:t>	- Maintenance record tracking.</a:t>
            </a:r>
          </a:p>
          <a:p>
            <a:r>
              <a:rPr lang="en-US" sz="1800" dirty="0"/>
              <a:t>	- Performance metric monitoring .</a:t>
            </a:r>
          </a:p>
          <a:p>
            <a:r>
              <a:rPr lang="en-US" sz="1800" dirty="0"/>
              <a:t>3. Main Endpoints:</a:t>
            </a:r>
          </a:p>
          <a:p>
            <a:r>
              <a:rPr lang="en-US" sz="1800" dirty="0"/>
              <a:t>	- /aircraft: manage aircraft information.</a:t>
            </a:r>
          </a:p>
          <a:p>
            <a:r>
              <a:rPr lang="en-US" sz="1800" dirty="0"/>
              <a:t>	- /maintenance: Handle maintenance records. </a:t>
            </a:r>
          </a:p>
          <a:p>
            <a:r>
              <a:rPr lang="en-US" sz="1800" dirty="0"/>
              <a:t>	- /performance: Track performance metrics. </a:t>
            </a:r>
          </a:p>
          <a:p>
            <a:r>
              <a:rPr lang="en-US" sz="1800" dirty="0"/>
              <a:t>	- /performance-analytics: Shows data in various charts. </a:t>
            </a:r>
          </a:p>
        </p:txBody>
      </p:sp>
    </p:spTree>
    <p:extLst>
      <p:ext uri="{BB962C8B-B14F-4D97-AF65-F5344CB8AC3E}">
        <p14:creationId xmlns:p14="http://schemas.microsoft.com/office/powerpoint/2010/main" val="242819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lane flying in the sky&#10;&#10;Description automatically generated">
            <a:extLst>
              <a:ext uri="{FF2B5EF4-FFF2-40B4-BE49-F238E27FC236}">
                <a16:creationId xmlns:a16="http://schemas.microsoft.com/office/drawing/2014/main" id="{598D1648-01DB-E94A-8A0C-9E1FEF746D5B}"/>
              </a:ext>
            </a:extLst>
          </p:cNvPr>
          <p:cNvPicPr>
            <a:picLocks noChangeAspect="1"/>
          </p:cNvPicPr>
          <p:nvPr/>
        </p:nvPicPr>
        <p:blipFill>
          <a:blip r:embed="rId2">
            <a:alphaModFix amt="20000"/>
            <a:extLst>
              <a:ext uri="{28A0092B-C50C-407E-A947-70E740481C1C}">
                <a14:useLocalDpi xmlns:a14="http://schemas.microsoft.com/office/drawing/2010/main" val="0"/>
              </a:ext>
            </a:extLst>
          </a:blip>
          <a:srcRect b="4476"/>
          <a:stretch/>
        </p:blipFill>
        <p:spPr>
          <a:xfrm>
            <a:off x="0" y="0"/>
            <a:ext cx="12192000" cy="6858000"/>
          </a:xfrm>
          <a:prstGeom prst="rect">
            <a:avLst/>
          </a:prstGeom>
        </p:spPr>
      </p:pic>
      <p:sp>
        <p:nvSpPr>
          <p:cNvPr id="2" name="Title 1">
            <a:extLst>
              <a:ext uri="{FF2B5EF4-FFF2-40B4-BE49-F238E27FC236}">
                <a16:creationId xmlns:a16="http://schemas.microsoft.com/office/drawing/2014/main" id="{B4FED8D0-81B5-8BEB-8A9D-88F17C6B3FC0}"/>
              </a:ext>
            </a:extLst>
          </p:cNvPr>
          <p:cNvSpPr>
            <a:spLocks noGrp="1"/>
          </p:cNvSpPr>
          <p:nvPr>
            <p:ph type="title"/>
          </p:nvPr>
        </p:nvSpPr>
        <p:spPr>
          <a:xfrm>
            <a:off x="4723589" y="86266"/>
            <a:ext cx="2897221" cy="1325563"/>
          </a:xfrm>
        </p:spPr>
        <p:txBody>
          <a:bodyPr/>
          <a:lstStyle/>
          <a:p>
            <a:r>
              <a:rPr lang="en-US" dirty="0"/>
              <a:t>Questions?</a:t>
            </a:r>
          </a:p>
        </p:txBody>
      </p:sp>
    </p:spTree>
    <p:extLst>
      <p:ext uri="{BB962C8B-B14F-4D97-AF65-F5344CB8AC3E}">
        <p14:creationId xmlns:p14="http://schemas.microsoft.com/office/powerpoint/2010/main" val="187541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8250B65A-261C-AF79-3962-0D30462DE493}"/>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0" y="0"/>
            <a:ext cx="12192000" cy="6858000"/>
          </a:xfrm>
        </p:spPr>
      </p:pic>
      <p:graphicFrame>
        <p:nvGraphicFramePr>
          <p:cNvPr id="7" name="Table 6">
            <a:extLst>
              <a:ext uri="{FF2B5EF4-FFF2-40B4-BE49-F238E27FC236}">
                <a16:creationId xmlns:a16="http://schemas.microsoft.com/office/drawing/2014/main" id="{40A29996-EC75-EDBE-ACE7-4F48C7FA5784}"/>
              </a:ext>
            </a:extLst>
          </p:cNvPr>
          <p:cNvGraphicFramePr>
            <a:graphicFrameLocks noGrp="1"/>
          </p:cNvGraphicFramePr>
          <p:nvPr>
            <p:extLst>
              <p:ext uri="{D42A27DB-BD31-4B8C-83A1-F6EECF244321}">
                <p14:modId xmlns:p14="http://schemas.microsoft.com/office/powerpoint/2010/main" val="3251097879"/>
              </p:ext>
            </p:extLst>
          </p:nvPr>
        </p:nvGraphicFramePr>
        <p:xfrm>
          <a:off x="1457842" y="1024467"/>
          <a:ext cx="9968614" cy="5716136"/>
        </p:xfrm>
        <a:graphic>
          <a:graphicData uri="http://schemas.openxmlformats.org/drawingml/2006/table">
            <a:tbl>
              <a:tblPr firstRow="1" bandRow="1">
                <a:tableStyleId>{5C22544A-7EE6-4342-B048-85BDC9FD1C3A}</a:tableStyleId>
              </a:tblPr>
              <a:tblGrid>
                <a:gridCol w="2384934">
                  <a:extLst>
                    <a:ext uri="{9D8B030D-6E8A-4147-A177-3AD203B41FA5}">
                      <a16:colId xmlns:a16="http://schemas.microsoft.com/office/drawing/2014/main" val="1466291759"/>
                    </a:ext>
                  </a:extLst>
                </a:gridCol>
                <a:gridCol w="4260809">
                  <a:extLst>
                    <a:ext uri="{9D8B030D-6E8A-4147-A177-3AD203B41FA5}">
                      <a16:colId xmlns:a16="http://schemas.microsoft.com/office/drawing/2014/main" val="1327096588"/>
                    </a:ext>
                  </a:extLst>
                </a:gridCol>
                <a:gridCol w="3322871">
                  <a:extLst>
                    <a:ext uri="{9D8B030D-6E8A-4147-A177-3AD203B41FA5}">
                      <a16:colId xmlns:a16="http://schemas.microsoft.com/office/drawing/2014/main" val="4199460106"/>
                    </a:ext>
                  </a:extLst>
                </a:gridCol>
              </a:tblGrid>
              <a:tr h="319590">
                <a:tc>
                  <a:txBody>
                    <a:bodyPr/>
                    <a:lstStyle/>
                    <a:p>
                      <a:r>
                        <a:rPr lang="en-US" dirty="0"/>
                        <a:t>Category</a:t>
                      </a:r>
                    </a:p>
                  </a:txBody>
                  <a:tcPr/>
                </a:tc>
                <a:tc>
                  <a:txBody>
                    <a:bodyPr/>
                    <a:lstStyle/>
                    <a:p>
                      <a:r>
                        <a:rPr lang="en-US" dirty="0"/>
                        <a:t>Technologies</a:t>
                      </a:r>
                    </a:p>
                  </a:txBody>
                  <a:tcPr/>
                </a:tc>
                <a:tc>
                  <a:txBody>
                    <a:bodyPr/>
                    <a:lstStyle/>
                    <a:p>
                      <a:r>
                        <a:rPr lang="en-US" dirty="0"/>
                        <a:t>Description</a:t>
                      </a:r>
                    </a:p>
                  </a:txBody>
                  <a:tcPr/>
                </a:tc>
                <a:extLst>
                  <a:ext uri="{0D108BD9-81ED-4DB2-BD59-A6C34878D82A}">
                    <a16:rowId xmlns:a16="http://schemas.microsoft.com/office/drawing/2014/main" val="3488739091"/>
                  </a:ext>
                </a:extLst>
              </a:tr>
              <a:tr h="1339653">
                <a:tc>
                  <a:txBody>
                    <a:bodyPr/>
                    <a:lstStyle/>
                    <a:p>
                      <a:r>
                        <a:rPr lang="en-US" sz="1200" dirty="0"/>
                        <a:t>Frameworks</a:t>
                      </a:r>
                    </a:p>
                  </a:txBody>
                  <a:tcPr/>
                </a:tc>
                <a:tc>
                  <a:txBody>
                    <a:bodyPr/>
                    <a:lstStyle/>
                    <a:p>
                      <a:r>
                        <a:rPr lang="en-US" sz="1200" dirty="0"/>
                        <a:t>Angular 17 – Frontend</a:t>
                      </a:r>
                    </a:p>
                    <a:p>
                      <a:endParaRPr lang="en-US" sz="1200" dirty="0"/>
                    </a:p>
                    <a:p>
                      <a:r>
                        <a:rPr lang="en-US" sz="1200" dirty="0"/>
                        <a:t>Express.js – Backend</a:t>
                      </a:r>
                      <a:br>
                        <a:rPr lang="en-US" sz="1200" dirty="0"/>
                      </a:br>
                      <a:br>
                        <a:rPr lang="en-US" sz="1200" dirty="0"/>
                      </a:br>
                      <a:r>
                        <a:rPr lang="en-US" sz="1200" dirty="0"/>
                        <a:t>SQL Server - Db</a:t>
                      </a:r>
                    </a:p>
                  </a:txBody>
                  <a:tcPr/>
                </a:tc>
                <a:tc>
                  <a:txBody>
                    <a:bodyPr/>
                    <a:lstStyle/>
                    <a:p>
                      <a:pPr marL="171450" indent="-171450">
                        <a:buFontTx/>
                        <a:buChar char="-"/>
                      </a:pPr>
                      <a:r>
                        <a:rPr lang="en-US" sz="1200" b="1" dirty="0"/>
                        <a:t>Angular</a:t>
                      </a:r>
                      <a:r>
                        <a:rPr lang="en-US" sz="1200" dirty="0"/>
                        <a:t>: Frontend framework for building web applications.</a:t>
                      </a:r>
                    </a:p>
                    <a:p>
                      <a:pPr marL="171450" indent="-171450">
                        <a:buFontTx/>
                        <a:buChar char="-"/>
                      </a:pPr>
                      <a:r>
                        <a:rPr lang="en-US" sz="1200" dirty="0"/>
                        <a:t> </a:t>
                      </a:r>
                      <a:br>
                        <a:rPr lang="en-US" sz="1200" dirty="0"/>
                      </a:br>
                      <a:r>
                        <a:rPr lang="en-US" sz="1200" dirty="0"/>
                        <a:t>- </a:t>
                      </a:r>
                      <a:r>
                        <a:rPr lang="en-US" sz="1200" b="1" dirty="0"/>
                        <a:t>TypeScript</a:t>
                      </a:r>
                      <a:r>
                        <a:rPr lang="en-US" sz="1200" dirty="0"/>
                        <a:t>: Superset of JavaScript for type-safe coding. </a:t>
                      </a:r>
                    </a:p>
                    <a:p>
                      <a:pPr marL="171450" indent="-171450">
                        <a:buFontTx/>
                        <a:buChar char="-"/>
                      </a:pPr>
                      <a:br>
                        <a:rPr lang="en-US" sz="1200" dirty="0"/>
                      </a:br>
                      <a:r>
                        <a:rPr lang="en-US" sz="1200" dirty="0"/>
                        <a:t>- </a:t>
                      </a:r>
                      <a:r>
                        <a:rPr lang="en-US" sz="1200" b="1" dirty="0"/>
                        <a:t>SQL Server</a:t>
                      </a:r>
                      <a:r>
                        <a:rPr lang="en-US" sz="1200" dirty="0"/>
                        <a:t>: Relational database for storing application data.</a:t>
                      </a:r>
                    </a:p>
                  </a:txBody>
                  <a:tcPr/>
                </a:tc>
                <a:extLst>
                  <a:ext uri="{0D108BD9-81ED-4DB2-BD59-A6C34878D82A}">
                    <a16:rowId xmlns:a16="http://schemas.microsoft.com/office/drawing/2014/main" val="2358654513"/>
                  </a:ext>
                </a:extLst>
              </a:tr>
              <a:tr h="709228">
                <a:tc>
                  <a:txBody>
                    <a:bodyPr/>
                    <a:lstStyle/>
                    <a:p>
                      <a:r>
                        <a:rPr lang="en-US" sz="1200" dirty="0"/>
                        <a:t>UI Components</a:t>
                      </a:r>
                    </a:p>
                  </a:txBody>
                  <a:tcPr/>
                </a:tc>
                <a:tc>
                  <a:txBody>
                    <a:bodyPr/>
                    <a:lstStyle/>
                    <a:p>
                      <a:r>
                        <a:rPr lang="en-US" sz="1200" b="0" dirty="0"/>
                        <a:t>Angular Material</a:t>
                      </a:r>
                    </a:p>
                  </a:txBody>
                  <a:tcPr/>
                </a:tc>
                <a:tc>
                  <a:txBody>
                    <a:bodyPr/>
                    <a:lstStyle/>
                    <a:p>
                      <a:r>
                        <a:rPr lang="en-US" sz="1200" dirty="0"/>
                        <a:t>Provides ready-to-use, customizable UI components like tables, dialogs, and form fields for a modern, consistent look.</a:t>
                      </a:r>
                    </a:p>
                  </a:txBody>
                  <a:tcPr/>
                </a:tc>
                <a:extLst>
                  <a:ext uri="{0D108BD9-81ED-4DB2-BD59-A6C34878D82A}">
                    <a16:rowId xmlns:a16="http://schemas.microsoft.com/office/drawing/2014/main" val="1228458434"/>
                  </a:ext>
                </a:extLst>
              </a:tr>
              <a:tr h="1182046">
                <a:tc>
                  <a:txBody>
                    <a:bodyPr/>
                    <a:lstStyle/>
                    <a:p>
                      <a:r>
                        <a:rPr lang="en-US" sz="1400" dirty="0"/>
                        <a:t>Form Handling</a:t>
                      </a:r>
                    </a:p>
                  </a:txBody>
                  <a:tcPr/>
                </a:tc>
                <a:tc>
                  <a:txBody>
                    <a:bodyPr/>
                    <a:lstStyle/>
                    <a:p>
                      <a:r>
                        <a:rPr lang="en-US" sz="1200" b="0" dirty="0"/>
                        <a:t>Reactive Forms </a:t>
                      </a:r>
                    </a:p>
                    <a:p>
                      <a:br>
                        <a:rPr lang="en-US" sz="1200" b="0" dirty="0"/>
                      </a:br>
                      <a:r>
                        <a:rPr lang="en-US" sz="1200" b="0" dirty="0" err="1"/>
                        <a:t>FormBuilder</a:t>
                      </a:r>
                      <a:endParaRPr lang="en-US" sz="1200" b="0" dirty="0"/>
                    </a:p>
                  </a:txBody>
                  <a:tcPr/>
                </a:tc>
                <a:tc>
                  <a:txBody>
                    <a:bodyPr/>
                    <a:lstStyle/>
                    <a:p>
                      <a:r>
                        <a:rPr lang="en-US" sz="1200" b="1" dirty="0"/>
                        <a:t>Reactive Forms</a:t>
                      </a:r>
                      <a:r>
                        <a:rPr lang="en-US" sz="1200" dirty="0"/>
                        <a:t>: Provides powerful form validation and reactive programming capabilities for handling dynamic forms. </a:t>
                      </a:r>
                    </a:p>
                    <a:p>
                      <a:br>
                        <a:rPr lang="en-US" sz="1200" dirty="0"/>
                      </a:br>
                      <a:r>
                        <a:rPr lang="en-US" sz="1200" b="1" dirty="0" err="1"/>
                        <a:t>FormBuilder</a:t>
                      </a:r>
                      <a:r>
                        <a:rPr lang="en-US" sz="1200" dirty="0"/>
                        <a:t>: Simplifies form creation and management.</a:t>
                      </a:r>
                    </a:p>
                  </a:txBody>
                  <a:tcPr/>
                </a:tc>
                <a:extLst>
                  <a:ext uri="{0D108BD9-81ED-4DB2-BD59-A6C34878D82A}">
                    <a16:rowId xmlns:a16="http://schemas.microsoft.com/office/drawing/2014/main" val="1131443730"/>
                  </a:ext>
                </a:extLst>
              </a:tr>
              <a:tr h="709228">
                <a:tc>
                  <a:txBody>
                    <a:bodyPr/>
                    <a:lstStyle/>
                    <a:p>
                      <a:r>
                        <a:rPr lang="en-US" sz="1200" dirty="0"/>
                        <a:t>Charts &amp; Visualization</a:t>
                      </a:r>
                    </a:p>
                  </a:txBody>
                  <a:tcPr/>
                </a:tc>
                <a:tc>
                  <a:txBody>
                    <a:bodyPr/>
                    <a:lstStyle/>
                    <a:p>
                      <a:r>
                        <a:rPr lang="en-US" sz="1200" b="0" dirty="0" err="1"/>
                        <a:t>Ngx</a:t>
                      </a:r>
                      <a:r>
                        <a:rPr lang="en-US" sz="1200" b="0" dirty="0"/>
                        <a:t>-Charts</a:t>
                      </a:r>
                    </a:p>
                  </a:txBody>
                  <a:tcPr/>
                </a:tc>
                <a:tc>
                  <a:txBody>
                    <a:bodyPr/>
                    <a:lstStyle/>
                    <a:p>
                      <a:r>
                        <a:rPr lang="en-US" sz="1200" dirty="0"/>
                        <a:t>A library for creating customizable and interactive charts, useful for displaying performance metrics and analytics.</a:t>
                      </a:r>
                    </a:p>
                  </a:txBody>
                  <a:tcPr/>
                </a:tc>
                <a:extLst>
                  <a:ext uri="{0D108BD9-81ED-4DB2-BD59-A6C34878D82A}">
                    <a16:rowId xmlns:a16="http://schemas.microsoft.com/office/drawing/2014/main" val="2562148779"/>
                  </a:ext>
                </a:extLst>
              </a:tr>
              <a:tr h="1024440">
                <a:tc>
                  <a:txBody>
                    <a:bodyPr/>
                    <a:lstStyle/>
                    <a:p>
                      <a:r>
                        <a:rPr lang="en-US" sz="1200" dirty="0"/>
                        <a:t>Other Tools</a:t>
                      </a:r>
                    </a:p>
                  </a:txBody>
                  <a:tcPr/>
                </a:tc>
                <a:tc>
                  <a:txBody>
                    <a:bodyPr/>
                    <a:lstStyle/>
                    <a:p>
                      <a:r>
                        <a:rPr lang="en-US" sz="1200" b="0" dirty="0" err="1"/>
                        <a:t>HttpClientModule</a:t>
                      </a:r>
                      <a:r>
                        <a:rPr lang="en-US" sz="1200" b="0" dirty="0"/>
                        <a:t> </a:t>
                      </a:r>
                    </a:p>
                    <a:p>
                      <a:br>
                        <a:rPr lang="en-US" sz="1200" b="0" dirty="0"/>
                      </a:br>
                      <a:r>
                        <a:rPr lang="en-US" sz="1200" b="0" dirty="0" err="1"/>
                        <a:t>RouterModule</a:t>
                      </a:r>
                      <a:endParaRPr lang="en-US" sz="1200" b="0" dirty="0"/>
                    </a:p>
                  </a:txBody>
                  <a:tcPr anchor="ctr"/>
                </a:tc>
                <a:tc>
                  <a:txBody>
                    <a:bodyPr/>
                    <a:lstStyle/>
                    <a:p>
                      <a:r>
                        <a:rPr lang="en-US" sz="1200" b="0" dirty="0" err="1"/>
                        <a:t>HttpClientModule</a:t>
                      </a:r>
                      <a:r>
                        <a:rPr lang="en-US" sz="1200" b="0" dirty="0"/>
                        <a:t>: Handles HTTP requests, used for API communication with Express backend. </a:t>
                      </a:r>
                    </a:p>
                    <a:p>
                      <a:br>
                        <a:rPr lang="en-US" sz="1200" b="0" dirty="0"/>
                      </a:br>
                      <a:r>
                        <a:rPr lang="en-US" sz="1200" b="0" dirty="0" err="1"/>
                        <a:t>RouterModule</a:t>
                      </a:r>
                      <a:r>
                        <a:rPr lang="en-US" sz="1200" b="0" dirty="0"/>
                        <a:t>: Manages navigation and routing in the Angular application.</a:t>
                      </a:r>
                    </a:p>
                  </a:txBody>
                  <a:tcPr/>
                </a:tc>
                <a:extLst>
                  <a:ext uri="{0D108BD9-81ED-4DB2-BD59-A6C34878D82A}">
                    <a16:rowId xmlns:a16="http://schemas.microsoft.com/office/drawing/2014/main" val="1830217626"/>
                  </a:ext>
                </a:extLst>
              </a:tr>
            </a:tbl>
          </a:graphicData>
        </a:graphic>
      </p:graphicFrame>
      <p:sp>
        <p:nvSpPr>
          <p:cNvPr id="8" name="TextBox 7">
            <a:extLst>
              <a:ext uri="{FF2B5EF4-FFF2-40B4-BE49-F238E27FC236}">
                <a16:creationId xmlns:a16="http://schemas.microsoft.com/office/drawing/2014/main" id="{12559E5A-252F-BFB6-68E5-9214D9E5265E}"/>
              </a:ext>
            </a:extLst>
          </p:cNvPr>
          <p:cNvSpPr txBox="1"/>
          <p:nvPr/>
        </p:nvSpPr>
        <p:spPr>
          <a:xfrm>
            <a:off x="4614530" y="333153"/>
            <a:ext cx="3409507" cy="523220"/>
          </a:xfrm>
          <a:prstGeom prst="rect">
            <a:avLst/>
          </a:prstGeom>
          <a:noFill/>
        </p:spPr>
        <p:txBody>
          <a:bodyPr wrap="square" rtlCol="0">
            <a:spAutoFit/>
          </a:bodyPr>
          <a:lstStyle/>
          <a:p>
            <a:r>
              <a:rPr lang="en-US" sz="2800" dirty="0"/>
              <a:t>Technical Stack</a:t>
            </a:r>
          </a:p>
        </p:txBody>
      </p:sp>
    </p:spTree>
    <p:extLst>
      <p:ext uri="{BB962C8B-B14F-4D97-AF65-F5344CB8AC3E}">
        <p14:creationId xmlns:p14="http://schemas.microsoft.com/office/powerpoint/2010/main" val="444072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erson working on a jet engine&#10;&#10;Description automatically generated">
            <a:extLst>
              <a:ext uri="{FF2B5EF4-FFF2-40B4-BE49-F238E27FC236}">
                <a16:creationId xmlns:a16="http://schemas.microsoft.com/office/drawing/2014/main" id="{BBDEEAC5-ABEC-D542-8EC5-9535182B0EF8}"/>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231078" cy="6858000"/>
          </a:xfrm>
          <a:prstGeom prst="rect">
            <a:avLst/>
          </a:prstGeom>
        </p:spPr>
      </p:pic>
      <p:sp>
        <p:nvSpPr>
          <p:cNvPr id="2" name="Title 1">
            <a:extLst>
              <a:ext uri="{FF2B5EF4-FFF2-40B4-BE49-F238E27FC236}">
                <a16:creationId xmlns:a16="http://schemas.microsoft.com/office/drawing/2014/main" id="{404E0B38-5396-F022-0BB3-285B98012471}"/>
              </a:ext>
            </a:extLst>
          </p:cNvPr>
          <p:cNvSpPr>
            <a:spLocks noGrp="1"/>
          </p:cNvSpPr>
          <p:nvPr>
            <p:ph type="title"/>
          </p:nvPr>
        </p:nvSpPr>
        <p:spPr>
          <a:xfrm>
            <a:off x="2661057" y="-127181"/>
            <a:ext cx="7467193" cy="1056796"/>
          </a:xfrm>
        </p:spPr>
        <p:txBody>
          <a:bodyPr>
            <a:normAutofit/>
          </a:bodyPr>
          <a:lstStyle/>
          <a:p>
            <a:r>
              <a:rPr lang="en-US" dirty="0"/>
              <a:t>Front End Component Structure</a:t>
            </a:r>
          </a:p>
        </p:txBody>
      </p:sp>
      <p:graphicFrame>
        <p:nvGraphicFramePr>
          <p:cNvPr id="24" name="Content Placeholder 23">
            <a:extLst>
              <a:ext uri="{FF2B5EF4-FFF2-40B4-BE49-F238E27FC236}">
                <a16:creationId xmlns:a16="http://schemas.microsoft.com/office/drawing/2014/main" id="{77B893BA-22D1-69CF-BF81-3DA5213F8687}"/>
              </a:ext>
            </a:extLst>
          </p:cNvPr>
          <p:cNvGraphicFramePr>
            <a:graphicFrameLocks noGrp="1"/>
          </p:cNvGraphicFramePr>
          <p:nvPr>
            <p:ph sz="half" idx="2"/>
            <p:extLst>
              <p:ext uri="{D42A27DB-BD31-4B8C-83A1-F6EECF244321}">
                <p14:modId xmlns:p14="http://schemas.microsoft.com/office/powerpoint/2010/main" val="3189504882"/>
              </p:ext>
            </p:extLst>
          </p:nvPr>
        </p:nvGraphicFramePr>
        <p:xfrm>
          <a:off x="875229" y="755197"/>
          <a:ext cx="9884920" cy="5760720"/>
        </p:xfrm>
        <a:graphic>
          <a:graphicData uri="http://schemas.openxmlformats.org/drawingml/2006/table">
            <a:tbl>
              <a:tblPr firstRow="1" bandRow="1">
                <a:tableStyleId>{5C22544A-7EE6-4342-B048-85BDC9FD1C3A}</a:tableStyleId>
              </a:tblPr>
              <a:tblGrid>
                <a:gridCol w="4942460">
                  <a:extLst>
                    <a:ext uri="{9D8B030D-6E8A-4147-A177-3AD203B41FA5}">
                      <a16:colId xmlns:a16="http://schemas.microsoft.com/office/drawing/2014/main" val="2847053003"/>
                    </a:ext>
                  </a:extLst>
                </a:gridCol>
                <a:gridCol w="4942460">
                  <a:extLst>
                    <a:ext uri="{9D8B030D-6E8A-4147-A177-3AD203B41FA5}">
                      <a16:colId xmlns:a16="http://schemas.microsoft.com/office/drawing/2014/main" val="3263744299"/>
                    </a:ext>
                  </a:extLst>
                </a:gridCol>
              </a:tblGrid>
              <a:tr h="294543">
                <a:tc>
                  <a:txBody>
                    <a:bodyPr/>
                    <a:lstStyle/>
                    <a:p>
                      <a:r>
                        <a:rPr lang="en-US" dirty="0"/>
                        <a:t>Component</a:t>
                      </a:r>
                    </a:p>
                  </a:txBody>
                  <a:tcPr/>
                </a:tc>
                <a:tc>
                  <a:txBody>
                    <a:bodyPr/>
                    <a:lstStyle/>
                    <a:p>
                      <a:r>
                        <a:rPr lang="en-US" dirty="0"/>
                        <a:t>Use </a:t>
                      </a:r>
                    </a:p>
                  </a:txBody>
                  <a:tcPr/>
                </a:tc>
                <a:extLst>
                  <a:ext uri="{0D108BD9-81ED-4DB2-BD59-A6C34878D82A}">
                    <a16:rowId xmlns:a16="http://schemas.microsoft.com/office/drawing/2014/main" val="4046313992"/>
                  </a:ext>
                </a:extLst>
              </a:tr>
              <a:tr h="1693623">
                <a:tc>
                  <a:txBody>
                    <a:bodyPr/>
                    <a:lstStyle/>
                    <a:p>
                      <a:r>
                        <a:rPr lang="en-US" sz="1200" dirty="0"/>
                        <a:t>`performance-metrics`</a:t>
                      </a:r>
                    </a:p>
                  </a:txBody>
                  <a:tcPr/>
                </a:tc>
                <a:tc>
                  <a:txBody>
                    <a:bodyPr/>
                    <a:lstStyle/>
                    <a:p>
                      <a:r>
                        <a:rPr lang="en-US" sz="1200" dirty="0"/>
                        <a:t>Tracks key performance indicators.</a:t>
                      </a:r>
                    </a:p>
                    <a:p>
                      <a:r>
                        <a:rPr lang="en-US" sz="1200" dirty="0"/>
                        <a:t> </a:t>
                      </a:r>
                    </a:p>
                    <a:p>
                      <a:r>
                        <a:rPr lang="en-US" sz="1200" dirty="0"/>
                        <a:t>Displays all performance metrics for the specified aircraft. </a:t>
                      </a:r>
                    </a:p>
                    <a:p>
                      <a:endParaRPr lang="en-US" sz="1200" dirty="0"/>
                    </a:p>
                    <a:p>
                      <a:r>
                        <a:rPr lang="en-US" sz="1200" dirty="0"/>
                        <a:t>This page has a support page named performance-analytics. </a:t>
                      </a:r>
                      <a:br>
                        <a:rPr lang="en-US" sz="1200" dirty="0"/>
                      </a:br>
                      <a:br>
                        <a:rPr lang="en-US" sz="1200" dirty="0"/>
                      </a:br>
                      <a:r>
                        <a:rPr lang="en-US" sz="1200" dirty="0"/>
                        <a:t>This page will allow you to create, read, update, and delete performance metrics. </a:t>
                      </a:r>
                      <a:br>
                        <a:rPr lang="en-US" sz="1200" dirty="0"/>
                      </a:br>
                      <a:br>
                        <a:rPr lang="en-US" sz="1200" dirty="0"/>
                      </a:br>
                      <a:r>
                        <a:rPr lang="en-US" sz="1200" dirty="0"/>
                        <a:t>View analytics will take you to a page that will show </a:t>
                      </a:r>
                      <a:br>
                        <a:rPr lang="en-US" sz="1200" dirty="0"/>
                      </a:br>
                      <a:r>
                        <a:rPr lang="en-US" sz="1200" dirty="0"/>
                        <a:t>the data in various charts. </a:t>
                      </a:r>
                    </a:p>
                  </a:txBody>
                  <a:tcPr/>
                </a:tc>
                <a:extLst>
                  <a:ext uri="{0D108BD9-81ED-4DB2-BD59-A6C34878D82A}">
                    <a16:rowId xmlns:a16="http://schemas.microsoft.com/office/drawing/2014/main" val="587939784"/>
                  </a:ext>
                </a:extLst>
              </a:tr>
              <a:tr h="1104537">
                <a:tc>
                  <a:txBody>
                    <a:bodyPr/>
                    <a:lstStyle/>
                    <a:p>
                      <a:r>
                        <a:rPr lang="en-US" sz="1200" dirty="0"/>
                        <a:t>`maintenance-history`</a:t>
                      </a:r>
                    </a:p>
                  </a:txBody>
                  <a:tcPr/>
                </a:tc>
                <a:tc>
                  <a:txBody>
                    <a:bodyPr/>
                    <a:lstStyle/>
                    <a:p>
                      <a:r>
                        <a:rPr lang="en-US" sz="1200" dirty="0"/>
                        <a:t>Displays all maintenance actions performed on the aircraft. </a:t>
                      </a:r>
                    </a:p>
                    <a:p>
                      <a:endParaRPr lang="en-US" sz="1200" dirty="0"/>
                    </a:p>
                    <a:p>
                      <a:r>
                        <a:rPr lang="en-US" sz="1200" dirty="0"/>
                        <a:t>This page allows you to filter data by maintenance category. You can also search the records for a keyword in the search filter.  </a:t>
                      </a:r>
                    </a:p>
                    <a:p>
                      <a:endParaRPr lang="en-US" sz="1200" dirty="0"/>
                    </a:p>
                    <a:p>
                      <a:r>
                        <a:rPr lang="en-US" sz="1200" dirty="0"/>
                        <a:t>Create, read, update, and delete maintenance history is supported on this page. </a:t>
                      </a:r>
                    </a:p>
                  </a:txBody>
                  <a:tcPr/>
                </a:tc>
                <a:extLst>
                  <a:ext uri="{0D108BD9-81ED-4DB2-BD59-A6C34878D82A}">
                    <a16:rowId xmlns:a16="http://schemas.microsoft.com/office/drawing/2014/main" val="1748257098"/>
                  </a:ext>
                </a:extLst>
              </a:tr>
              <a:tr h="1546351">
                <a:tc>
                  <a:txBody>
                    <a:bodyPr/>
                    <a:lstStyle/>
                    <a:p>
                      <a:r>
                        <a:rPr lang="en-US" sz="1200" dirty="0"/>
                        <a:t>`aircraft-list`</a:t>
                      </a:r>
                    </a:p>
                  </a:txBody>
                  <a:tcPr/>
                </a:tc>
                <a:tc>
                  <a:txBody>
                    <a:bodyPr/>
                    <a:lstStyle/>
                    <a:p>
                      <a:r>
                        <a:rPr lang="en-US" sz="1200" dirty="0"/>
                        <a:t>Displays all our aircraft in the inventory and a summary.  </a:t>
                      </a:r>
                      <a:br>
                        <a:rPr lang="en-US" sz="1200" dirty="0"/>
                      </a:br>
                      <a:br>
                        <a:rPr lang="en-US" sz="1200" dirty="0"/>
                      </a:br>
                      <a:r>
                        <a:rPr lang="en-US" sz="1200" dirty="0"/>
                        <a:t>Stores the model number, serial number, date of manufacture, flight time, etc. </a:t>
                      </a:r>
                      <a:br>
                        <a:rPr lang="en-US" sz="1200" dirty="0"/>
                      </a:br>
                      <a:br>
                        <a:rPr lang="en-US" sz="1200" dirty="0"/>
                      </a:br>
                      <a:r>
                        <a:rPr lang="en-US" sz="1200" dirty="0"/>
                        <a:t>You can navigate to the performance records or maintenance history from here. </a:t>
                      </a:r>
                      <a:br>
                        <a:rPr lang="en-US" sz="1200" dirty="0"/>
                      </a:br>
                      <a:br>
                        <a:rPr lang="en-US" sz="1200" dirty="0"/>
                      </a:br>
                      <a:r>
                        <a:rPr lang="en-US" sz="1200" dirty="0"/>
                        <a:t>Here users can create, read, update, and delete entire aircraft from their inventory. </a:t>
                      </a:r>
                    </a:p>
                  </a:txBody>
                  <a:tcPr/>
                </a:tc>
                <a:extLst>
                  <a:ext uri="{0D108BD9-81ED-4DB2-BD59-A6C34878D82A}">
                    <a16:rowId xmlns:a16="http://schemas.microsoft.com/office/drawing/2014/main" val="468294422"/>
                  </a:ext>
                </a:extLst>
              </a:tr>
            </a:tbl>
          </a:graphicData>
        </a:graphic>
      </p:graphicFrame>
    </p:spTree>
    <p:extLst>
      <p:ext uri="{BB962C8B-B14F-4D97-AF65-F5344CB8AC3E}">
        <p14:creationId xmlns:p14="http://schemas.microsoft.com/office/powerpoint/2010/main" val="314064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21B89-15B9-D1CD-84C3-15383A5CB039}"/>
            </a:ext>
          </a:extLst>
        </p:cNvPr>
        <p:cNvGrpSpPr/>
        <p:nvPr/>
      </p:nvGrpSpPr>
      <p:grpSpPr>
        <a:xfrm>
          <a:off x="0" y="0"/>
          <a:ext cx="0" cy="0"/>
          <a:chOff x="0" y="0"/>
          <a:chExt cx="0" cy="0"/>
        </a:xfrm>
      </p:grpSpPr>
      <p:pic>
        <p:nvPicPr>
          <p:cNvPr id="21" name="Picture 20" descr="A person working on a jet engine&#10;&#10;Description automatically generated">
            <a:extLst>
              <a:ext uri="{FF2B5EF4-FFF2-40B4-BE49-F238E27FC236}">
                <a16:creationId xmlns:a16="http://schemas.microsoft.com/office/drawing/2014/main" id="{ED36A23D-FD80-B6D4-92E6-66B075EFF63E}"/>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0" y="0"/>
            <a:ext cx="12231078" cy="6858000"/>
          </a:xfrm>
          <a:prstGeom prst="rect">
            <a:avLst/>
          </a:prstGeom>
        </p:spPr>
      </p:pic>
      <p:sp>
        <p:nvSpPr>
          <p:cNvPr id="2" name="Title 1">
            <a:extLst>
              <a:ext uri="{FF2B5EF4-FFF2-40B4-BE49-F238E27FC236}">
                <a16:creationId xmlns:a16="http://schemas.microsoft.com/office/drawing/2014/main" id="{1292851D-33F6-17D0-68E2-7C1DF60E6719}"/>
              </a:ext>
            </a:extLst>
          </p:cNvPr>
          <p:cNvSpPr>
            <a:spLocks noGrp="1"/>
          </p:cNvSpPr>
          <p:nvPr>
            <p:ph type="title"/>
          </p:nvPr>
        </p:nvSpPr>
        <p:spPr>
          <a:xfrm>
            <a:off x="2661057" y="-127181"/>
            <a:ext cx="7467193" cy="1056796"/>
          </a:xfrm>
        </p:spPr>
        <p:txBody>
          <a:bodyPr>
            <a:normAutofit/>
          </a:bodyPr>
          <a:lstStyle/>
          <a:p>
            <a:r>
              <a:rPr lang="en-US" dirty="0"/>
              <a:t>Front End Component Structure</a:t>
            </a:r>
          </a:p>
        </p:txBody>
      </p:sp>
      <p:graphicFrame>
        <p:nvGraphicFramePr>
          <p:cNvPr id="24" name="Content Placeholder 23">
            <a:extLst>
              <a:ext uri="{FF2B5EF4-FFF2-40B4-BE49-F238E27FC236}">
                <a16:creationId xmlns:a16="http://schemas.microsoft.com/office/drawing/2014/main" id="{581ED8EB-C890-88C3-276E-2A04919012EF}"/>
              </a:ext>
            </a:extLst>
          </p:cNvPr>
          <p:cNvGraphicFramePr>
            <a:graphicFrameLocks noGrp="1"/>
          </p:cNvGraphicFramePr>
          <p:nvPr>
            <p:ph sz="half" idx="2"/>
            <p:extLst>
              <p:ext uri="{D42A27DB-BD31-4B8C-83A1-F6EECF244321}">
                <p14:modId xmlns:p14="http://schemas.microsoft.com/office/powerpoint/2010/main" val="2109464045"/>
              </p:ext>
            </p:extLst>
          </p:nvPr>
        </p:nvGraphicFramePr>
        <p:xfrm>
          <a:off x="875229" y="755196"/>
          <a:ext cx="9884920" cy="2687707"/>
        </p:xfrm>
        <a:graphic>
          <a:graphicData uri="http://schemas.openxmlformats.org/drawingml/2006/table">
            <a:tbl>
              <a:tblPr firstRow="1" bandRow="1">
                <a:tableStyleId>{5C22544A-7EE6-4342-B048-85BDC9FD1C3A}</a:tableStyleId>
              </a:tblPr>
              <a:tblGrid>
                <a:gridCol w="4942460">
                  <a:extLst>
                    <a:ext uri="{9D8B030D-6E8A-4147-A177-3AD203B41FA5}">
                      <a16:colId xmlns:a16="http://schemas.microsoft.com/office/drawing/2014/main" val="2847053003"/>
                    </a:ext>
                  </a:extLst>
                </a:gridCol>
                <a:gridCol w="4942460">
                  <a:extLst>
                    <a:ext uri="{9D8B030D-6E8A-4147-A177-3AD203B41FA5}">
                      <a16:colId xmlns:a16="http://schemas.microsoft.com/office/drawing/2014/main" val="3263744299"/>
                    </a:ext>
                  </a:extLst>
                </a:gridCol>
              </a:tblGrid>
              <a:tr h="223973">
                <a:tc>
                  <a:txBody>
                    <a:bodyPr/>
                    <a:lstStyle/>
                    <a:p>
                      <a:r>
                        <a:rPr lang="en-US" dirty="0"/>
                        <a:t>Component</a:t>
                      </a:r>
                    </a:p>
                  </a:txBody>
                  <a:tcPr/>
                </a:tc>
                <a:tc>
                  <a:txBody>
                    <a:bodyPr/>
                    <a:lstStyle/>
                    <a:p>
                      <a:r>
                        <a:rPr lang="en-US" dirty="0"/>
                        <a:t>Use </a:t>
                      </a:r>
                    </a:p>
                  </a:txBody>
                  <a:tcPr/>
                </a:tc>
                <a:extLst>
                  <a:ext uri="{0D108BD9-81ED-4DB2-BD59-A6C34878D82A}">
                    <a16:rowId xmlns:a16="http://schemas.microsoft.com/office/drawing/2014/main" val="4046313992"/>
                  </a:ext>
                </a:extLst>
              </a:tr>
              <a:tr h="1288605">
                <a:tc>
                  <a:txBody>
                    <a:bodyPr/>
                    <a:lstStyle/>
                    <a:p>
                      <a:r>
                        <a:rPr lang="en-US" sz="1200" dirty="0"/>
                        <a:t>`dashboard`</a:t>
                      </a:r>
                    </a:p>
                  </a:txBody>
                  <a:tcPr/>
                </a:tc>
                <a:tc>
                  <a:txBody>
                    <a:bodyPr/>
                    <a:lstStyle/>
                    <a:p>
                      <a:r>
                        <a:rPr lang="en-US" sz="1200" dirty="0"/>
                        <a:t>Provides a simple summary of the user’s aircraft inventory.</a:t>
                      </a:r>
                    </a:p>
                    <a:p>
                      <a:r>
                        <a:rPr lang="en-US" sz="1200" dirty="0"/>
                        <a:t> </a:t>
                      </a:r>
                    </a:p>
                    <a:p>
                      <a:r>
                        <a:rPr lang="en-US" sz="1200" dirty="0"/>
                        <a:t>Displays a navigation menu for aircraft-list, maintenance-history, and performance-metrics. </a:t>
                      </a:r>
                    </a:p>
                    <a:p>
                      <a:endParaRPr lang="en-US" sz="1200" dirty="0"/>
                    </a:p>
                    <a:p>
                      <a:r>
                        <a:rPr lang="en-US" sz="1200" dirty="0"/>
                        <a:t>This page will allow you to quickly go to a specific aircraft’s maintenance-history or performance-metrics from the homepage. </a:t>
                      </a:r>
                    </a:p>
                  </a:txBody>
                  <a:tcPr/>
                </a:tc>
                <a:extLst>
                  <a:ext uri="{0D108BD9-81ED-4DB2-BD59-A6C34878D82A}">
                    <a16:rowId xmlns:a16="http://schemas.microsoft.com/office/drawing/2014/main" val="587939784"/>
                  </a:ext>
                </a:extLst>
              </a:tr>
              <a:tr h="950347">
                <a:tc>
                  <a:txBody>
                    <a:bodyPr/>
                    <a:lstStyle/>
                    <a:p>
                      <a:r>
                        <a:rPr lang="en-US" sz="1200" dirty="0"/>
                        <a:t>`performance-analytics`</a:t>
                      </a:r>
                    </a:p>
                  </a:txBody>
                  <a:tcPr/>
                </a:tc>
                <a:tc>
                  <a:txBody>
                    <a:bodyPr/>
                    <a:lstStyle/>
                    <a:p>
                      <a:r>
                        <a:rPr lang="en-US" sz="1200" dirty="0"/>
                        <a:t>A line chart, bar chart, and a gauge each visually detail aircraft performance metrics. </a:t>
                      </a:r>
                    </a:p>
                  </a:txBody>
                  <a:tcPr/>
                </a:tc>
                <a:extLst>
                  <a:ext uri="{0D108BD9-81ED-4DB2-BD59-A6C34878D82A}">
                    <a16:rowId xmlns:a16="http://schemas.microsoft.com/office/drawing/2014/main" val="1748257098"/>
                  </a:ext>
                </a:extLst>
              </a:tr>
            </a:tbl>
          </a:graphicData>
        </a:graphic>
      </p:graphicFrame>
    </p:spTree>
    <p:extLst>
      <p:ext uri="{BB962C8B-B14F-4D97-AF65-F5344CB8AC3E}">
        <p14:creationId xmlns:p14="http://schemas.microsoft.com/office/powerpoint/2010/main" val="3269556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erson working on a machine&#10;&#10;Description automatically generated">
            <a:extLst>
              <a:ext uri="{FF2B5EF4-FFF2-40B4-BE49-F238E27FC236}">
                <a16:creationId xmlns:a16="http://schemas.microsoft.com/office/drawing/2014/main" id="{109D55E0-5255-51F5-13B1-CEE85E9AC08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785668"/>
          </a:xfrm>
          <a:prstGeom prst="rect">
            <a:avLst/>
          </a:prstGeom>
        </p:spPr>
      </p:pic>
      <p:sp>
        <p:nvSpPr>
          <p:cNvPr id="3" name="Text Placeholder 2">
            <a:extLst>
              <a:ext uri="{FF2B5EF4-FFF2-40B4-BE49-F238E27FC236}">
                <a16:creationId xmlns:a16="http://schemas.microsoft.com/office/drawing/2014/main" id="{E1A34006-A34A-591C-E997-26BCF2E8A1DD}"/>
              </a:ext>
            </a:extLst>
          </p:cNvPr>
          <p:cNvSpPr>
            <a:spLocks noGrp="1"/>
          </p:cNvSpPr>
          <p:nvPr>
            <p:ph type="body" idx="1"/>
          </p:nvPr>
        </p:nvSpPr>
        <p:spPr>
          <a:xfrm>
            <a:off x="5223720" y="306321"/>
            <a:ext cx="5157787" cy="823912"/>
          </a:xfrm>
        </p:spPr>
        <p:txBody>
          <a:bodyPr/>
          <a:lstStyle/>
          <a:p>
            <a:r>
              <a:rPr lang="en-US" dirty="0"/>
              <a:t>Support components </a:t>
            </a:r>
          </a:p>
        </p:txBody>
      </p:sp>
      <p:graphicFrame>
        <p:nvGraphicFramePr>
          <p:cNvPr id="9" name="Content Placeholder 8">
            <a:extLst>
              <a:ext uri="{FF2B5EF4-FFF2-40B4-BE49-F238E27FC236}">
                <a16:creationId xmlns:a16="http://schemas.microsoft.com/office/drawing/2014/main" id="{2F54A70E-9056-5012-88D8-D9F017A67C73}"/>
              </a:ext>
            </a:extLst>
          </p:cNvPr>
          <p:cNvGraphicFramePr>
            <a:graphicFrameLocks noGrp="1"/>
          </p:cNvGraphicFramePr>
          <p:nvPr>
            <p:ph sz="half" idx="2"/>
            <p:extLst>
              <p:ext uri="{D42A27DB-BD31-4B8C-83A1-F6EECF244321}">
                <p14:modId xmlns:p14="http://schemas.microsoft.com/office/powerpoint/2010/main" val="3966079375"/>
              </p:ext>
            </p:extLst>
          </p:nvPr>
        </p:nvGraphicFramePr>
        <p:xfrm>
          <a:off x="1107081" y="1318301"/>
          <a:ext cx="5157786" cy="4638040"/>
        </p:xfrm>
        <a:graphic>
          <a:graphicData uri="http://schemas.openxmlformats.org/drawingml/2006/table">
            <a:tbl>
              <a:tblPr firstRow="1" bandRow="1">
                <a:tableStyleId>{5C22544A-7EE6-4342-B048-85BDC9FD1C3A}</a:tableStyleId>
              </a:tblPr>
              <a:tblGrid>
                <a:gridCol w="2578893">
                  <a:extLst>
                    <a:ext uri="{9D8B030D-6E8A-4147-A177-3AD203B41FA5}">
                      <a16:colId xmlns:a16="http://schemas.microsoft.com/office/drawing/2014/main" val="2473633831"/>
                    </a:ext>
                  </a:extLst>
                </a:gridCol>
                <a:gridCol w="2578893">
                  <a:extLst>
                    <a:ext uri="{9D8B030D-6E8A-4147-A177-3AD203B41FA5}">
                      <a16:colId xmlns:a16="http://schemas.microsoft.com/office/drawing/2014/main" val="1570786546"/>
                    </a:ext>
                  </a:extLst>
                </a:gridCol>
              </a:tblGrid>
              <a:tr h="370840">
                <a:tc>
                  <a:txBody>
                    <a:bodyPr/>
                    <a:lstStyle/>
                    <a:p>
                      <a:r>
                        <a:rPr lang="en-US" dirty="0"/>
                        <a:t>Component</a:t>
                      </a:r>
                    </a:p>
                  </a:txBody>
                  <a:tcPr/>
                </a:tc>
                <a:tc>
                  <a:txBody>
                    <a:bodyPr/>
                    <a:lstStyle/>
                    <a:p>
                      <a:r>
                        <a:rPr lang="en-US" dirty="0"/>
                        <a:t>Use</a:t>
                      </a:r>
                    </a:p>
                  </a:txBody>
                  <a:tcPr/>
                </a:tc>
                <a:extLst>
                  <a:ext uri="{0D108BD9-81ED-4DB2-BD59-A6C34878D82A}">
                    <a16:rowId xmlns:a16="http://schemas.microsoft.com/office/drawing/2014/main" val="3358994230"/>
                  </a:ext>
                </a:extLst>
              </a:tr>
              <a:tr h="370840">
                <a:tc>
                  <a:txBody>
                    <a:bodyPr/>
                    <a:lstStyle/>
                    <a:p>
                      <a:r>
                        <a:rPr lang="en-US" sz="1400" dirty="0"/>
                        <a:t>edit-aircraft</a:t>
                      </a:r>
                    </a:p>
                  </a:txBody>
                  <a:tcPr/>
                </a:tc>
                <a:tc>
                  <a:txBody>
                    <a:bodyPr/>
                    <a:lstStyle/>
                    <a:p>
                      <a:r>
                        <a:rPr lang="en-US" sz="1400" dirty="0"/>
                        <a:t>Allows user to update aircraft data. </a:t>
                      </a:r>
                    </a:p>
                  </a:txBody>
                  <a:tcPr/>
                </a:tc>
                <a:extLst>
                  <a:ext uri="{0D108BD9-81ED-4DB2-BD59-A6C34878D82A}">
                    <a16:rowId xmlns:a16="http://schemas.microsoft.com/office/drawing/2014/main" val="4164475486"/>
                  </a:ext>
                </a:extLst>
              </a:tr>
              <a:tr h="370840">
                <a:tc>
                  <a:txBody>
                    <a:bodyPr/>
                    <a:lstStyle/>
                    <a:p>
                      <a:r>
                        <a:rPr lang="en-US" sz="1400" dirty="0"/>
                        <a:t>add-aircraft</a:t>
                      </a:r>
                    </a:p>
                  </a:txBody>
                  <a:tcPr/>
                </a:tc>
                <a:tc>
                  <a:txBody>
                    <a:bodyPr/>
                    <a:lstStyle/>
                    <a:p>
                      <a:r>
                        <a:rPr lang="en-US" sz="1400" dirty="0"/>
                        <a:t>Allows user to add an aircraft to the inventory </a:t>
                      </a:r>
                    </a:p>
                  </a:txBody>
                  <a:tcPr/>
                </a:tc>
                <a:extLst>
                  <a:ext uri="{0D108BD9-81ED-4DB2-BD59-A6C34878D82A}">
                    <a16:rowId xmlns:a16="http://schemas.microsoft.com/office/drawing/2014/main" val="1833246054"/>
                  </a:ext>
                </a:extLst>
              </a:tr>
              <a:tr h="370840">
                <a:tc>
                  <a:txBody>
                    <a:bodyPr/>
                    <a:lstStyle/>
                    <a:p>
                      <a:r>
                        <a:rPr lang="en-US" sz="1400" dirty="0"/>
                        <a:t>add-maintenance</a:t>
                      </a:r>
                    </a:p>
                  </a:txBody>
                  <a:tcPr/>
                </a:tc>
                <a:tc>
                  <a:txBody>
                    <a:bodyPr/>
                    <a:lstStyle/>
                    <a:p>
                      <a:r>
                        <a:rPr lang="en-US" sz="1400" dirty="0"/>
                        <a:t>Allows user to add maintenance actions to the specified aircraft. </a:t>
                      </a:r>
                    </a:p>
                  </a:txBody>
                  <a:tcPr/>
                </a:tc>
                <a:extLst>
                  <a:ext uri="{0D108BD9-81ED-4DB2-BD59-A6C34878D82A}">
                    <a16:rowId xmlns:a16="http://schemas.microsoft.com/office/drawing/2014/main" val="4286401951"/>
                  </a:ext>
                </a:extLst>
              </a:tr>
              <a:tr h="370840">
                <a:tc>
                  <a:txBody>
                    <a:bodyPr/>
                    <a:lstStyle/>
                    <a:p>
                      <a:r>
                        <a:rPr lang="en-US" sz="1400" dirty="0"/>
                        <a:t>Add-performance</a:t>
                      </a:r>
                    </a:p>
                  </a:txBody>
                  <a:tcPr/>
                </a:tc>
                <a:tc>
                  <a:txBody>
                    <a:bodyPr/>
                    <a:lstStyle/>
                    <a:p>
                      <a:r>
                        <a:rPr lang="en-US" sz="1400" dirty="0"/>
                        <a:t>Allows user to add performance metrics to the specified aircraft. </a:t>
                      </a:r>
                    </a:p>
                  </a:txBody>
                  <a:tcPr/>
                </a:tc>
                <a:extLst>
                  <a:ext uri="{0D108BD9-81ED-4DB2-BD59-A6C34878D82A}">
                    <a16:rowId xmlns:a16="http://schemas.microsoft.com/office/drawing/2014/main" val="2793429926"/>
                  </a:ext>
                </a:extLst>
              </a:tr>
              <a:tr h="370840">
                <a:tc>
                  <a:txBody>
                    <a:bodyPr/>
                    <a:lstStyle/>
                    <a:p>
                      <a:r>
                        <a:rPr lang="en-US" sz="1400" dirty="0"/>
                        <a:t>Edit-performance </a:t>
                      </a:r>
                    </a:p>
                  </a:txBody>
                  <a:tcPr/>
                </a:tc>
                <a:tc>
                  <a:txBody>
                    <a:bodyPr/>
                    <a:lstStyle/>
                    <a:p>
                      <a:r>
                        <a:rPr lang="en-US" sz="1400" dirty="0"/>
                        <a:t>Allows user to update performance metrics to the specified aircraft. </a:t>
                      </a:r>
                    </a:p>
                  </a:txBody>
                  <a:tcPr/>
                </a:tc>
                <a:extLst>
                  <a:ext uri="{0D108BD9-81ED-4DB2-BD59-A6C34878D82A}">
                    <a16:rowId xmlns:a16="http://schemas.microsoft.com/office/drawing/2014/main" val="3396924678"/>
                  </a:ext>
                </a:extLst>
              </a:tr>
              <a:tr h="370840">
                <a:tc>
                  <a:txBody>
                    <a:bodyPr/>
                    <a:lstStyle/>
                    <a:p>
                      <a:r>
                        <a:rPr lang="en-US" sz="1400" dirty="0"/>
                        <a:t>Confirmation</a:t>
                      </a:r>
                    </a:p>
                  </a:txBody>
                  <a:tcPr/>
                </a:tc>
                <a:tc>
                  <a:txBody>
                    <a:bodyPr/>
                    <a:lstStyle/>
                    <a:p>
                      <a:r>
                        <a:rPr lang="en-US" sz="1400" dirty="0"/>
                        <a:t>Shared component that allows users to delete records. </a:t>
                      </a:r>
                    </a:p>
                  </a:txBody>
                  <a:tcPr/>
                </a:tc>
                <a:extLst>
                  <a:ext uri="{0D108BD9-81ED-4DB2-BD59-A6C34878D82A}">
                    <a16:rowId xmlns:a16="http://schemas.microsoft.com/office/drawing/2014/main" val="3857217641"/>
                  </a:ext>
                </a:extLst>
              </a:tr>
              <a:tr h="370840">
                <a:tc>
                  <a:txBody>
                    <a:bodyPr/>
                    <a:lstStyle/>
                    <a:p>
                      <a:r>
                        <a:rPr lang="en-US" sz="1400" dirty="0"/>
                        <a:t>navigation</a:t>
                      </a:r>
                    </a:p>
                  </a:txBody>
                  <a:tcPr/>
                </a:tc>
                <a:tc>
                  <a:txBody>
                    <a:bodyPr/>
                    <a:lstStyle/>
                    <a:p>
                      <a:r>
                        <a:rPr lang="en-US" sz="1400" dirty="0"/>
                        <a:t>Provides navigation cards to the dashboard. </a:t>
                      </a:r>
                    </a:p>
                  </a:txBody>
                  <a:tcPr/>
                </a:tc>
                <a:extLst>
                  <a:ext uri="{0D108BD9-81ED-4DB2-BD59-A6C34878D82A}">
                    <a16:rowId xmlns:a16="http://schemas.microsoft.com/office/drawing/2014/main" val="1078652309"/>
                  </a:ext>
                </a:extLst>
              </a:tr>
            </a:tbl>
          </a:graphicData>
        </a:graphic>
      </p:graphicFrame>
      <p:pic>
        <p:nvPicPr>
          <p:cNvPr id="6" name="Picture 5">
            <a:extLst>
              <a:ext uri="{FF2B5EF4-FFF2-40B4-BE49-F238E27FC236}">
                <a16:creationId xmlns:a16="http://schemas.microsoft.com/office/drawing/2014/main" id="{A66E268C-110F-C736-0748-043D2A04721F}"/>
              </a:ext>
            </a:extLst>
          </p:cNvPr>
          <p:cNvPicPr>
            <a:picLocks noChangeAspect="1"/>
          </p:cNvPicPr>
          <p:nvPr/>
        </p:nvPicPr>
        <p:blipFill>
          <a:blip r:embed="rId3">
            <a:alphaModFix amt="85000"/>
          </a:blip>
          <a:stretch>
            <a:fillRect/>
          </a:stretch>
        </p:blipFill>
        <p:spPr>
          <a:xfrm>
            <a:off x="7466502" y="1229959"/>
            <a:ext cx="3870210" cy="5138810"/>
          </a:xfrm>
          <a:prstGeom prst="rect">
            <a:avLst/>
          </a:prstGeom>
        </p:spPr>
      </p:pic>
    </p:spTree>
    <p:extLst>
      <p:ext uri="{BB962C8B-B14F-4D97-AF65-F5344CB8AC3E}">
        <p14:creationId xmlns:p14="http://schemas.microsoft.com/office/powerpoint/2010/main" val="99098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1796DB1D-F897-F8B0-6990-56F5EABC5DA8}"/>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0" y="2551"/>
            <a:ext cx="12192001" cy="6855449"/>
          </a:xfrm>
        </p:spPr>
      </p:pic>
      <p:sp>
        <p:nvSpPr>
          <p:cNvPr id="2" name="Title 1">
            <a:extLst>
              <a:ext uri="{FF2B5EF4-FFF2-40B4-BE49-F238E27FC236}">
                <a16:creationId xmlns:a16="http://schemas.microsoft.com/office/drawing/2014/main" id="{4E169E89-2EF9-81D4-2F12-E2598B51A273}"/>
              </a:ext>
            </a:extLst>
          </p:cNvPr>
          <p:cNvSpPr>
            <a:spLocks noGrp="1"/>
          </p:cNvSpPr>
          <p:nvPr>
            <p:ph type="title"/>
          </p:nvPr>
        </p:nvSpPr>
        <p:spPr>
          <a:xfrm>
            <a:off x="4990256" y="416251"/>
            <a:ext cx="3932237" cy="594360"/>
          </a:xfrm>
        </p:spPr>
        <p:txBody>
          <a:bodyPr/>
          <a:lstStyle/>
          <a:p>
            <a:r>
              <a:rPr lang="en-US" dirty="0"/>
              <a:t>Aircraft endpoints </a:t>
            </a:r>
          </a:p>
        </p:txBody>
      </p:sp>
      <p:graphicFrame>
        <p:nvGraphicFramePr>
          <p:cNvPr id="7" name="Table 6">
            <a:extLst>
              <a:ext uri="{FF2B5EF4-FFF2-40B4-BE49-F238E27FC236}">
                <a16:creationId xmlns:a16="http://schemas.microsoft.com/office/drawing/2014/main" id="{B6E07E78-3F54-D1AA-930D-EBA64B3BFB67}"/>
              </a:ext>
            </a:extLst>
          </p:cNvPr>
          <p:cNvGraphicFramePr>
            <a:graphicFrameLocks noGrp="1"/>
          </p:cNvGraphicFramePr>
          <p:nvPr>
            <p:extLst>
              <p:ext uri="{D42A27DB-BD31-4B8C-83A1-F6EECF244321}">
                <p14:modId xmlns:p14="http://schemas.microsoft.com/office/powerpoint/2010/main" val="728616744"/>
              </p:ext>
            </p:extLst>
          </p:nvPr>
        </p:nvGraphicFramePr>
        <p:xfrm>
          <a:off x="2024013" y="1648279"/>
          <a:ext cx="8707785" cy="3296920"/>
        </p:xfrm>
        <a:graphic>
          <a:graphicData uri="http://schemas.openxmlformats.org/drawingml/2006/table">
            <a:tbl>
              <a:tblPr firstRow="1" bandRow="1">
                <a:tableStyleId>{5C22544A-7EE6-4342-B048-85BDC9FD1C3A}</a:tableStyleId>
              </a:tblPr>
              <a:tblGrid>
                <a:gridCol w="2902595">
                  <a:extLst>
                    <a:ext uri="{9D8B030D-6E8A-4147-A177-3AD203B41FA5}">
                      <a16:colId xmlns:a16="http://schemas.microsoft.com/office/drawing/2014/main" val="2652340800"/>
                    </a:ext>
                  </a:extLst>
                </a:gridCol>
                <a:gridCol w="2902595">
                  <a:extLst>
                    <a:ext uri="{9D8B030D-6E8A-4147-A177-3AD203B41FA5}">
                      <a16:colId xmlns:a16="http://schemas.microsoft.com/office/drawing/2014/main" val="3586184140"/>
                    </a:ext>
                  </a:extLst>
                </a:gridCol>
                <a:gridCol w="2902595">
                  <a:extLst>
                    <a:ext uri="{9D8B030D-6E8A-4147-A177-3AD203B41FA5}">
                      <a16:colId xmlns:a16="http://schemas.microsoft.com/office/drawing/2014/main" val="2093214830"/>
                    </a:ext>
                  </a:extLst>
                </a:gridCol>
              </a:tblGrid>
              <a:tr h="370840">
                <a:tc>
                  <a:txBody>
                    <a:bodyPr/>
                    <a:lstStyle/>
                    <a:p>
                      <a:r>
                        <a:rPr lang="en-US" dirty="0"/>
                        <a:t>Display</a:t>
                      </a:r>
                    </a:p>
                  </a:txBody>
                  <a:tcPr/>
                </a:tc>
                <a:tc>
                  <a:txBody>
                    <a:bodyPr/>
                    <a:lstStyle/>
                    <a:p>
                      <a:r>
                        <a:rPr lang="en-US" dirty="0"/>
                        <a:t>Endpoint </a:t>
                      </a:r>
                    </a:p>
                  </a:txBody>
                  <a:tcPr/>
                </a:tc>
                <a:tc>
                  <a:txBody>
                    <a:bodyPr/>
                    <a:lstStyle/>
                    <a:p>
                      <a:r>
                        <a:rPr lang="en-US" dirty="0"/>
                        <a:t>Purpose</a:t>
                      </a:r>
                    </a:p>
                  </a:txBody>
                  <a:tcPr/>
                </a:tc>
                <a:extLst>
                  <a:ext uri="{0D108BD9-81ED-4DB2-BD59-A6C34878D82A}">
                    <a16:rowId xmlns:a16="http://schemas.microsoft.com/office/drawing/2014/main" val="3246777269"/>
                  </a:ext>
                </a:extLst>
              </a:tr>
              <a:tr h="370840">
                <a:tc>
                  <a:txBody>
                    <a:bodyPr/>
                    <a:lstStyle/>
                    <a:p>
                      <a:r>
                        <a:rPr lang="en-US" dirty="0"/>
                        <a:t>Aircraft Fleet page</a:t>
                      </a:r>
                    </a:p>
                  </a:txBody>
                  <a:tcPr/>
                </a:tc>
                <a:tc>
                  <a:txBody>
                    <a:bodyPr/>
                    <a:lstStyle/>
                    <a:p>
                      <a:r>
                        <a:rPr lang="en-US" sz="1400" b="0" i="0" kern="1200" dirty="0">
                          <a:solidFill>
                            <a:schemeClr val="dk1"/>
                          </a:solidFill>
                          <a:effectLst/>
                          <a:latin typeface="+mn-lt"/>
                          <a:ea typeface="+mn-ea"/>
                          <a:cs typeface="+mn-cs"/>
                        </a:rPr>
                        <a:t>http://localhost:4200/aircraft/2/performance/analytics</a:t>
                      </a:r>
                    </a:p>
                  </a:txBody>
                  <a:tcPr/>
                </a:tc>
                <a:tc>
                  <a:txBody>
                    <a:bodyPr/>
                    <a:lstStyle/>
                    <a:p>
                      <a:r>
                        <a:rPr lang="en-US" sz="1400" dirty="0"/>
                        <a:t>Displays all aircraft data from `aircraft` table in our database. </a:t>
                      </a:r>
                    </a:p>
                  </a:txBody>
                  <a:tcPr/>
                </a:tc>
                <a:extLst>
                  <a:ext uri="{0D108BD9-81ED-4DB2-BD59-A6C34878D82A}">
                    <a16:rowId xmlns:a16="http://schemas.microsoft.com/office/drawing/2014/main" val="3051227905"/>
                  </a:ext>
                </a:extLst>
              </a:tr>
              <a:tr h="370840">
                <a:tc>
                  <a:txBody>
                    <a:bodyPr/>
                    <a:lstStyle/>
                    <a:p>
                      <a:r>
                        <a:rPr lang="en-US" dirty="0"/>
                        <a:t>Maintenance Records page</a:t>
                      </a:r>
                    </a:p>
                  </a:txBody>
                  <a:tcPr/>
                </a:tc>
                <a:tc>
                  <a:txBody>
                    <a:bodyPr/>
                    <a:lstStyle/>
                    <a:p>
                      <a:r>
                        <a:rPr lang="en-US" sz="1400" b="0" i="0" kern="1200" dirty="0">
                          <a:solidFill>
                            <a:schemeClr val="dk1"/>
                          </a:solidFill>
                          <a:effectLst/>
                          <a:latin typeface="+mn-lt"/>
                          <a:ea typeface="+mn-ea"/>
                          <a:cs typeface="+mn-cs"/>
                        </a:rPr>
                        <a:t>http://localhost:4200/aircraft/2/maintenance</a:t>
                      </a:r>
                      <a:endParaRPr lang="en-US" sz="1400" dirty="0"/>
                    </a:p>
                  </a:txBody>
                  <a:tcPr/>
                </a:tc>
                <a:tc>
                  <a:txBody>
                    <a:bodyPr/>
                    <a:lstStyle/>
                    <a:p>
                      <a:r>
                        <a:rPr lang="en-US" sz="1400" dirty="0"/>
                        <a:t>Displays the maintenance history for aircraft 2 in a table.</a:t>
                      </a:r>
                    </a:p>
                  </a:txBody>
                  <a:tcPr/>
                </a:tc>
                <a:extLst>
                  <a:ext uri="{0D108BD9-81ED-4DB2-BD59-A6C34878D82A}">
                    <a16:rowId xmlns:a16="http://schemas.microsoft.com/office/drawing/2014/main" val="790552960"/>
                  </a:ext>
                </a:extLst>
              </a:tr>
              <a:tr h="370840">
                <a:tc>
                  <a:txBody>
                    <a:bodyPr/>
                    <a:lstStyle/>
                    <a:p>
                      <a:r>
                        <a:rPr lang="en-US" dirty="0"/>
                        <a:t>Performance Metrics page</a:t>
                      </a:r>
                    </a:p>
                  </a:txBody>
                  <a:tcPr/>
                </a:tc>
                <a:tc>
                  <a:txBody>
                    <a:bodyPr/>
                    <a:lstStyle/>
                    <a:p>
                      <a:r>
                        <a:rPr lang="en-US" sz="1400" b="0" i="0" kern="1200" dirty="0">
                          <a:solidFill>
                            <a:schemeClr val="dk1"/>
                          </a:solidFill>
                          <a:effectLst/>
                          <a:latin typeface="+mn-lt"/>
                          <a:ea typeface="+mn-ea"/>
                          <a:cs typeface="+mn-cs"/>
                        </a:rPr>
                        <a:t>http://localhost:4200/aircraft/2/performance</a:t>
                      </a:r>
                      <a:endParaRPr lang="en-US" sz="1400" dirty="0"/>
                    </a:p>
                  </a:txBody>
                  <a:tcPr/>
                </a:tc>
                <a:tc>
                  <a:txBody>
                    <a:bodyPr/>
                    <a:lstStyle/>
                    <a:p>
                      <a:r>
                        <a:rPr lang="en-US" sz="1400" dirty="0"/>
                        <a:t>Displays the performance data for aircraft 2 in a table. </a:t>
                      </a:r>
                    </a:p>
                  </a:txBody>
                  <a:tcPr/>
                </a:tc>
                <a:extLst>
                  <a:ext uri="{0D108BD9-81ED-4DB2-BD59-A6C34878D82A}">
                    <a16:rowId xmlns:a16="http://schemas.microsoft.com/office/drawing/2014/main" val="936429231"/>
                  </a:ext>
                </a:extLst>
              </a:tr>
              <a:tr h="370840">
                <a:tc>
                  <a:txBody>
                    <a:bodyPr/>
                    <a:lstStyle/>
                    <a:p>
                      <a:r>
                        <a:rPr lang="en-US" dirty="0"/>
                        <a:t>Performance Analytics page</a:t>
                      </a:r>
                    </a:p>
                  </a:txBody>
                  <a:tcPr/>
                </a:tc>
                <a:tc>
                  <a:txBody>
                    <a:bodyPr/>
                    <a:lstStyle/>
                    <a:p>
                      <a:r>
                        <a:rPr lang="en-US" sz="1400" b="0" i="0" kern="1200" dirty="0">
                          <a:solidFill>
                            <a:schemeClr val="dk1"/>
                          </a:solidFill>
                          <a:effectLst/>
                          <a:latin typeface="+mn-lt"/>
                          <a:ea typeface="+mn-ea"/>
                          <a:cs typeface="+mn-cs"/>
                        </a:rPr>
                        <a:t>http://localhost:4200/aircraft/2/performance/analytics</a:t>
                      </a:r>
                    </a:p>
                  </a:txBody>
                  <a:tcPr/>
                </a:tc>
                <a:tc>
                  <a:txBody>
                    <a:bodyPr/>
                    <a:lstStyle/>
                    <a:p>
                      <a:r>
                        <a:rPr lang="en-US" sz="1400" dirty="0"/>
                        <a:t>Displays the performance analytics in various charts on this page. </a:t>
                      </a:r>
                    </a:p>
                  </a:txBody>
                  <a:tcPr/>
                </a:tc>
                <a:extLst>
                  <a:ext uri="{0D108BD9-81ED-4DB2-BD59-A6C34878D82A}">
                    <a16:rowId xmlns:a16="http://schemas.microsoft.com/office/drawing/2014/main" val="2709474569"/>
                  </a:ext>
                </a:extLst>
              </a:tr>
              <a:tr h="370840">
                <a:tc>
                  <a:txBody>
                    <a:bodyPr/>
                    <a:lstStyle/>
                    <a:p>
                      <a:r>
                        <a:rPr lang="en-US" dirty="0"/>
                        <a:t>Dashboard</a:t>
                      </a:r>
                    </a:p>
                  </a:txBody>
                  <a:tcPr/>
                </a:tc>
                <a:tc>
                  <a:txBody>
                    <a:bodyPr/>
                    <a:lstStyle/>
                    <a:p>
                      <a:r>
                        <a:rPr lang="en-US" sz="1400" b="0" i="0" kern="1200" dirty="0">
                          <a:solidFill>
                            <a:schemeClr val="dk1"/>
                          </a:solidFill>
                          <a:effectLst/>
                          <a:latin typeface="+mn-lt"/>
                          <a:ea typeface="+mn-ea"/>
                          <a:cs typeface="+mn-cs"/>
                        </a:rPr>
                        <a:t>http://localhost:4200/dashboard</a:t>
                      </a:r>
                    </a:p>
                  </a:txBody>
                  <a:tcPr/>
                </a:tc>
                <a:tc>
                  <a:txBody>
                    <a:bodyPr/>
                    <a:lstStyle/>
                    <a:p>
                      <a:r>
                        <a:rPr lang="en-US" sz="1400" dirty="0"/>
                        <a:t>Displays the various pages supported by our application with a quick summary of each page. </a:t>
                      </a:r>
                    </a:p>
                  </a:txBody>
                  <a:tcPr/>
                </a:tc>
                <a:extLst>
                  <a:ext uri="{0D108BD9-81ED-4DB2-BD59-A6C34878D82A}">
                    <a16:rowId xmlns:a16="http://schemas.microsoft.com/office/drawing/2014/main" val="431094649"/>
                  </a:ext>
                </a:extLst>
              </a:tr>
            </a:tbl>
          </a:graphicData>
        </a:graphic>
      </p:graphicFrame>
    </p:spTree>
    <p:extLst>
      <p:ext uri="{BB962C8B-B14F-4D97-AF65-F5344CB8AC3E}">
        <p14:creationId xmlns:p14="http://schemas.microsoft.com/office/powerpoint/2010/main" val="342361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1796DB1D-F897-F8B0-6990-56F5EABC5DA8}"/>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1" y="0"/>
            <a:ext cx="12192001" cy="6855449"/>
          </a:xfrm>
        </p:spPr>
      </p:pic>
      <p:sp>
        <p:nvSpPr>
          <p:cNvPr id="2" name="Title 1">
            <a:extLst>
              <a:ext uri="{FF2B5EF4-FFF2-40B4-BE49-F238E27FC236}">
                <a16:creationId xmlns:a16="http://schemas.microsoft.com/office/drawing/2014/main" id="{4E169E89-2EF9-81D4-2F12-E2598B51A273}"/>
              </a:ext>
            </a:extLst>
          </p:cNvPr>
          <p:cNvSpPr>
            <a:spLocks noGrp="1"/>
          </p:cNvSpPr>
          <p:nvPr>
            <p:ph type="title"/>
          </p:nvPr>
        </p:nvSpPr>
        <p:spPr>
          <a:xfrm>
            <a:off x="4750307" y="393192"/>
            <a:ext cx="3932237" cy="594360"/>
          </a:xfrm>
        </p:spPr>
        <p:txBody>
          <a:bodyPr>
            <a:normAutofit/>
          </a:bodyPr>
          <a:lstStyle/>
          <a:p>
            <a:r>
              <a:rPr lang="en-US" dirty="0"/>
              <a:t>Aircraft-list Page</a:t>
            </a:r>
          </a:p>
        </p:txBody>
      </p:sp>
      <p:pic>
        <p:nvPicPr>
          <p:cNvPr id="8" name="Picture 7">
            <a:extLst>
              <a:ext uri="{FF2B5EF4-FFF2-40B4-BE49-F238E27FC236}">
                <a16:creationId xmlns:a16="http://schemas.microsoft.com/office/drawing/2014/main" id="{00D60792-A042-8E33-2BB4-3FD21EEB905C}"/>
              </a:ext>
            </a:extLst>
          </p:cNvPr>
          <p:cNvPicPr>
            <a:picLocks noChangeAspect="1"/>
          </p:cNvPicPr>
          <p:nvPr/>
        </p:nvPicPr>
        <p:blipFill>
          <a:blip r:embed="rId3">
            <a:alphaModFix/>
          </a:blip>
          <a:stretch>
            <a:fillRect/>
          </a:stretch>
        </p:blipFill>
        <p:spPr>
          <a:xfrm>
            <a:off x="0" y="1189358"/>
            <a:ext cx="12265081" cy="4134009"/>
          </a:xfrm>
          <a:prstGeom prst="rect">
            <a:avLst/>
          </a:prstGeom>
        </p:spPr>
      </p:pic>
    </p:spTree>
    <p:extLst>
      <p:ext uri="{BB962C8B-B14F-4D97-AF65-F5344CB8AC3E}">
        <p14:creationId xmlns:p14="http://schemas.microsoft.com/office/powerpoint/2010/main" val="274080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group of men working on an airplane&#10;&#10;Description automatically generated">
            <a:extLst>
              <a:ext uri="{FF2B5EF4-FFF2-40B4-BE49-F238E27FC236}">
                <a16:creationId xmlns:a16="http://schemas.microsoft.com/office/drawing/2014/main" id="{1796DB1D-F897-F8B0-6990-56F5EABC5DA8}"/>
              </a:ext>
            </a:extLst>
          </p:cNvPr>
          <p:cNvPicPr>
            <a:picLocks noGrp="1" noChangeAspect="1"/>
          </p:cNvPicPr>
          <p:nvPr>
            <p:ph type="pic" idx="1"/>
          </p:nvPr>
        </p:nvPicPr>
        <p:blipFill>
          <a:blip r:embed="rId2">
            <a:alphaModFix amt="20000"/>
            <a:extLst>
              <a:ext uri="{28A0092B-C50C-407E-A947-70E740481C1C}">
                <a14:useLocalDpi xmlns:a14="http://schemas.microsoft.com/office/drawing/2010/main" val="0"/>
              </a:ext>
            </a:extLst>
          </a:blip>
          <a:srcRect l="2508" r="2508"/>
          <a:stretch>
            <a:fillRect/>
          </a:stretch>
        </p:blipFill>
        <p:spPr>
          <a:xfrm>
            <a:off x="77821" y="25584"/>
            <a:ext cx="12192001" cy="6855449"/>
          </a:xfrm>
        </p:spPr>
      </p:pic>
      <p:sp>
        <p:nvSpPr>
          <p:cNvPr id="2" name="Title 1">
            <a:extLst>
              <a:ext uri="{FF2B5EF4-FFF2-40B4-BE49-F238E27FC236}">
                <a16:creationId xmlns:a16="http://schemas.microsoft.com/office/drawing/2014/main" id="{4E169E89-2EF9-81D4-2F12-E2598B51A273}"/>
              </a:ext>
            </a:extLst>
          </p:cNvPr>
          <p:cNvSpPr>
            <a:spLocks noGrp="1"/>
          </p:cNvSpPr>
          <p:nvPr>
            <p:ph type="title"/>
          </p:nvPr>
        </p:nvSpPr>
        <p:spPr>
          <a:xfrm>
            <a:off x="4095010" y="427898"/>
            <a:ext cx="4914311" cy="594360"/>
          </a:xfrm>
        </p:spPr>
        <p:txBody>
          <a:bodyPr>
            <a:normAutofit/>
          </a:bodyPr>
          <a:lstStyle/>
          <a:p>
            <a:r>
              <a:rPr lang="en-US" dirty="0"/>
              <a:t>Maintenance-history Page</a:t>
            </a:r>
          </a:p>
        </p:txBody>
      </p:sp>
      <p:pic>
        <p:nvPicPr>
          <p:cNvPr id="4" name="Picture 3">
            <a:extLst>
              <a:ext uri="{FF2B5EF4-FFF2-40B4-BE49-F238E27FC236}">
                <a16:creationId xmlns:a16="http://schemas.microsoft.com/office/drawing/2014/main" id="{B36F3004-9CE8-E8FB-1886-5054A398F2E3}"/>
              </a:ext>
            </a:extLst>
          </p:cNvPr>
          <p:cNvPicPr>
            <a:picLocks noChangeAspect="1"/>
          </p:cNvPicPr>
          <p:nvPr/>
        </p:nvPicPr>
        <p:blipFill>
          <a:blip r:embed="rId3"/>
          <a:stretch>
            <a:fillRect/>
          </a:stretch>
        </p:blipFill>
        <p:spPr>
          <a:xfrm>
            <a:off x="0" y="2007039"/>
            <a:ext cx="12192000" cy="2843922"/>
          </a:xfrm>
          <a:prstGeom prst="rect">
            <a:avLst/>
          </a:prstGeom>
        </p:spPr>
      </p:pic>
    </p:spTree>
    <p:extLst>
      <p:ext uri="{BB962C8B-B14F-4D97-AF65-F5344CB8AC3E}">
        <p14:creationId xmlns:p14="http://schemas.microsoft.com/office/powerpoint/2010/main" val="550197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C9974ACAC44545805C0073B379686D" ma:contentTypeVersion="6" ma:contentTypeDescription="Create a new document." ma:contentTypeScope="" ma:versionID="d28e151d319e439031e59972d27ffba1">
  <xsd:schema xmlns:xsd="http://www.w3.org/2001/XMLSchema" xmlns:xs="http://www.w3.org/2001/XMLSchema" xmlns:p="http://schemas.microsoft.com/office/2006/metadata/properties" xmlns:ns3="03a9dbf1-c348-4607-ae5f-bd3442afb074" targetNamespace="http://schemas.microsoft.com/office/2006/metadata/properties" ma:root="true" ma:fieldsID="eab6cf0d7a29a13c50b6d97e7a73a97d" ns3:_="">
    <xsd:import namespace="03a9dbf1-c348-4607-ae5f-bd3442afb07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a9dbf1-c348-4607-ae5f-bd3442afb0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3a9dbf1-c348-4607-ae5f-bd3442afb074" xsi:nil="true"/>
  </documentManagement>
</p:properties>
</file>

<file path=customXml/itemProps1.xml><?xml version="1.0" encoding="utf-8"?>
<ds:datastoreItem xmlns:ds="http://schemas.openxmlformats.org/officeDocument/2006/customXml" ds:itemID="{9A974CB4-9A4D-49E8-8CBB-E00D0F2CE038}">
  <ds:schemaRefs>
    <ds:schemaRef ds:uri="http://schemas.microsoft.com/sharepoint/v3/contenttype/forms"/>
  </ds:schemaRefs>
</ds:datastoreItem>
</file>

<file path=customXml/itemProps2.xml><?xml version="1.0" encoding="utf-8"?>
<ds:datastoreItem xmlns:ds="http://schemas.openxmlformats.org/officeDocument/2006/customXml" ds:itemID="{9B70F95C-553F-460F-89F9-C10C4C5727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a9dbf1-c348-4607-ae5f-bd3442afb0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98BAB54-C924-47C7-93FD-0962F8733D3C}">
  <ds:schemaRefs>
    <ds:schemaRef ds:uri="http://purl.org/dc/elements/1.1/"/>
    <ds:schemaRef ds:uri="http://www.w3.org/XML/1998/namespace"/>
    <ds:schemaRef ds:uri="http://purl.org/dc/dcmitype/"/>
    <ds:schemaRef ds:uri="http://schemas.microsoft.com/office/2006/documentManagement/types"/>
    <ds:schemaRef ds:uri="03a9dbf1-c348-4607-ae5f-bd3442afb074"/>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 Boardroom</Template>
  <TotalTime>606</TotalTime>
  <Words>1357</Words>
  <Application>Microsoft Office PowerPoint</Application>
  <PresentationFormat>Widescreen</PresentationFormat>
  <Paragraphs>169</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Aerospace Angular Web Application</vt:lpstr>
      <vt:lpstr>Project Overview</vt:lpstr>
      <vt:lpstr>PowerPoint Presentation</vt:lpstr>
      <vt:lpstr>Front End Component Structure</vt:lpstr>
      <vt:lpstr>Front End Component Structure</vt:lpstr>
      <vt:lpstr>PowerPoint Presentation</vt:lpstr>
      <vt:lpstr>Aircraft endpoints </vt:lpstr>
      <vt:lpstr>Aircraft-list Page</vt:lpstr>
      <vt:lpstr>Maintenance-history Page</vt:lpstr>
      <vt:lpstr>Performance-metrics Page</vt:lpstr>
      <vt:lpstr>Performance-analytics Page</vt:lpstr>
      <vt:lpstr>Dashboard Page</vt:lpstr>
      <vt:lpstr>Challenges Encountered</vt:lpstr>
      <vt:lpstr>Pending bugs and current limitations</vt:lpstr>
      <vt:lpstr> Lessons learned   </vt:lpstr>
      <vt:lpstr>Application to future web projects</vt:lpstr>
      <vt:lpstr>Postman documentation</vt:lpstr>
      <vt:lpstr>Live demonstration </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Owen Lindsey</dc:creator>
  <cp:lastModifiedBy>Owen Lindsey</cp:lastModifiedBy>
  <cp:revision>11</cp:revision>
  <dcterms:created xsi:type="dcterms:W3CDTF">2024-10-17T18:40:58Z</dcterms:created>
  <dcterms:modified xsi:type="dcterms:W3CDTF">2024-11-09T21:53:32Z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0x010100F4C9974ACAC44545805C0073B379686D</vt:lpwstr>
  </property>
</Properties>
</file>