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81" r:id="rId5"/>
    <p:sldId id="284" r:id="rId6"/>
    <p:sldId id="300" r:id="rId7"/>
    <p:sldId id="294" r:id="rId8"/>
    <p:sldId id="295" r:id="rId9"/>
    <p:sldId id="293" r:id="rId10"/>
    <p:sldId id="297" r:id="rId11"/>
    <p:sldId id="298" r:id="rId12"/>
    <p:sldId id="302" r:id="rId13"/>
    <p:sldId id="301" r:id="rId14"/>
    <p:sldId id="303" r:id="rId15"/>
    <p:sldId id="304" r:id="rId16"/>
    <p:sldId id="305" r:id="rId17"/>
    <p:sldId id="306" r:id="rId18"/>
    <p:sldId id="307" r:id="rId19"/>
    <p:sldId id="308" r:id="rId20"/>
    <p:sldId id="309" r:id="rId21"/>
    <p:sldId id="310" r:id="rId22"/>
    <p:sldId id="311" r:id="rId23"/>
    <p:sldId id="29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79" autoAdjust="0"/>
  </p:normalViewPr>
  <p:slideViewPr>
    <p:cSldViewPr snapToGrid="0">
      <p:cViewPr varScale="1">
        <p:scale>
          <a:sx n="78" d="100"/>
          <a:sy n="78" d="100"/>
        </p:scale>
        <p:origin x="878" y="67"/>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5/20/2024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5/20/2024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23A35-1FA6-84F9-C9C9-8EFD760A50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7CDB01-A300-500A-E9FF-5021D5B216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B90371-6E13-9BA6-3274-E7DFC0AA832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5DD689E-823E-FB48-22C9-BEE63C553E8C}"/>
              </a:ext>
            </a:extLst>
          </p:cNvPr>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2217294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6</a:t>
            </a:fld>
            <a:endParaRPr lang="en-US"/>
          </a:p>
        </p:txBody>
      </p:sp>
    </p:spTree>
    <p:extLst>
      <p:ext uri="{BB962C8B-B14F-4D97-AF65-F5344CB8AC3E}">
        <p14:creationId xmlns:p14="http://schemas.microsoft.com/office/powerpoint/2010/main" val="1709647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8</a:t>
            </a:fld>
            <a:endParaRPr lang="en-US"/>
          </a:p>
        </p:txBody>
      </p:sp>
    </p:spTree>
    <p:extLst>
      <p:ext uri="{BB962C8B-B14F-4D97-AF65-F5344CB8AC3E}">
        <p14:creationId xmlns:p14="http://schemas.microsoft.com/office/powerpoint/2010/main" val="232526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5/20/2024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5/20/2024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5/20/2024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5/20/2024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5/20/2024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5/20/2024</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graph with a graph on it&#10;&#10;Description automatically generated">
            <a:extLst>
              <a:ext uri="{FF2B5EF4-FFF2-40B4-BE49-F238E27FC236}">
                <a16:creationId xmlns:a16="http://schemas.microsoft.com/office/drawing/2014/main" id="{0EC1C033-744D-601A-5E84-9091D3A698DC}"/>
              </a:ext>
            </a:extLst>
          </p:cNvPr>
          <p:cNvPicPr>
            <a:picLocks noGrp="1" noChangeAspect="1"/>
          </p:cNvPicPr>
          <p:nvPr>
            <p:ph type="pic" sz="quarter" idx="10"/>
          </p:nvPr>
        </p:nvPicPr>
        <p:blipFill rotWithShape="1">
          <a:blip r:embed="rId2">
            <a:alphaModFix amt="43000"/>
            <a:extLst>
              <a:ext uri="{28A0092B-C50C-407E-A947-70E740481C1C}">
                <a14:useLocalDpi xmlns:a14="http://schemas.microsoft.com/office/drawing/2010/main" val="0"/>
              </a:ext>
            </a:extLst>
          </a:blip>
          <a:srcRect l="33238" r="40502" b="-1"/>
          <a:stretch/>
        </p:blipFill>
        <p:spPr>
          <a:xfrm>
            <a:off x="20" y="10"/>
            <a:ext cx="4287818" cy="6857990"/>
          </a:xfrm>
          <a:noFill/>
        </p:spPr>
      </p:pic>
      <p:sp>
        <p:nvSpPr>
          <p:cNvPr id="12" name="Content Placeholder 11">
            <a:extLst>
              <a:ext uri="{FF2B5EF4-FFF2-40B4-BE49-F238E27FC236}">
                <a16:creationId xmlns:a16="http://schemas.microsoft.com/office/drawing/2014/main" id="{4B072443-30C9-39E6-509F-ED4730324548}"/>
              </a:ext>
            </a:extLst>
          </p:cNvPr>
          <p:cNvSpPr>
            <a:spLocks noGrp="1"/>
          </p:cNvSpPr>
          <p:nvPr>
            <p:ph idx="1"/>
          </p:nvPr>
        </p:nvSpPr>
        <p:spPr>
          <a:xfrm>
            <a:off x="1229031" y="1720646"/>
            <a:ext cx="10176386" cy="2192593"/>
          </a:xfrm>
        </p:spPr>
        <p:txBody>
          <a:bodyPr>
            <a:normAutofit/>
          </a:bodyPr>
          <a:lstStyle/>
          <a:p>
            <a:pPr marL="0" indent="0">
              <a:buNone/>
            </a:pPr>
            <a:r>
              <a:rPr lang="en-US" sz="6000" dirty="0">
                <a:effectLst/>
              </a:rPr>
              <a:t>Optimal Multi-Stage Arrhythmia Classification Approach</a:t>
            </a:r>
            <a:endParaRPr lang="en-US" sz="6000" dirty="0">
              <a:highlight>
                <a:srgbClr val="000000"/>
              </a:highlight>
            </a:endParaRPr>
          </a:p>
        </p:txBody>
      </p:sp>
    </p:spTree>
    <p:extLst>
      <p:ext uri="{BB962C8B-B14F-4D97-AF65-F5344CB8AC3E}">
        <p14:creationId xmlns:p14="http://schemas.microsoft.com/office/powerpoint/2010/main" val="639264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3219"/>
          </a:xfrm>
        </p:spPr>
        <p:txBody>
          <a:bodyPr/>
          <a:lstStyle/>
          <a:p>
            <a:r>
              <a:rPr lang="en-US" dirty="0" err="1"/>
              <a:t>Cnn</a:t>
            </a:r>
            <a:r>
              <a:rPr lang="en-US" dirty="0"/>
              <a:t> model in time </a:t>
            </a:r>
            <a:r>
              <a:rPr lang="en-US" dirty="0" err="1"/>
              <a:t>domaim</a:t>
            </a:r>
            <a:endParaRPr lang="en-US" dirty="0"/>
          </a:p>
        </p:txBody>
      </p:sp>
      <p:pic>
        <p:nvPicPr>
          <p:cNvPr id="4" name="Picture 3"/>
          <p:cNvPicPr>
            <a:picLocks noChangeAspect="1"/>
          </p:cNvPicPr>
          <p:nvPr/>
        </p:nvPicPr>
        <p:blipFill>
          <a:blip r:embed="rId2"/>
          <a:stretch>
            <a:fillRect/>
          </a:stretch>
        </p:blipFill>
        <p:spPr>
          <a:xfrm>
            <a:off x="0" y="2397672"/>
            <a:ext cx="4953000" cy="3733800"/>
          </a:xfrm>
          <a:prstGeom prst="rect">
            <a:avLst/>
          </a:prstGeom>
        </p:spPr>
      </p:pic>
      <p:sp>
        <p:nvSpPr>
          <p:cNvPr id="5" name="Rectangle 4"/>
          <p:cNvSpPr/>
          <p:nvPr/>
        </p:nvSpPr>
        <p:spPr>
          <a:xfrm>
            <a:off x="402021" y="1135116"/>
            <a:ext cx="4550979" cy="843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Train valid accuracy</a:t>
            </a:r>
          </a:p>
        </p:txBody>
      </p:sp>
      <p:pic>
        <p:nvPicPr>
          <p:cNvPr id="6" name="Picture 5"/>
          <p:cNvPicPr>
            <a:picLocks noChangeAspect="1"/>
          </p:cNvPicPr>
          <p:nvPr/>
        </p:nvPicPr>
        <p:blipFill>
          <a:blip r:embed="rId3"/>
          <a:stretch>
            <a:fillRect/>
          </a:stretch>
        </p:blipFill>
        <p:spPr>
          <a:xfrm>
            <a:off x="4953000" y="2300698"/>
            <a:ext cx="6886575" cy="4084336"/>
          </a:xfrm>
          <a:prstGeom prst="rect">
            <a:avLst/>
          </a:prstGeom>
        </p:spPr>
      </p:pic>
      <p:sp>
        <p:nvSpPr>
          <p:cNvPr id="7" name="Rectangle 6"/>
          <p:cNvSpPr/>
          <p:nvPr/>
        </p:nvSpPr>
        <p:spPr>
          <a:xfrm>
            <a:off x="6311297" y="1135116"/>
            <a:ext cx="5349761" cy="843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Confusion matrix</a:t>
            </a:r>
          </a:p>
        </p:txBody>
      </p:sp>
    </p:spTree>
    <p:extLst>
      <p:ext uri="{BB962C8B-B14F-4D97-AF65-F5344CB8AC3E}">
        <p14:creationId xmlns:p14="http://schemas.microsoft.com/office/powerpoint/2010/main" val="3975005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1784" y="1572610"/>
            <a:ext cx="5848350" cy="4800600"/>
          </a:xfrm>
          <a:prstGeom prst="rect">
            <a:avLst/>
          </a:prstGeom>
        </p:spPr>
      </p:pic>
      <p:sp>
        <p:nvSpPr>
          <p:cNvPr id="5" name="Rectangle 4"/>
          <p:cNvSpPr/>
          <p:nvPr/>
        </p:nvSpPr>
        <p:spPr>
          <a:xfrm>
            <a:off x="930166" y="559676"/>
            <a:ext cx="3980793" cy="780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ROC </a:t>
            </a:r>
          </a:p>
        </p:txBody>
      </p:sp>
      <p:pic>
        <p:nvPicPr>
          <p:cNvPr id="6" name="Picture 5"/>
          <p:cNvPicPr>
            <a:picLocks noChangeAspect="1"/>
          </p:cNvPicPr>
          <p:nvPr/>
        </p:nvPicPr>
        <p:blipFill>
          <a:blip r:embed="rId3"/>
          <a:stretch>
            <a:fillRect/>
          </a:stretch>
        </p:blipFill>
        <p:spPr>
          <a:xfrm>
            <a:off x="6353503" y="1950982"/>
            <a:ext cx="5186855" cy="2422799"/>
          </a:xfrm>
          <a:prstGeom prst="rect">
            <a:avLst/>
          </a:prstGeom>
        </p:spPr>
      </p:pic>
      <p:sp>
        <p:nvSpPr>
          <p:cNvPr id="7" name="Rectangle 6"/>
          <p:cNvSpPr/>
          <p:nvPr/>
        </p:nvSpPr>
        <p:spPr>
          <a:xfrm>
            <a:off x="6956533" y="559676"/>
            <a:ext cx="3980793" cy="780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classification_report</a:t>
            </a:r>
            <a:endParaRPr lang="en-US" dirty="0"/>
          </a:p>
        </p:txBody>
      </p:sp>
    </p:spTree>
    <p:extLst>
      <p:ext uri="{BB962C8B-B14F-4D97-AF65-F5344CB8AC3E}">
        <p14:creationId xmlns:p14="http://schemas.microsoft.com/office/powerpoint/2010/main" val="557471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3219"/>
          </a:xfrm>
        </p:spPr>
        <p:txBody>
          <a:bodyPr/>
          <a:lstStyle/>
          <a:p>
            <a:r>
              <a:rPr lang="en-US" dirty="0"/>
              <a:t>CNN model frequency domain</a:t>
            </a:r>
          </a:p>
        </p:txBody>
      </p:sp>
      <p:sp>
        <p:nvSpPr>
          <p:cNvPr id="4" name="Rectangle 3"/>
          <p:cNvSpPr/>
          <p:nvPr/>
        </p:nvSpPr>
        <p:spPr>
          <a:xfrm>
            <a:off x="402021" y="1135117"/>
            <a:ext cx="4169979" cy="843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valid accuracy</a:t>
            </a:r>
          </a:p>
        </p:txBody>
      </p:sp>
      <p:pic>
        <p:nvPicPr>
          <p:cNvPr id="5" name="Picture 4"/>
          <p:cNvPicPr>
            <a:picLocks noChangeAspect="1"/>
          </p:cNvPicPr>
          <p:nvPr/>
        </p:nvPicPr>
        <p:blipFill>
          <a:blip r:embed="rId2"/>
          <a:stretch>
            <a:fillRect/>
          </a:stretch>
        </p:blipFill>
        <p:spPr>
          <a:xfrm>
            <a:off x="62897" y="2430470"/>
            <a:ext cx="4848225" cy="3733800"/>
          </a:xfrm>
          <a:prstGeom prst="rect">
            <a:avLst/>
          </a:prstGeom>
        </p:spPr>
      </p:pic>
      <p:sp>
        <p:nvSpPr>
          <p:cNvPr id="6" name="Rectangle 5"/>
          <p:cNvSpPr/>
          <p:nvPr/>
        </p:nvSpPr>
        <p:spPr>
          <a:xfrm>
            <a:off x="6311297" y="1135116"/>
            <a:ext cx="4169979" cy="843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Confusion matrix</a:t>
            </a:r>
          </a:p>
        </p:txBody>
      </p:sp>
      <p:pic>
        <p:nvPicPr>
          <p:cNvPr id="7" name="Picture 6"/>
          <p:cNvPicPr>
            <a:picLocks noChangeAspect="1"/>
          </p:cNvPicPr>
          <p:nvPr/>
        </p:nvPicPr>
        <p:blipFill>
          <a:blip r:embed="rId3"/>
          <a:stretch>
            <a:fillRect/>
          </a:stretch>
        </p:blipFill>
        <p:spPr>
          <a:xfrm>
            <a:off x="5412990" y="1978571"/>
            <a:ext cx="5966591" cy="4784836"/>
          </a:xfrm>
          <a:prstGeom prst="rect">
            <a:avLst/>
          </a:prstGeom>
        </p:spPr>
      </p:pic>
    </p:spTree>
    <p:extLst>
      <p:ext uri="{BB962C8B-B14F-4D97-AF65-F5344CB8AC3E}">
        <p14:creationId xmlns:p14="http://schemas.microsoft.com/office/powerpoint/2010/main" val="4161415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30166" y="559676"/>
            <a:ext cx="3980793" cy="780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ROC </a:t>
            </a:r>
          </a:p>
        </p:txBody>
      </p:sp>
      <p:pic>
        <p:nvPicPr>
          <p:cNvPr id="5" name="Picture 4"/>
          <p:cNvPicPr>
            <a:picLocks noChangeAspect="1"/>
          </p:cNvPicPr>
          <p:nvPr/>
        </p:nvPicPr>
        <p:blipFill>
          <a:blip r:embed="rId2"/>
          <a:stretch>
            <a:fillRect/>
          </a:stretch>
        </p:blipFill>
        <p:spPr>
          <a:xfrm>
            <a:off x="0" y="1670488"/>
            <a:ext cx="5848350" cy="4762500"/>
          </a:xfrm>
          <a:prstGeom prst="rect">
            <a:avLst/>
          </a:prstGeom>
        </p:spPr>
      </p:pic>
      <p:sp>
        <p:nvSpPr>
          <p:cNvPr id="6" name="Rectangle 5"/>
          <p:cNvSpPr/>
          <p:nvPr/>
        </p:nvSpPr>
        <p:spPr>
          <a:xfrm>
            <a:off x="6956533" y="559676"/>
            <a:ext cx="3980793" cy="780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classification_report</a:t>
            </a:r>
            <a:endParaRPr lang="en-US" dirty="0"/>
          </a:p>
        </p:txBody>
      </p:sp>
      <p:pic>
        <p:nvPicPr>
          <p:cNvPr id="7" name="Picture 6"/>
          <p:cNvPicPr>
            <a:picLocks noChangeAspect="1"/>
          </p:cNvPicPr>
          <p:nvPr/>
        </p:nvPicPr>
        <p:blipFill>
          <a:blip r:embed="rId3"/>
          <a:stretch>
            <a:fillRect/>
          </a:stretch>
        </p:blipFill>
        <p:spPr>
          <a:xfrm>
            <a:off x="6101253" y="1891862"/>
            <a:ext cx="5691351" cy="3697014"/>
          </a:xfrm>
          <a:prstGeom prst="rect">
            <a:avLst/>
          </a:prstGeom>
        </p:spPr>
      </p:pic>
    </p:spTree>
    <p:extLst>
      <p:ext uri="{BB962C8B-B14F-4D97-AF65-F5344CB8AC3E}">
        <p14:creationId xmlns:p14="http://schemas.microsoft.com/office/powerpoint/2010/main" val="3558248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3219"/>
          </a:xfrm>
        </p:spPr>
        <p:txBody>
          <a:bodyPr/>
          <a:lstStyle/>
          <a:p>
            <a:r>
              <a:rPr lang="en-US" dirty="0" err="1"/>
              <a:t>Lstm</a:t>
            </a:r>
            <a:r>
              <a:rPr lang="en-US" dirty="0"/>
              <a:t> model time domain</a:t>
            </a:r>
          </a:p>
        </p:txBody>
      </p:sp>
      <p:pic>
        <p:nvPicPr>
          <p:cNvPr id="5" name="Picture 4"/>
          <p:cNvPicPr>
            <a:picLocks noChangeAspect="1"/>
          </p:cNvPicPr>
          <p:nvPr/>
        </p:nvPicPr>
        <p:blipFill>
          <a:blip r:embed="rId2"/>
          <a:stretch>
            <a:fillRect/>
          </a:stretch>
        </p:blipFill>
        <p:spPr>
          <a:xfrm>
            <a:off x="1639614" y="1860331"/>
            <a:ext cx="8152086" cy="4997669"/>
          </a:xfrm>
          <a:prstGeom prst="rect">
            <a:avLst/>
          </a:prstGeom>
        </p:spPr>
      </p:pic>
      <p:sp>
        <p:nvSpPr>
          <p:cNvPr id="6" name="Rectangle 5"/>
          <p:cNvSpPr/>
          <p:nvPr/>
        </p:nvSpPr>
        <p:spPr>
          <a:xfrm>
            <a:off x="3914939" y="1016876"/>
            <a:ext cx="4169979" cy="843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Confusion matrix</a:t>
            </a:r>
          </a:p>
        </p:txBody>
      </p:sp>
    </p:spTree>
    <p:extLst>
      <p:ext uri="{BB962C8B-B14F-4D97-AF65-F5344CB8AC3E}">
        <p14:creationId xmlns:p14="http://schemas.microsoft.com/office/powerpoint/2010/main" val="3888370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30166" y="559676"/>
            <a:ext cx="3980793" cy="780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ROC </a:t>
            </a:r>
          </a:p>
        </p:txBody>
      </p:sp>
      <p:pic>
        <p:nvPicPr>
          <p:cNvPr id="6" name="Picture 5"/>
          <p:cNvPicPr>
            <a:picLocks noChangeAspect="1"/>
          </p:cNvPicPr>
          <p:nvPr/>
        </p:nvPicPr>
        <p:blipFill>
          <a:blip r:embed="rId2"/>
          <a:stretch>
            <a:fillRect/>
          </a:stretch>
        </p:blipFill>
        <p:spPr>
          <a:xfrm>
            <a:off x="-13138" y="1675578"/>
            <a:ext cx="5867400" cy="4657725"/>
          </a:xfrm>
          <a:prstGeom prst="rect">
            <a:avLst/>
          </a:prstGeom>
        </p:spPr>
      </p:pic>
      <p:sp>
        <p:nvSpPr>
          <p:cNvPr id="7" name="Rectangle 6"/>
          <p:cNvSpPr/>
          <p:nvPr/>
        </p:nvSpPr>
        <p:spPr>
          <a:xfrm>
            <a:off x="6956533" y="559676"/>
            <a:ext cx="3980793" cy="780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classification_report</a:t>
            </a:r>
            <a:endParaRPr lang="en-US" dirty="0"/>
          </a:p>
        </p:txBody>
      </p:sp>
      <p:pic>
        <p:nvPicPr>
          <p:cNvPr id="8" name="Picture 7"/>
          <p:cNvPicPr>
            <a:picLocks noChangeAspect="1"/>
          </p:cNvPicPr>
          <p:nvPr/>
        </p:nvPicPr>
        <p:blipFill>
          <a:blip r:embed="rId3"/>
          <a:stretch>
            <a:fillRect/>
          </a:stretch>
        </p:blipFill>
        <p:spPr>
          <a:xfrm>
            <a:off x="6509185" y="2297002"/>
            <a:ext cx="4875487" cy="2598191"/>
          </a:xfrm>
          <a:prstGeom prst="rect">
            <a:avLst/>
          </a:prstGeom>
        </p:spPr>
      </p:pic>
    </p:spTree>
    <p:extLst>
      <p:ext uri="{BB962C8B-B14F-4D97-AF65-F5344CB8AC3E}">
        <p14:creationId xmlns:p14="http://schemas.microsoft.com/office/powerpoint/2010/main" val="2273062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3219"/>
          </a:xfrm>
        </p:spPr>
        <p:txBody>
          <a:bodyPr/>
          <a:lstStyle/>
          <a:p>
            <a:r>
              <a:rPr lang="en-US" dirty="0"/>
              <a:t>Roc curve</a:t>
            </a:r>
          </a:p>
        </p:txBody>
      </p:sp>
      <p:pic>
        <p:nvPicPr>
          <p:cNvPr id="4" name="Picture 3"/>
          <p:cNvPicPr>
            <a:picLocks noChangeAspect="1"/>
          </p:cNvPicPr>
          <p:nvPr/>
        </p:nvPicPr>
        <p:blipFill>
          <a:blip r:embed="rId2"/>
          <a:stretch>
            <a:fillRect/>
          </a:stretch>
        </p:blipFill>
        <p:spPr>
          <a:xfrm>
            <a:off x="3143250" y="1019175"/>
            <a:ext cx="5905500" cy="4819650"/>
          </a:xfrm>
          <a:prstGeom prst="rect">
            <a:avLst/>
          </a:prstGeom>
        </p:spPr>
      </p:pic>
    </p:spTree>
    <p:extLst>
      <p:ext uri="{BB962C8B-B14F-4D97-AF65-F5344CB8AC3E}">
        <p14:creationId xmlns:p14="http://schemas.microsoft.com/office/powerpoint/2010/main" val="2176164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3219"/>
          </a:xfrm>
        </p:spPr>
        <p:txBody>
          <a:bodyPr/>
          <a:lstStyle/>
          <a:p>
            <a:r>
              <a:rPr lang="en-US" dirty="0" err="1"/>
              <a:t>Auc</a:t>
            </a:r>
            <a:r>
              <a:rPr lang="en-US" dirty="0"/>
              <a:t> values using trapezoid method</a:t>
            </a:r>
          </a:p>
        </p:txBody>
      </p:sp>
      <p:pic>
        <p:nvPicPr>
          <p:cNvPr id="4" name="Picture 3"/>
          <p:cNvPicPr>
            <a:picLocks noChangeAspect="1"/>
          </p:cNvPicPr>
          <p:nvPr/>
        </p:nvPicPr>
        <p:blipFill>
          <a:blip r:embed="rId2"/>
          <a:stretch>
            <a:fillRect/>
          </a:stretch>
        </p:blipFill>
        <p:spPr>
          <a:xfrm>
            <a:off x="6492765" y="683219"/>
            <a:ext cx="5504793" cy="6103836"/>
          </a:xfrm>
          <a:prstGeom prst="rect">
            <a:avLst/>
          </a:prstGeom>
        </p:spPr>
      </p:pic>
      <p:cxnSp>
        <p:nvCxnSpPr>
          <p:cNvPr id="6" name="Straight Arrow Connector 5"/>
          <p:cNvCxnSpPr/>
          <p:nvPr/>
        </p:nvCxnSpPr>
        <p:spPr>
          <a:xfrm flipH="1">
            <a:off x="5108028" y="2522483"/>
            <a:ext cx="138473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a:off x="5108028" y="4582511"/>
            <a:ext cx="138473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5108028" y="6618890"/>
            <a:ext cx="138473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1008993" y="2132286"/>
            <a:ext cx="3933497" cy="780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Cnn</a:t>
            </a:r>
            <a:r>
              <a:rPr lang="en-US" dirty="0"/>
              <a:t> time domain</a:t>
            </a:r>
          </a:p>
        </p:txBody>
      </p:sp>
      <p:sp>
        <p:nvSpPr>
          <p:cNvPr id="10" name="Oval 9"/>
          <p:cNvSpPr/>
          <p:nvPr/>
        </p:nvSpPr>
        <p:spPr>
          <a:xfrm>
            <a:off x="1174531" y="6031577"/>
            <a:ext cx="3933497" cy="780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LSTM time domain</a:t>
            </a:r>
          </a:p>
        </p:txBody>
      </p:sp>
      <p:sp>
        <p:nvSpPr>
          <p:cNvPr id="11" name="Oval 10"/>
          <p:cNvSpPr/>
          <p:nvPr/>
        </p:nvSpPr>
        <p:spPr>
          <a:xfrm>
            <a:off x="1008992" y="4192314"/>
            <a:ext cx="3933497" cy="780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Cnn</a:t>
            </a:r>
            <a:r>
              <a:rPr lang="en-US" dirty="0"/>
              <a:t> frequency domain</a:t>
            </a:r>
          </a:p>
        </p:txBody>
      </p:sp>
    </p:spTree>
    <p:extLst>
      <p:ext uri="{BB962C8B-B14F-4D97-AF65-F5344CB8AC3E}">
        <p14:creationId xmlns:p14="http://schemas.microsoft.com/office/powerpoint/2010/main" val="3996697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9144"/>
            <a:ext cx="6241651" cy="1710354"/>
          </a:xfrm>
        </p:spPr>
        <p:txBody>
          <a:bodyPr/>
          <a:lstStyle/>
          <a:p>
            <a:r>
              <a:rPr lang="en-US" dirty="0"/>
              <a:t>Conclusion:</a:t>
            </a:r>
          </a:p>
        </p:txBody>
      </p:sp>
      <p:sp>
        <p:nvSpPr>
          <p:cNvPr id="5" name="Content Placeholder 4"/>
          <p:cNvSpPr>
            <a:spLocks noGrp="1"/>
          </p:cNvSpPr>
          <p:nvPr>
            <p:ph idx="1"/>
          </p:nvPr>
        </p:nvSpPr>
        <p:spPr>
          <a:xfrm>
            <a:off x="330524" y="1450428"/>
            <a:ext cx="5580602" cy="3435306"/>
          </a:xfrm>
        </p:spPr>
        <p:txBody>
          <a:bodyPr/>
          <a:lstStyle/>
          <a:p>
            <a:r>
              <a:rPr lang="en-US" dirty="0"/>
              <a:t>According to the previous results we get that:</a:t>
            </a:r>
          </a:p>
          <a:p>
            <a:r>
              <a:rPr lang="en-US" dirty="0"/>
              <a:t>The whole 3 models we mentioned is good , because the accuracy and the AUC for the three model are almost the same </a:t>
            </a:r>
          </a:p>
          <a:p>
            <a:r>
              <a:rPr lang="en-US" dirty="0"/>
              <a:t>But due to this result the LSTM model is the winner.</a:t>
            </a:r>
          </a:p>
        </p:txBody>
      </p:sp>
      <p:pic>
        <p:nvPicPr>
          <p:cNvPr id="7" name="Picture 6"/>
          <p:cNvPicPr>
            <a:picLocks noChangeAspect="1"/>
          </p:cNvPicPr>
          <p:nvPr/>
        </p:nvPicPr>
        <p:blipFill>
          <a:blip r:embed="rId2"/>
          <a:stretch>
            <a:fillRect/>
          </a:stretch>
        </p:blipFill>
        <p:spPr>
          <a:xfrm>
            <a:off x="6983632" y="1450428"/>
            <a:ext cx="2751575" cy="2683094"/>
          </a:xfrm>
          <a:prstGeom prst="rect">
            <a:avLst/>
          </a:prstGeom>
        </p:spPr>
      </p:pic>
    </p:spTree>
    <p:extLst>
      <p:ext uri="{BB962C8B-B14F-4D97-AF65-F5344CB8AC3E}">
        <p14:creationId xmlns:p14="http://schemas.microsoft.com/office/powerpoint/2010/main" val="2688349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53" y="0"/>
            <a:ext cx="6241651" cy="1710354"/>
          </a:xfrm>
        </p:spPr>
        <p:txBody>
          <a:bodyPr/>
          <a:lstStyle/>
          <a:p>
            <a:r>
              <a:rPr lang="en-US" dirty="0"/>
              <a:t>Problems:</a:t>
            </a:r>
          </a:p>
        </p:txBody>
      </p:sp>
      <p:sp>
        <p:nvSpPr>
          <p:cNvPr id="4" name="Content Placeholder 3"/>
          <p:cNvSpPr>
            <a:spLocks noGrp="1"/>
          </p:cNvSpPr>
          <p:nvPr>
            <p:ph idx="1"/>
          </p:nvPr>
        </p:nvSpPr>
        <p:spPr>
          <a:xfrm>
            <a:off x="63453" y="1797268"/>
            <a:ext cx="8331686" cy="4501055"/>
          </a:xfrm>
        </p:spPr>
        <p:txBody>
          <a:bodyPr/>
          <a:lstStyle/>
          <a:p>
            <a:r>
              <a:rPr lang="en-US" dirty="0"/>
              <a:t>Getting an EEG dataset which is similar to the dataset of other group: change it to ECG.</a:t>
            </a:r>
          </a:p>
          <a:p>
            <a:r>
              <a:rPr lang="en-US" dirty="0"/>
              <a:t>The number of samples were small : we change it with our dataset.</a:t>
            </a:r>
          </a:p>
          <a:p>
            <a:r>
              <a:rPr lang="en-US" dirty="0"/>
              <a:t>When we try to get the signals from .mat files we get it as dictionary format: we get it using WFDB </a:t>
            </a:r>
            <a:r>
              <a:rPr lang="en-US" dirty="0" err="1"/>
              <a:t>p_signal</a:t>
            </a:r>
            <a:r>
              <a:rPr lang="en-US" dirty="0"/>
              <a:t>.</a:t>
            </a:r>
          </a:p>
          <a:p>
            <a:r>
              <a:rPr lang="en-US" dirty="0"/>
              <a:t>The accuracy of LSTM was law :we use the technique of adding </a:t>
            </a:r>
            <a:r>
              <a:rPr lang="en-US" dirty="0" err="1"/>
              <a:t>cnn</a:t>
            </a:r>
            <a:r>
              <a:rPr lang="en-US" dirty="0"/>
              <a:t> layers before it.</a:t>
            </a:r>
          </a:p>
          <a:p>
            <a:r>
              <a:rPr lang="en-US" dirty="0"/>
              <a:t>The y predicted label  in LSTM is only 0 [0,0,0,0,0] for all the samples: remove </a:t>
            </a:r>
            <a:r>
              <a:rPr lang="en-US" dirty="0" err="1"/>
              <a:t>argmax</a:t>
            </a:r>
            <a:r>
              <a:rPr lang="en-US" dirty="0"/>
              <a:t> and print the y predicted label as probability.</a:t>
            </a:r>
          </a:p>
        </p:txBody>
      </p:sp>
    </p:spTree>
    <p:extLst>
      <p:ext uri="{BB962C8B-B14F-4D97-AF65-F5344CB8AC3E}">
        <p14:creationId xmlns:p14="http://schemas.microsoft.com/office/powerpoint/2010/main" val="465238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75C36-617B-795C-5A2B-325EA34F16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AD706-11EF-C258-EBD5-C4EEFEAACF16}"/>
              </a:ext>
            </a:extLst>
          </p:cNvPr>
          <p:cNvSpPr>
            <a:spLocks noGrp="1"/>
          </p:cNvSpPr>
          <p:nvPr>
            <p:ph type="title"/>
          </p:nvPr>
        </p:nvSpPr>
        <p:spPr>
          <a:xfrm>
            <a:off x="6562816" y="457200"/>
            <a:ext cx="4837176" cy="1993392"/>
          </a:xfrm>
        </p:spPr>
        <p:txBody>
          <a:bodyPr anchor="b">
            <a:normAutofit/>
          </a:bodyPr>
          <a:lstStyle/>
          <a:p>
            <a:r>
              <a:rPr lang="en-US" sz="4000" b="1" dirty="0">
                <a:solidFill>
                  <a:srgbClr val="002060"/>
                </a:solidFill>
              </a:rPr>
              <a:t>Members</a:t>
            </a:r>
            <a:r>
              <a:rPr lang="en-US" dirty="0">
                <a:solidFill>
                  <a:srgbClr val="002060"/>
                </a:solidFill>
              </a:rPr>
              <a:t>:</a:t>
            </a:r>
          </a:p>
        </p:txBody>
      </p:sp>
      <p:pic>
        <p:nvPicPr>
          <p:cNvPr id="7" name="Picture Placeholder 6" descr="A human heart with a blue background&#10;&#10;Description automatically generated">
            <a:extLst>
              <a:ext uri="{FF2B5EF4-FFF2-40B4-BE49-F238E27FC236}">
                <a16:creationId xmlns:a16="http://schemas.microsoft.com/office/drawing/2014/main" id="{731D06C5-27AA-AB87-80E1-EF4199B28D40}"/>
              </a:ext>
            </a:extLst>
          </p:cNvPr>
          <p:cNvPicPr>
            <a:picLocks noGrp="1" noChangeAspect="1"/>
          </p:cNvPicPr>
          <p:nvPr>
            <p:ph type="pic" sz="quarter" idx="10"/>
          </p:nvPr>
        </p:nvPicPr>
        <p:blipFill rotWithShape="1">
          <a:blip r:embed="rId3">
            <a:alphaModFix amt="63000"/>
            <a:extLst>
              <a:ext uri="{28A0092B-C50C-407E-A947-70E740481C1C}">
                <a14:useLocalDpi xmlns:a14="http://schemas.microsoft.com/office/drawing/2010/main" val="0"/>
              </a:ext>
            </a:extLst>
          </a:blip>
          <a:srcRect r="39144" b="1"/>
          <a:stretch/>
        </p:blipFill>
        <p:spPr>
          <a:xfrm>
            <a:off x="-28882" y="10"/>
            <a:ext cx="6115050" cy="6857990"/>
          </a:xfrm>
          <a:noFill/>
        </p:spPr>
      </p:pic>
      <p:sp>
        <p:nvSpPr>
          <p:cNvPr id="3" name="Content Placeholder 2">
            <a:extLst>
              <a:ext uri="{FF2B5EF4-FFF2-40B4-BE49-F238E27FC236}">
                <a16:creationId xmlns:a16="http://schemas.microsoft.com/office/drawing/2014/main" id="{992EC4A8-49EE-CF82-CFDC-BA9308ED0D65}"/>
              </a:ext>
            </a:extLst>
          </p:cNvPr>
          <p:cNvSpPr>
            <a:spLocks noGrp="1"/>
          </p:cNvSpPr>
          <p:nvPr>
            <p:ph idx="1"/>
          </p:nvPr>
        </p:nvSpPr>
        <p:spPr>
          <a:xfrm>
            <a:off x="6562818" y="2752344"/>
            <a:ext cx="4837174" cy="1831231"/>
          </a:xfrm>
        </p:spPr>
        <p:txBody>
          <a:bodyPr anchor="t">
            <a:normAutofit fontScale="92500" lnSpcReduction="10000"/>
          </a:bodyPr>
          <a:lstStyle/>
          <a:p>
            <a:r>
              <a:rPr lang="en-US" sz="2400" b="1" dirty="0" err="1"/>
              <a:t>Samah</a:t>
            </a:r>
            <a:r>
              <a:rPr lang="en-US" sz="2400" b="1" dirty="0"/>
              <a:t> </a:t>
            </a:r>
            <a:r>
              <a:rPr lang="en-US" sz="2400" b="1" dirty="0" err="1"/>
              <a:t>khaled</a:t>
            </a:r>
            <a:endParaRPr lang="en-US" sz="2400" b="1" dirty="0"/>
          </a:p>
          <a:p>
            <a:r>
              <a:rPr lang="en-US" sz="2400" b="1" dirty="0"/>
              <a:t>Omnia Mohamed </a:t>
            </a:r>
          </a:p>
          <a:p>
            <a:r>
              <a:rPr lang="en-US" sz="2400" b="1" dirty="0"/>
              <a:t>Batool yousry</a:t>
            </a:r>
          </a:p>
        </p:txBody>
      </p:sp>
    </p:spTree>
    <p:extLst>
      <p:ext uri="{BB962C8B-B14F-4D97-AF65-F5344CB8AC3E}">
        <p14:creationId xmlns:p14="http://schemas.microsoft.com/office/powerpoint/2010/main" val="1672017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B4F17BF-3831-8301-CB95-3FA9A644AFF6}"/>
              </a:ext>
            </a:extLst>
          </p:cNvPr>
          <p:cNvSpPr>
            <a:spLocks noGrp="1"/>
          </p:cNvSpPr>
          <p:nvPr>
            <p:ph type="subTitle" idx="1"/>
          </p:nvPr>
        </p:nvSpPr>
        <p:spPr>
          <a:xfrm>
            <a:off x="1524000" y="2202427"/>
            <a:ext cx="9144000" cy="2247166"/>
          </a:xfrm>
        </p:spPr>
        <p:txBody>
          <a:bodyPr>
            <a:normAutofit/>
          </a:bodyPr>
          <a:lstStyle/>
          <a:p>
            <a:r>
              <a:rPr lang="en-US" sz="4400" b="1" dirty="0"/>
              <a:t>thank you</a:t>
            </a:r>
          </a:p>
        </p:txBody>
      </p:sp>
    </p:spTree>
    <p:extLst>
      <p:ext uri="{BB962C8B-B14F-4D97-AF65-F5344CB8AC3E}">
        <p14:creationId xmlns:p14="http://schemas.microsoft.com/office/powerpoint/2010/main" val="2473572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3AFBAB4-CD3C-40C6-F3D5-D85E2F930633}"/>
              </a:ext>
            </a:extLst>
          </p:cNvPr>
          <p:cNvSpPr>
            <a:spLocks noGrp="1"/>
          </p:cNvSpPr>
          <p:nvPr>
            <p:ph type="subTitle" idx="1"/>
          </p:nvPr>
        </p:nvSpPr>
        <p:spPr>
          <a:xfrm>
            <a:off x="1524000" y="2281084"/>
            <a:ext cx="9144000" cy="1710813"/>
          </a:xfrm>
        </p:spPr>
        <p:txBody>
          <a:bodyPr>
            <a:normAutofit/>
          </a:bodyPr>
          <a:lstStyle/>
          <a:p>
            <a:r>
              <a:rPr lang="en-US" sz="5400" b="1" dirty="0">
                <a:solidFill>
                  <a:schemeClr val="tx1"/>
                </a:solidFill>
              </a:rPr>
              <a:t>dataset</a:t>
            </a:r>
            <a:endParaRPr lang="en-US" sz="4400" b="1" dirty="0">
              <a:solidFill>
                <a:schemeClr val="tx1"/>
              </a:solidFill>
            </a:endParaRPr>
          </a:p>
        </p:txBody>
      </p:sp>
    </p:spTree>
    <p:extLst>
      <p:ext uri="{BB962C8B-B14F-4D97-AF65-F5344CB8AC3E}">
        <p14:creationId xmlns:p14="http://schemas.microsoft.com/office/powerpoint/2010/main" val="12170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stethoscope on a graph&#10;&#10;Description automatically generated">
            <a:extLst>
              <a:ext uri="{FF2B5EF4-FFF2-40B4-BE49-F238E27FC236}">
                <a16:creationId xmlns:a16="http://schemas.microsoft.com/office/drawing/2014/main" id="{4E2D9A63-BC18-7A66-20AB-724B6E33DA11}"/>
              </a:ext>
            </a:extLst>
          </p:cNvPr>
          <p:cNvPicPr>
            <a:picLocks noGrp="1" noChangeAspect="1"/>
          </p:cNvPicPr>
          <p:nvPr>
            <p:ph type="pic" sz="quarter" idx="11"/>
          </p:nvPr>
        </p:nvPicPr>
        <p:blipFill>
          <a:blip r:embed="rId2">
            <a:alphaModFix/>
            <a:extLst>
              <a:ext uri="{BEBA8EAE-BF5A-486C-A8C5-ECC9F3942E4B}">
                <a14:imgProps xmlns:a14="http://schemas.microsoft.com/office/drawing/2010/main">
                  <a14:imgLayer r:embed="rId3">
                    <a14:imgEffect>
                      <a14:colorTemperature colorTemp="5527"/>
                    </a14:imgEffect>
                  </a14:imgLayer>
                </a14:imgProps>
              </a:ext>
              <a:ext uri="{28A0092B-C50C-407E-A947-70E740481C1C}">
                <a14:useLocalDpi xmlns:a14="http://schemas.microsoft.com/office/drawing/2010/main" val="0"/>
              </a:ext>
            </a:extLst>
          </a:blip>
          <a:srcRect l="8394" r="8394"/>
          <a:stretch>
            <a:fillRect/>
          </a:stretch>
        </p:blipFill>
        <p:spPr>
          <a:xfrm>
            <a:off x="1" y="0"/>
            <a:ext cx="4041058" cy="6858000"/>
          </a:xfrm>
          <a:solidFill>
            <a:schemeClr val="tx1"/>
          </a:solidFill>
        </p:spPr>
      </p:pic>
      <p:sp>
        <p:nvSpPr>
          <p:cNvPr id="3" name="Title 2">
            <a:extLst>
              <a:ext uri="{FF2B5EF4-FFF2-40B4-BE49-F238E27FC236}">
                <a16:creationId xmlns:a16="http://schemas.microsoft.com/office/drawing/2014/main" id="{710CF3CE-45E5-3490-5B8F-F634BC10241E}"/>
              </a:ext>
            </a:extLst>
          </p:cNvPr>
          <p:cNvSpPr>
            <a:spLocks noGrp="1"/>
          </p:cNvSpPr>
          <p:nvPr>
            <p:ph type="title"/>
          </p:nvPr>
        </p:nvSpPr>
        <p:spPr>
          <a:xfrm>
            <a:off x="4837471" y="81807"/>
            <a:ext cx="5854441" cy="965328"/>
          </a:xfrm>
        </p:spPr>
        <p:txBody>
          <a:bodyPr/>
          <a:lstStyle/>
          <a:p>
            <a:r>
              <a:rPr lang="en-US" sz="6000" b="1" dirty="0">
                <a:solidFill>
                  <a:schemeClr val="accent5">
                    <a:lumMod val="90000"/>
                    <a:lumOff val="10000"/>
                  </a:schemeClr>
                </a:solidFill>
                <a:highlight>
                  <a:srgbClr val="C0C0C0"/>
                </a:highlight>
              </a:rPr>
              <a:t>dataset</a:t>
            </a:r>
          </a:p>
        </p:txBody>
      </p:sp>
      <p:sp>
        <p:nvSpPr>
          <p:cNvPr id="4" name="Text Placeholder 3">
            <a:extLst>
              <a:ext uri="{FF2B5EF4-FFF2-40B4-BE49-F238E27FC236}">
                <a16:creationId xmlns:a16="http://schemas.microsoft.com/office/drawing/2014/main" id="{F528E56B-9891-8C44-EDF9-8B012F84FDC1}"/>
              </a:ext>
            </a:extLst>
          </p:cNvPr>
          <p:cNvSpPr>
            <a:spLocks noGrp="1"/>
          </p:cNvSpPr>
          <p:nvPr>
            <p:ph type="body" sz="quarter" idx="10"/>
          </p:nvPr>
        </p:nvSpPr>
        <p:spPr>
          <a:xfrm>
            <a:off x="4011561" y="1047136"/>
            <a:ext cx="8180438" cy="5810864"/>
          </a:xfrm>
        </p:spPr>
        <p:txBody>
          <a:bodyPr>
            <a:normAutofit fontScale="70000" lnSpcReduction="20000"/>
          </a:bodyPr>
          <a:lstStyle/>
          <a:p>
            <a:r>
              <a:rPr lang="en-US" sz="3100" dirty="0">
                <a:solidFill>
                  <a:schemeClr val="tx1"/>
                </a:solidFill>
                <a:effectLst/>
              </a:rPr>
              <a:t>-we collected and disseminated this novel database that contains 12-lead ECGs of 45,152 patients with a 500 Hz sampling retether</a:t>
            </a:r>
            <a:r>
              <a:rPr lang="en-US" sz="3200" b="0" i="0" dirty="0">
                <a:solidFill>
                  <a:srgbClr val="212529"/>
                </a:solidFill>
                <a:effectLst/>
                <a:highlight>
                  <a:srgbClr val="FFFFFF"/>
                </a:highlight>
                <a:latin typeface="-apple-system"/>
              </a:rPr>
              <a:t> part of</a:t>
            </a:r>
          </a:p>
          <a:p>
            <a:r>
              <a:rPr lang="en-US" sz="3200" b="0" i="0" dirty="0">
                <a:solidFill>
                  <a:srgbClr val="212529"/>
                </a:solidFill>
                <a:effectLst/>
                <a:highlight>
                  <a:srgbClr val="FFFFFF"/>
                </a:highlight>
                <a:latin typeface="-apple-system"/>
              </a:rPr>
              <a:t> this database (10,646 patient) was shared .</a:t>
            </a:r>
            <a:r>
              <a:rPr lang="en-US" sz="3100" dirty="0">
                <a:solidFill>
                  <a:schemeClr val="tx1"/>
                </a:solidFill>
                <a:effectLst/>
              </a:rPr>
              <a:t> </a:t>
            </a:r>
          </a:p>
          <a:p>
            <a:r>
              <a:rPr lang="en-US" sz="3100" b="0" i="0" dirty="0">
                <a:solidFill>
                  <a:schemeClr val="tx1"/>
                </a:solidFill>
                <a:effectLst/>
                <a:latin typeface="-apple-system"/>
              </a:rPr>
              <a:t>-12-lead resting ECG test that was taken over a period of 10 seconds</a:t>
            </a:r>
          </a:p>
          <a:p>
            <a:r>
              <a:rPr lang="en-US" sz="3100" b="0" i="0" dirty="0">
                <a:solidFill>
                  <a:schemeClr val="tx1"/>
                </a:solidFill>
                <a:effectLst/>
                <a:latin typeface="-apple-system"/>
              </a:rPr>
              <a:t>-The institutional review board of Shaoxing People’s Hospital and Ningbo First Hospital approved this study, granted the waiver application to obtain informed consent, and allowed the data to be shared publicly after de-identification.</a:t>
            </a:r>
          </a:p>
          <a:p>
            <a:r>
              <a:rPr lang="en-US" sz="4000" b="1" i="0" kern="1200" dirty="0">
                <a:solidFill>
                  <a:schemeClr val="accent5">
                    <a:lumMod val="90000"/>
                    <a:lumOff val="10000"/>
                  </a:schemeClr>
                </a:solidFill>
                <a:highlight>
                  <a:srgbClr val="C0C0C0"/>
                </a:highlight>
                <a:latin typeface="+mj-lt"/>
                <a:ea typeface="+mj-ea"/>
                <a:cs typeface="+mj-cs"/>
              </a:rPr>
              <a:t>Types of diseases that can cause arrhythmia</a:t>
            </a:r>
            <a:r>
              <a:rPr lang="en-US" sz="2800" b="0" i="0" kern="1200" dirty="0">
                <a:solidFill>
                  <a:schemeClr val="tx1"/>
                </a:solidFill>
                <a:latin typeface="+mj-lt"/>
                <a:ea typeface="+mj-ea"/>
                <a:cs typeface="+mj-cs"/>
              </a:rPr>
              <a:t>.</a:t>
            </a:r>
          </a:p>
          <a:p>
            <a:pPr>
              <a:lnSpc>
                <a:spcPct val="140000"/>
              </a:lnSpc>
              <a:spcBef>
                <a:spcPts val="1000"/>
              </a:spcBef>
              <a:buFont typeface="Wingdings 3" charset="2"/>
              <a:buChar char=""/>
            </a:pPr>
            <a:r>
              <a:rPr lang="en-US" sz="3600" dirty="0">
                <a:solidFill>
                  <a:schemeClr val="tx1"/>
                </a:solidFill>
              </a:rPr>
              <a:t>atrial fibrillation</a:t>
            </a:r>
          </a:p>
          <a:p>
            <a:pPr>
              <a:lnSpc>
                <a:spcPct val="140000"/>
              </a:lnSpc>
              <a:spcBef>
                <a:spcPts val="1000"/>
              </a:spcBef>
              <a:buFont typeface="Wingdings 3" charset="2"/>
              <a:buChar char=""/>
            </a:pPr>
            <a:r>
              <a:rPr lang="en-US" sz="3600" dirty="0">
                <a:solidFill>
                  <a:schemeClr val="tx1"/>
                </a:solidFill>
              </a:rPr>
              <a:t>general supraventricular tachycardia</a:t>
            </a:r>
          </a:p>
          <a:p>
            <a:pPr>
              <a:lnSpc>
                <a:spcPct val="140000"/>
              </a:lnSpc>
              <a:spcBef>
                <a:spcPts val="1000"/>
              </a:spcBef>
              <a:buFont typeface="Wingdings 3" charset="2"/>
              <a:buChar char=""/>
            </a:pPr>
            <a:r>
              <a:rPr lang="en-US" sz="3600" dirty="0">
                <a:solidFill>
                  <a:schemeClr val="tx1"/>
                </a:solidFill>
                <a:highlight>
                  <a:srgbClr val="FFFF00"/>
                </a:highlight>
              </a:rPr>
              <a:t>sinus bradycardia </a:t>
            </a:r>
          </a:p>
          <a:p>
            <a:pPr>
              <a:lnSpc>
                <a:spcPct val="140000"/>
              </a:lnSpc>
              <a:spcBef>
                <a:spcPts val="1000"/>
              </a:spcBef>
              <a:buFont typeface="Wingdings 3" charset="2"/>
              <a:buChar char=""/>
            </a:pPr>
            <a:r>
              <a:rPr lang="en-US" sz="3600" dirty="0">
                <a:solidFill>
                  <a:schemeClr val="tx1"/>
                </a:solidFill>
              </a:rPr>
              <a:t>sinus irregularity rhythm</a:t>
            </a:r>
          </a:p>
          <a:p>
            <a:endParaRPr lang="en-US" sz="2800" dirty="0"/>
          </a:p>
        </p:txBody>
      </p:sp>
    </p:spTree>
    <p:extLst>
      <p:ext uri="{BB962C8B-B14F-4D97-AF65-F5344CB8AC3E}">
        <p14:creationId xmlns:p14="http://schemas.microsoft.com/office/powerpoint/2010/main" val="1375650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811D-A858-358A-5604-B34018382821}"/>
              </a:ext>
            </a:extLst>
          </p:cNvPr>
          <p:cNvSpPr>
            <a:spLocks noGrp="1"/>
          </p:cNvSpPr>
          <p:nvPr>
            <p:ph type="title"/>
          </p:nvPr>
        </p:nvSpPr>
        <p:spPr/>
        <p:txBody>
          <a:bodyPr/>
          <a:lstStyle/>
          <a:p>
            <a:r>
              <a:rPr lang="en-US" sz="4000" b="1" dirty="0"/>
              <a:t>Classification of data</a:t>
            </a:r>
          </a:p>
        </p:txBody>
      </p:sp>
      <p:pic>
        <p:nvPicPr>
          <p:cNvPr id="6" name="Content Placeholder 5" descr="A screenshot of a computer screen&#10;&#10;Description automatically generated">
            <a:extLst>
              <a:ext uri="{FF2B5EF4-FFF2-40B4-BE49-F238E27FC236}">
                <a16:creationId xmlns:a16="http://schemas.microsoft.com/office/drawing/2014/main" id="{60D60AE7-9339-84DD-0660-AF6532DE3D6C}"/>
              </a:ext>
            </a:extLst>
          </p:cNvPr>
          <p:cNvPicPr>
            <a:picLocks noGrp="1" noChangeAspect="1"/>
          </p:cNvPicPr>
          <p:nvPr>
            <p:ph sz="quarter" idx="15"/>
          </p:nvPr>
        </p:nvPicPr>
        <p:blipFill>
          <a:blip r:embed="rId2">
            <a:extLst>
              <a:ext uri="{28A0092B-C50C-407E-A947-70E740481C1C}">
                <a14:useLocalDpi xmlns:a14="http://schemas.microsoft.com/office/drawing/2010/main" val="0"/>
              </a:ext>
            </a:extLst>
          </a:blip>
          <a:stretch>
            <a:fillRect/>
          </a:stretch>
        </p:blipFill>
        <p:spPr>
          <a:xfrm>
            <a:off x="269418" y="1691322"/>
            <a:ext cx="5826582" cy="4542329"/>
          </a:xfrm>
        </p:spPr>
      </p:pic>
      <p:pic>
        <p:nvPicPr>
          <p:cNvPr id="8" name="Content Placeholder 7" descr="A graph showing different colored rectangular shapes&#10;&#10;Description automatically generated">
            <a:extLst>
              <a:ext uri="{FF2B5EF4-FFF2-40B4-BE49-F238E27FC236}">
                <a16:creationId xmlns:a16="http://schemas.microsoft.com/office/drawing/2014/main" id="{C8ECC842-5EB1-6C94-41A8-7763D7E44871}"/>
              </a:ext>
            </a:extLst>
          </p:cNvPr>
          <p:cNvPicPr>
            <a:picLocks noGrp="1" noChangeAspect="1"/>
          </p:cNvPicPr>
          <p:nvPr>
            <p:ph sz="quarter" idx="16"/>
          </p:nvPr>
        </p:nvPicPr>
        <p:blipFill>
          <a:blip r:embed="rId3">
            <a:extLst>
              <a:ext uri="{28A0092B-C50C-407E-A947-70E740481C1C}">
                <a14:useLocalDpi xmlns:a14="http://schemas.microsoft.com/office/drawing/2010/main" val="0"/>
              </a:ext>
            </a:extLst>
          </a:blip>
          <a:stretch>
            <a:fillRect/>
          </a:stretch>
        </p:blipFill>
        <p:spPr>
          <a:xfrm>
            <a:off x="6219825" y="1691323"/>
            <a:ext cx="5972175" cy="4542330"/>
          </a:xfrm>
        </p:spPr>
      </p:pic>
    </p:spTree>
    <p:extLst>
      <p:ext uri="{BB962C8B-B14F-4D97-AF65-F5344CB8AC3E}">
        <p14:creationId xmlns:p14="http://schemas.microsoft.com/office/powerpoint/2010/main" val="3236318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graph with a graph on it&#10;&#10;Description automatically generated">
            <a:extLst>
              <a:ext uri="{FF2B5EF4-FFF2-40B4-BE49-F238E27FC236}">
                <a16:creationId xmlns:a16="http://schemas.microsoft.com/office/drawing/2014/main" id="{E722D159-18E1-B753-9EFC-C810579B1B6D}"/>
              </a:ext>
            </a:extLst>
          </p:cNvPr>
          <p:cNvPicPr>
            <a:picLocks noGrp="1" noChangeAspect="1"/>
          </p:cNvPicPr>
          <p:nvPr>
            <p:ph type="pic" sz="quarter" idx="11"/>
          </p:nvPr>
        </p:nvPicPr>
        <p:blipFill rotWithShape="1">
          <a:blip r:embed="rId3">
            <a:alphaModFix amt="79000"/>
            <a:extLst>
              <a:ext uri="{28A0092B-C50C-407E-A947-70E740481C1C}">
                <a14:useLocalDpi xmlns:a14="http://schemas.microsoft.com/office/drawing/2010/main" val="0"/>
              </a:ext>
            </a:extLst>
          </a:blip>
          <a:srcRect l="9035" r="16298" b="-1"/>
          <a:stretch/>
        </p:blipFill>
        <p:spPr>
          <a:xfrm>
            <a:off x="1736456" y="304799"/>
            <a:ext cx="8331179" cy="1223819"/>
          </a:xfrm>
          <a:noFill/>
        </p:spPr>
      </p:pic>
      <p:sp>
        <p:nvSpPr>
          <p:cNvPr id="8" name="Title 7">
            <a:extLst>
              <a:ext uri="{FF2B5EF4-FFF2-40B4-BE49-F238E27FC236}">
                <a16:creationId xmlns:a16="http://schemas.microsoft.com/office/drawing/2014/main" id="{842EC5C9-A23D-32B7-2533-2EC8094A9B34}"/>
              </a:ext>
            </a:extLst>
          </p:cNvPr>
          <p:cNvSpPr>
            <a:spLocks noGrp="1"/>
          </p:cNvSpPr>
          <p:nvPr>
            <p:ph type="title"/>
          </p:nvPr>
        </p:nvSpPr>
        <p:spPr>
          <a:xfrm>
            <a:off x="1283779" y="0"/>
            <a:ext cx="9467127" cy="1648234"/>
          </a:xfrm>
        </p:spPr>
        <p:txBody>
          <a:bodyPr/>
          <a:lstStyle/>
          <a:p>
            <a:r>
              <a:rPr lang="en-US" b="1" i="0" kern="1200" dirty="0">
                <a:solidFill>
                  <a:schemeClr val="tx1"/>
                </a:solidFill>
              </a:rPr>
              <a:t>The main disease that was chosen from this dataset</a:t>
            </a:r>
            <a:endParaRPr lang="en-US" b="1" dirty="0"/>
          </a:p>
        </p:txBody>
      </p:sp>
      <p:sp>
        <p:nvSpPr>
          <p:cNvPr id="10" name="Text Placeholder 9">
            <a:extLst>
              <a:ext uri="{FF2B5EF4-FFF2-40B4-BE49-F238E27FC236}">
                <a16:creationId xmlns:a16="http://schemas.microsoft.com/office/drawing/2014/main" id="{9193EFE0-FB92-8EEF-506D-7D7865E7DF55}"/>
              </a:ext>
            </a:extLst>
          </p:cNvPr>
          <p:cNvSpPr>
            <a:spLocks noGrp="1"/>
          </p:cNvSpPr>
          <p:nvPr>
            <p:ph type="body" sz="quarter" idx="10"/>
          </p:nvPr>
        </p:nvSpPr>
        <p:spPr>
          <a:xfrm>
            <a:off x="0" y="1528618"/>
            <a:ext cx="12071927" cy="5329382"/>
          </a:xfrm>
        </p:spPr>
        <p:txBody>
          <a:bodyPr>
            <a:normAutofit lnSpcReduction="10000"/>
          </a:bodyPr>
          <a:lstStyle/>
          <a:p>
            <a:pPr algn="l"/>
            <a:r>
              <a:rPr lang="en-US" sz="4000" b="0" i="0" dirty="0">
                <a:solidFill>
                  <a:schemeClr val="accent5">
                    <a:lumMod val="90000"/>
                    <a:lumOff val="10000"/>
                  </a:schemeClr>
                </a:solidFill>
              </a:rPr>
              <a:t>sinus bradycardia:</a:t>
            </a:r>
            <a:endParaRPr lang="en-US" sz="4000" dirty="0">
              <a:solidFill>
                <a:schemeClr val="accent5">
                  <a:lumMod val="90000"/>
                  <a:lumOff val="10000"/>
                </a:schemeClr>
              </a:solidFill>
            </a:endParaRPr>
          </a:p>
          <a:p>
            <a:pPr algn="l"/>
            <a:r>
              <a:rPr lang="en-US" sz="3200" b="0" i="0" dirty="0">
                <a:solidFill>
                  <a:schemeClr val="tx1"/>
                </a:solidFill>
              </a:rPr>
              <a:t>-</a:t>
            </a:r>
            <a:r>
              <a:rPr lang="en-US" sz="3200" b="0" i="0" dirty="0">
                <a:solidFill>
                  <a:srgbClr val="C00000"/>
                </a:solidFill>
              </a:rPr>
              <a:t>is a condition characterized by an abnormally slow heart rate originating from the sinus node, which is the natural pacemaker of the heart.</a:t>
            </a:r>
            <a:endParaRPr lang="en-US" sz="3200" dirty="0">
              <a:solidFill>
                <a:srgbClr val="C00000"/>
              </a:solidFill>
            </a:endParaRPr>
          </a:p>
          <a:p>
            <a:pPr algn="l"/>
            <a:r>
              <a:rPr lang="en-US" sz="3200" b="0" i="0" dirty="0">
                <a:solidFill>
                  <a:srgbClr val="C00000"/>
                </a:solidFill>
              </a:rPr>
              <a:t>-In adults, sinus bradycardia is typically defined as a resting heart rate of fewer than 60 beats per minute.</a:t>
            </a:r>
          </a:p>
          <a:p>
            <a:pPr algn="l"/>
            <a:r>
              <a:rPr lang="en-US" sz="3200" dirty="0">
                <a:solidFill>
                  <a:srgbClr val="C00000"/>
                </a:solidFill>
              </a:rPr>
              <a:t>-Frequency [3,889 (36.53) n(%) ]               </a:t>
            </a:r>
          </a:p>
          <a:p>
            <a:pPr algn="l"/>
            <a:r>
              <a:rPr lang="en-US" sz="3200" dirty="0">
                <a:solidFill>
                  <a:srgbClr val="C00000"/>
                </a:solidFill>
              </a:rPr>
              <a:t>-Male [2,481 (58.48%)]</a:t>
            </a:r>
          </a:p>
          <a:p>
            <a:pPr algn="l"/>
            <a:r>
              <a:rPr lang="en-US" sz="3200" dirty="0">
                <a:solidFill>
                  <a:srgbClr val="C00000"/>
                </a:solidFill>
              </a:rPr>
              <a:t>Age[58.34 ± 13.95] ± SD </a:t>
            </a:r>
          </a:p>
          <a:p>
            <a:pPr algn="l"/>
            <a:r>
              <a:rPr lang="en-US" sz="3200" dirty="0">
                <a:solidFill>
                  <a:srgbClr val="C00000"/>
                </a:solidFill>
              </a:rPr>
              <a:t>-Reduce number of samples from 45.125 to 2568</a:t>
            </a:r>
          </a:p>
          <a:p>
            <a:endParaRPr lang="en-US" dirty="0"/>
          </a:p>
        </p:txBody>
      </p:sp>
    </p:spTree>
    <p:extLst>
      <p:ext uri="{BB962C8B-B14F-4D97-AF65-F5344CB8AC3E}">
        <p14:creationId xmlns:p14="http://schemas.microsoft.com/office/powerpoint/2010/main" val="2262858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3AFBAB4-CD3C-40C6-F3D5-D85E2F930633}"/>
              </a:ext>
            </a:extLst>
          </p:cNvPr>
          <p:cNvSpPr>
            <a:spLocks noGrp="1"/>
          </p:cNvSpPr>
          <p:nvPr>
            <p:ph type="subTitle" idx="1"/>
          </p:nvPr>
        </p:nvSpPr>
        <p:spPr>
          <a:xfrm>
            <a:off x="1524000" y="2281084"/>
            <a:ext cx="9144000" cy="2237333"/>
          </a:xfrm>
        </p:spPr>
        <p:txBody>
          <a:bodyPr>
            <a:normAutofit/>
          </a:bodyPr>
          <a:lstStyle/>
          <a:p>
            <a:r>
              <a:rPr lang="en-US" sz="4400" b="1" dirty="0"/>
              <a:t> preprocessing</a:t>
            </a:r>
          </a:p>
        </p:txBody>
      </p:sp>
    </p:spTree>
    <p:extLst>
      <p:ext uri="{BB962C8B-B14F-4D97-AF65-F5344CB8AC3E}">
        <p14:creationId xmlns:p14="http://schemas.microsoft.com/office/powerpoint/2010/main" val="1225107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5CF2FB-4023-4CB8-62C6-BA974686CCCA}"/>
              </a:ext>
            </a:extLst>
          </p:cNvPr>
          <p:cNvPicPr>
            <a:picLocks noChangeAspect="1"/>
          </p:cNvPicPr>
          <p:nvPr/>
        </p:nvPicPr>
        <p:blipFill rotWithShape="1">
          <a:blip r:embed="rId3">
            <a:extLst>
              <a:ext uri="{28A0092B-C50C-407E-A947-70E740481C1C}">
                <a14:useLocalDpi xmlns:a14="http://schemas.microsoft.com/office/drawing/2010/main" val="0"/>
              </a:ext>
            </a:extLst>
          </a:blip>
          <a:srcRect l="-1049" t="538" r="-10599" b="538"/>
          <a:stretch/>
        </p:blipFill>
        <p:spPr>
          <a:xfrm>
            <a:off x="-1" y="36870"/>
            <a:ext cx="13391535" cy="6821129"/>
          </a:xfrm>
          <a:prstGeom prst="rect">
            <a:avLst/>
          </a:prstGeom>
        </p:spPr>
      </p:pic>
    </p:spTree>
    <p:extLst>
      <p:ext uri="{BB962C8B-B14F-4D97-AF65-F5344CB8AC3E}">
        <p14:creationId xmlns:p14="http://schemas.microsoft.com/office/powerpoint/2010/main" val="2630166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1465006"/>
          </a:xfrm>
        </p:spPr>
        <p:txBody>
          <a:bodyPr/>
          <a:lstStyle/>
          <a:p>
            <a:r>
              <a:rPr lang="en-US" dirty="0"/>
              <a:t>Overview</a:t>
            </a:r>
          </a:p>
        </p:txBody>
      </p:sp>
      <p:pic>
        <p:nvPicPr>
          <p:cNvPr id="5" name="Picture 4"/>
          <p:cNvPicPr>
            <a:picLocks noChangeAspect="1"/>
          </p:cNvPicPr>
          <p:nvPr/>
        </p:nvPicPr>
        <p:blipFill>
          <a:blip r:embed="rId2"/>
          <a:stretch>
            <a:fillRect/>
          </a:stretch>
        </p:blipFill>
        <p:spPr>
          <a:xfrm>
            <a:off x="447367" y="1789471"/>
            <a:ext cx="11297265" cy="4843437"/>
          </a:xfrm>
          <a:prstGeom prst="rect">
            <a:avLst/>
          </a:prstGeom>
        </p:spPr>
      </p:pic>
    </p:spTree>
    <p:extLst>
      <p:ext uri="{BB962C8B-B14F-4D97-AF65-F5344CB8AC3E}">
        <p14:creationId xmlns:p14="http://schemas.microsoft.com/office/powerpoint/2010/main" val="3056447288"/>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C2645A-E767-4D7E-984D-234E531E455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F048343-1EA9-44C3-883E-652FAAF0713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{8F3ACBF5-7873-4864-8886-AD27821EFCDE}tf55661986_win32</Template>
  <TotalTime>320</TotalTime>
  <Words>429</Words>
  <Application>Microsoft Office PowerPoint</Application>
  <PresentationFormat>Widescreen</PresentationFormat>
  <Paragraphs>60</Paragraphs>
  <Slides>20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-apple-system</vt:lpstr>
      <vt:lpstr>Aptos</vt:lpstr>
      <vt:lpstr>Arial</vt:lpstr>
      <vt:lpstr>Calibri</vt:lpstr>
      <vt:lpstr>Calibri Light</vt:lpstr>
      <vt:lpstr>Wingdings</vt:lpstr>
      <vt:lpstr>Wingdings 3</vt:lpstr>
      <vt:lpstr>Custom</vt:lpstr>
      <vt:lpstr>PowerPoint Presentation</vt:lpstr>
      <vt:lpstr>Members:</vt:lpstr>
      <vt:lpstr>PowerPoint Presentation</vt:lpstr>
      <vt:lpstr>dataset</vt:lpstr>
      <vt:lpstr>Classification of data</vt:lpstr>
      <vt:lpstr>The main disease that was chosen from this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Problems: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Batool yousry</dc:creator>
  <cp:lastModifiedBy>Omnia Mohamed</cp:lastModifiedBy>
  <cp:revision>11</cp:revision>
  <dcterms:created xsi:type="dcterms:W3CDTF">2024-05-18T08:08:58Z</dcterms:created>
  <dcterms:modified xsi:type="dcterms:W3CDTF">2024-05-20T08:49:09Z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