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64" r:id="rId11"/>
    <p:sldId id="266" r:id="rId12"/>
    <p:sldId id="267" r:id="rId13"/>
    <p:sldId id="265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iIt0m7UkKX9ezjEtJ4JgYG4Eo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9"/>
  </p:normalViewPr>
  <p:slideViewPr>
    <p:cSldViewPr snapToGrid="0">
      <p:cViewPr varScale="1">
        <p:scale>
          <a:sx n="124" d="100"/>
          <a:sy n="124" d="100"/>
        </p:scale>
        <p:origin x="20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55cc4bf409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155cc4bf40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1674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8416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70FF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841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7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841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7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841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7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8416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841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7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7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841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70FF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7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70FF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7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841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8416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70FF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70FF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8416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70FF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7"/>
          <p:cNvPicPr preferRelativeResize="0"/>
          <p:nvPr/>
        </p:nvPicPr>
        <p:blipFill rotWithShape="1">
          <a:blip r:embed="rId13">
            <a:alphaModFix/>
          </a:blip>
          <a:srcRect l="1" t="15213" r="26038" b="19820"/>
          <a:stretch/>
        </p:blipFill>
        <p:spPr>
          <a:xfrm rot="-5400000" flipH="1">
            <a:off x="11387102" y="5549866"/>
            <a:ext cx="579502" cy="103029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8416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F2841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70F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70F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/>
          <p:nvPr/>
        </p:nvSpPr>
        <p:spPr>
          <a:xfrm>
            <a:off x="0" y="6358759"/>
            <a:ext cx="12192000" cy="509751"/>
          </a:xfrm>
          <a:prstGeom prst="rect">
            <a:avLst/>
          </a:prstGeom>
          <a:solidFill>
            <a:srgbClr val="0270FF"/>
          </a:solidFill>
          <a:ln w="12700" cap="flat" cmpd="sng">
            <a:solidFill>
              <a:srgbClr val="027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" name="Google Shape;14;p17"/>
          <p:cNvGrpSpPr/>
          <p:nvPr/>
        </p:nvGrpSpPr>
        <p:grpSpPr>
          <a:xfrm>
            <a:off x="0" y="6394957"/>
            <a:ext cx="2029482" cy="437354"/>
            <a:chOff x="0" y="6404388"/>
            <a:chExt cx="2029482" cy="437354"/>
          </a:xfrm>
        </p:grpSpPr>
        <p:pic>
          <p:nvPicPr>
            <p:cNvPr id="15" name="Google Shape;15;p17"/>
            <p:cNvPicPr preferRelativeResize="0"/>
            <p:nvPr/>
          </p:nvPicPr>
          <p:blipFill rotWithShape="1">
            <a:blip r:embed="rId14">
              <a:alphaModFix/>
            </a:blip>
            <a:srcRect l="25000" t="15624" r="20833" b="40626"/>
            <a:stretch/>
          </p:blipFill>
          <p:spPr>
            <a:xfrm>
              <a:off x="0" y="6405649"/>
              <a:ext cx="515007" cy="4159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17" descr="Logo&#10;&#10;Description automatically generated"/>
            <p:cNvPicPr preferRelativeResize="0"/>
            <p:nvPr/>
          </p:nvPicPr>
          <p:blipFill rotWithShape="1">
            <a:blip r:embed="rId15">
              <a:alphaModFix/>
            </a:blip>
            <a:srcRect l="6111" t="59792" r="6598" b="15000"/>
            <a:stretch/>
          </p:blipFill>
          <p:spPr>
            <a:xfrm>
              <a:off x="515007" y="6404388"/>
              <a:ext cx="1514475" cy="43735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" name="Google Shape;17;p17"/>
          <p:cNvSpPr/>
          <p:nvPr/>
        </p:nvSpPr>
        <p:spPr>
          <a:xfrm>
            <a:off x="10306050" y="6358759"/>
            <a:ext cx="1885950" cy="509751"/>
          </a:xfrm>
          <a:prstGeom prst="rect">
            <a:avLst/>
          </a:prstGeom>
          <a:solidFill>
            <a:srgbClr val="F28416"/>
          </a:solidFill>
          <a:ln w="12700" cap="flat" cmpd="sng">
            <a:solidFill>
              <a:srgbClr val="F2841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0234610" y="6237743"/>
            <a:ext cx="2014542" cy="60436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omniaelmenshawy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/>
          <p:nvPr/>
        </p:nvSpPr>
        <p:spPr>
          <a:xfrm>
            <a:off x="1210277" y="0"/>
            <a:ext cx="9771446" cy="6858000"/>
          </a:xfrm>
          <a:custGeom>
            <a:avLst/>
            <a:gdLst/>
            <a:ahLst/>
            <a:cxnLst/>
            <a:rect l="l" t="t" r="r" b="b"/>
            <a:pathLst>
              <a:path w="9771446" h="6858000" extrusionOk="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rgbClr val="D8D8D8">
              <a:alpha val="619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" descr="A picture containing text, person, electronics,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3393" r="6372" b="-1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 extrusionOk="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62" name="Google Shape;62;p1"/>
          <p:cNvSpPr/>
          <p:nvPr/>
        </p:nvSpPr>
        <p:spPr>
          <a:xfrm>
            <a:off x="3023037" y="3972911"/>
            <a:ext cx="6145925" cy="13558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By: </a:t>
            </a:r>
            <a:br>
              <a:rPr lang="en-US" sz="2800" b="1" i="0" u="none" strike="noStrike" cap="none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1" i="0" u="none" strike="noStrike" cap="none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Karim Akmal &amp; Omnia Elmenshawy</a:t>
            </a:r>
            <a:endParaRPr sz="2800" b="0" i="0" u="none" strike="noStrike" cap="none">
              <a:solidFill>
                <a:srgbClr val="027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3474325" y="5171090"/>
            <a:ext cx="5243348" cy="614855"/>
          </a:xfrm>
          <a:prstGeom prst="rect">
            <a:avLst/>
          </a:prstGeom>
          <a:solidFill>
            <a:srgbClr val="F2841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Credit Score Classification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 txBox="1"/>
          <p:nvPr/>
        </p:nvSpPr>
        <p:spPr>
          <a:xfrm>
            <a:off x="2082500" y="381675"/>
            <a:ext cx="8390400" cy="18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8416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rgbClr val="F28416"/>
                </a:solidFill>
                <a:latin typeface="Calibri"/>
                <a:ea typeface="Calibri"/>
                <a:cs typeface="Calibri"/>
                <a:sym typeface="Calibri"/>
              </a:rPr>
              <a:t>Numerical columns classified as Objects</a:t>
            </a:r>
            <a:r>
              <a:rPr lang="en-US" sz="3600" b="1">
                <a:solidFill>
                  <a:srgbClr val="F28416"/>
                </a:solidFill>
                <a:latin typeface="Calibri"/>
                <a:ea typeface="Calibri"/>
                <a:cs typeface="Calibri"/>
                <a:sym typeface="Calibri"/>
              </a:rPr>
              <a:t> and</a:t>
            </a:r>
            <a:r>
              <a:rPr lang="en-US" sz="3600" b="1" i="0" u="none" strike="noStrike" cap="none">
                <a:solidFill>
                  <a:srgbClr val="F28416"/>
                </a:solidFill>
                <a:latin typeface="Calibri"/>
                <a:ea typeface="Calibri"/>
                <a:cs typeface="Calibri"/>
                <a:sym typeface="Calibri"/>
              </a:rPr>
              <a:t> handled by the reges function</a:t>
            </a:r>
            <a:endParaRPr sz="3600" b="1" i="0" u="none" strike="noStrike" cap="none">
              <a:solidFill>
                <a:srgbClr val="F284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9"/>
          <p:cNvSpPr txBox="1"/>
          <p:nvPr/>
        </p:nvSpPr>
        <p:spPr>
          <a:xfrm>
            <a:off x="2082500" y="2694325"/>
            <a:ext cx="6459600" cy="23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31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70FF"/>
              </a:buClr>
              <a:buSzPts val="2300"/>
              <a:buFont typeface="Arial"/>
              <a:buChar char="•"/>
            </a:pPr>
            <a:r>
              <a:rPr lang="en-US" sz="2300" b="1" i="0" u="none" strike="noStrike" cap="none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endParaRPr sz="2300">
              <a:solidFill>
                <a:srgbClr val="0270FF"/>
              </a:solidFill>
            </a:endParaRPr>
          </a:p>
          <a:p>
            <a:pPr marL="0" marR="0" lvl="0" indent="-31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270FF"/>
              </a:buClr>
              <a:buSzPts val="2300"/>
              <a:buFont typeface="Arial"/>
              <a:buChar char="•"/>
            </a:pPr>
            <a:r>
              <a:rPr lang="en-US" sz="2300" b="1" i="0" u="none" strike="noStrike" cap="none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Annual_income</a:t>
            </a:r>
            <a:endParaRPr sz="2300" b="1" i="0" u="none" strike="noStrike" cap="none">
              <a:solidFill>
                <a:srgbClr val="027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31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270FF"/>
              </a:buClr>
              <a:buSzPts val="2300"/>
              <a:buFont typeface="Arial"/>
              <a:buChar char="•"/>
            </a:pPr>
            <a:r>
              <a:rPr lang="en-US" sz="2300" b="1" i="0" u="none" strike="noStrike" cap="none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Num_of_loan</a:t>
            </a:r>
            <a:endParaRPr sz="2300" b="1" i="0" u="none" strike="noStrike" cap="none">
              <a:solidFill>
                <a:srgbClr val="027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31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270FF"/>
              </a:buClr>
              <a:buSzPts val="2300"/>
              <a:buFont typeface="Arial"/>
              <a:buChar char="•"/>
            </a:pPr>
            <a:r>
              <a:rPr lang="en-US" sz="2300" b="1" i="0" u="none" strike="noStrike" cap="none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Num_of_delayed_payment</a:t>
            </a:r>
            <a:endParaRPr sz="2300" b="1" i="0" u="none" strike="noStrike" cap="none">
              <a:solidFill>
                <a:srgbClr val="027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31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270FF"/>
              </a:buClr>
              <a:buSzPts val="2300"/>
              <a:buFont typeface="Arial"/>
              <a:buChar char="•"/>
            </a:pPr>
            <a:r>
              <a:rPr lang="en-US" sz="2300" b="1" i="0" u="none" strike="noStrike" cap="none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Changed_credit_limit</a:t>
            </a:r>
            <a:endParaRPr sz="2300" b="1" i="0" u="none" strike="noStrike" cap="none">
              <a:solidFill>
                <a:srgbClr val="027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27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9"/>
          <p:cNvSpPr txBox="1"/>
          <p:nvPr/>
        </p:nvSpPr>
        <p:spPr>
          <a:xfrm>
            <a:off x="6592825" y="2583900"/>
            <a:ext cx="5559600" cy="16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-31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270FF"/>
              </a:buClr>
              <a:buSzPts val="2300"/>
              <a:buChar char="•"/>
            </a:pPr>
            <a:r>
              <a:rPr lang="en-US" sz="2300" b="1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Outstanding_debtCredit_Mix</a:t>
            </a:r>
            <a:endParaRPr sz="2300" b="1">
              <a:solidFill>
                <a:srgbClr val="027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-31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270FF"/>
              </a:buClr>
              <a:buSzPts val="2300"/>
              <a:buChar char="•"/>
            </a:pPr>
            <a:r>
              <a:rPr lang="en-US" sz="2300" b="1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Payment_of_min_amount</a:t>
            </a:r>
            <a:endParaRPr sz="2300" b="1">
              <a:solidFill>
                <a:srgbClr val="027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-31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270FF"/>
              </a:buClr>
              <a:buSzPts val="2300"/>
              <a:buChar char="•"/>
            </a:pPr>
            <a:r>
              <a:rPr lang="en-US" sz="2300" b="1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Amount_invested_monthly</a:t>
            </a:r>
            <a:endParaRPr sz="2300" b="1">
              <a:solidFill>
                <a:srgbClr val="027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-31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270FF"/>
              </a:buClr>
              <a:buSzPts val="2300"/>
              <a:buChar char="•"/>
            </a:pPr>
            <a:r>
              <a:rPr lang="en-US" sz="2300" b="1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Monthly _Balance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 txBox="1"/>
          <p:nvPr/>
        </p:nvSpPr>
        <p:spPr>
          <a:xfrm>
            <a:off x="3394973" y="-839213"/>
            <a:ext cx="5754696" cy="183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8416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rgbClr val="F28416"/>
                </a:solidFill>
                <a:latin typeface="Calibri"/>
                <a:ea typeface="Calibri"/>
                <a:cs typeface="Calibri"/>
                <a:sym typeface="Calibri"/>
              </a:rPr>
              <a:t>Customer ID Column</a:t>
            </a:r>
            <a:endParaRPr/>
          </a:p>
        </p:txBody>
      </p:sp>
      <p:sp>
        <p:nvSpPr>
          <p:cNvPr id="131" name="Google Shape;131;p11"/>
          <p:cNvSpPr txBox="1"/>
          <p:nvPr/>
        </p:nvSpPr>
        <p:spPr>
          <a:xfrm>
            <a:off x="3218652" y="998136"/>
            <a:ext cx="5754696" cy="183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</a:pPr>
            <a:r>
              <a:rPr lang="en-US" sz="2800" b="1" i="0" u="none" strike="noStrike" cap="none" dirty="0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endParaRPr dirty="0">
              <a:solidFill>
                <a:srgbClr val="0270FF"/>
              </a:solidFill>
            </a:endParaRPr>
          </a:p>
        </p:txBody>
      </p:sp>
      <p:sp>
        <p:nvSpPr>
          <p:cNvPr id="133" name="Google Shape;133;p11"/>
          <p:cNvSpPr txBox="1"/>
          <p:nvPr/>
        </p:nvSpPr>
        <p:spPr>
          <a:xfrm>
            <a:off x="1928289" y="3236945"/>
            <a:ext cx="7795375" cy="183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70FF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The column divides the dataset into 12500 customer, each </a:t>
            </a:r>
            <a:r>
              <a:rPr lang="en-US" sz="2400" b="0" i="0" u="none" strike="noStrike" cap="none" dirty="0" err="1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Customer_ID</a:t>
            </a:r>
            <a:r>
              <a:rPr lang="en-US" sz="2400" b="0" i="0" u="none" strike="noStrike" cap="none" dirty="0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 maps and strongly relates to some other features.</a:t>
            </a:r>
            <a:endParaRPr dirty="0">
              <a:solidFill>
                <a:srgbClr val="0270FF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270FF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Thus, The missing values of the dataset will be imputed relative to this column.</a:t>
            </a:r>
            <a:endParaRPr dirty="0">
              <a:solidFill>
                <a:srgbClr val="027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/>
        </p:nvSpPr>
        <p:spPr>
          <a:xfrm>
            <a:off x="3394973" y="-839213"/>
            <a:ext cx="5754696" cy="183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8416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rgbClr val="F28416"/>
                </a:solidFill>
                <a:latin typeface="Calibri"/>
                <a:ea typeface="Calibri"/>
                <a:cs typeface="Calibri"/>
                <a:sym typeface="Calibri"/>
              </a:rPr>
              <a:t>Missing Values</a:t>
            </a:r>
            <a:endParaRPr/>
          </a:p>
        </p:txBody>
      </p:sp>
      <p:sp>
        <p:nvSpPr>
          <p:cNvPr id="139" name="Google Shape;139;p12"/>
          <p:cNvSpPr txBox="1"/>
          <p:nvPr/>
        </p:nvSpPr>
        <p:spPr>
          <a:xfrm>
            <a:off x="341300" y="1632025"/>
            <a:ext cx="5486400" cy="18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70FF"/>
              </a:buClr>
              <a:buSzPts val="2000"/>
              <a:buFont typeface="Calibri"/>
              <a:buChar char="●"/>
            </a:pPr>
            <a:r>
              <a:rPr lang="en-US" sz="2000" b="0" i="0" u="none" strike="noStrike" cap="none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As every column in the dataset is related to the Customer ID column, we conclude that each customer has 8 rows in the dataset.</a:t>
            </a:r>
            <a:endParaRPr>
              <a:solidFill>
                <a:srgbClr val="0270FF"/>
              </a:solidFill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27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270FF"/>
              </a:buClr>
              <a:buSzPts val="2000"/>
              <a:buFont typeface="Calibri"/>
              <a:buChar char="●"/>
            </a:pPr>
            <a:r>
              <a:rPr lang="en-US" sz="2000" b="0" i="0" u="none" strike="noStrike" cap="none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Thus, using KNN Imputer with 5 neighbors would give the best predictions for filling the missing values.</a:t>
            </a:r>
            <a:endParaRPr>
              <a:solidFill>
                <a:srgbClr val="0270FF"/>
              </a:solidFill>
            </a:endParaRPr>
          </a:p>
        </p:txBody>
      </p:sp>
      <p:pic>
        <p:nvPicPr>
          <p:cNvPr id="140" name="Google Shape;140;p12" descr="Chart, bar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064" y="3571556"/>
            <a:ext cx="4592158" cy="2498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2" descr="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05290" y="1708738"/>
            <a:ext cx="2949301" cy="402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2" descr="Tex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94850" y="1708738"/>
            <a:ext cx="2780086" cy="4027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/>
          <p:cNvSpPr txBox="1"/>
          <p:nvPr/>
        </p:nvSpPr>
        <p:spPr>
          <a:xfrm>
            <a:off x="1204893" y="-335913"/>
            <a:ext cx="10649650" cy="183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8416"/>
              </a:buClr>
              <a:buSzPts val="3600"/>
              <a:buFont typeface="Calibri"/>
              <a:buNone/>
            </a:pPr>
            <a:r>
              <a:rPr lang="en-US" sz="3600" b="1" i="0" u="none" strike="noStrike" cap="none" dirty="0">
                <a:solidFill>
                  <a:srgbClr val="F28416"/>
                </a:solidFill>
                <a:latin typeface="Calibri"/>
                <a:ea typeface="Calibri"/>
                <a:cs typeface="Calibri"/>
                <a:sym typeface="Calibri"/>
              </a:rPr>
              <a:t>Outliers has been handled by the interquartile range method for each column</a:t>
            </a:r>
            <a:endParaRPr dirty="0"/>
          </a:p>
        </p:txBody>
      </p:sp>
      <p:sp>
        <p:nvSpPr>
          <p:cNvPr id="117" name="Google Shape;117;p10"/>
          <p:cNvSpPr txBox="1"/>
          <p:nvPr/>
        </p:nvSpPr>
        <p:spPr>
          <a:xfrm>
            <a:off x="408486" y="1069143"/>
            <a:ext cx="10649650" cy="183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8416"/>
              </a:buClr>
              <a:buSzPts val="3600"/>
              <a:buFont typeface="Calibri"/>
              <a:buNone/>
            </a:pPr>
            <a:r>
              <a:rPr lang="en-US" sz="3600" b="1" i="0" u="none" strike="noStrike" cap="none" dirty="0">
                <a:solidFill>
                  <a:srgbClr val="F28416"/>
                </a:solidFill>
                <a:latin typeface="Calibri"/>
                <a:ea typeface="Calibri"/>
                <a:cs typeface="Calibri"/>
                <a:sym typeface="Calibri"/>
              </a:rPr>
              <a:t>Example: Age column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 b="1" i="0" u="none" strike="noStrike" cap="none" dirty="0">
              <a:solidFill>
                <a:srgbClr val="F284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0"/>
          <p:cNvSpPr txBox="1"/>
          <p:nvPr/>
        </p:nvSpPr>
        <p:spPr>
          <a:xfrm>
            <a:off x="2462893" y="3201723"/>
            <a:ext cx="3270418" cy="142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70FF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Age column has extreme values with max of 8698 years old.</a:t>
            </a:r>
            <a:endParaRPr>
              <a:solidFill>
                <a:srgbClr val="0270FF"/>
              </a:solidFill>
            </a:endParaRPr>
          </a:p>
        </p:txBody>
      </p:sp>
      <p:sp>
        <p:nvSpPr>
          <p:cNvPr id="120" name="Google Shape;120;p10"/>
          <p:cNvSpPr txBox="1"/>
          <p:nvPr/>
        </p:nvSpPr>
        <p:spPr>
          <a:xfrm>
            <a:off x="2855963" y="2039396"/>
            <a:ext cx="5754696" cy="1013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8416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rgbClr val="F28416"/>
                </a:solidFill>
                <a:latin typeface="Calibri"/>
                <a:ea typeface="Calibri"/>
                <a:cs typeface="Calibri"/>
                <a:sym typeface="Calibri"/>
              </a:rPr>
              <a:t>Outliers</a:t>
            </a:r>
            <a:endParaRPr/>
          </a:p>
        </p:txBody>
      </p:sp>
      <p:sp>
        <p:nvSpPr>
          <p:cNvPr id="122" name="Google Shape;122;p10"/>
          <p:cNvSpPr txBox="1"/>
          <p:nvPr/>
        </p:nvSpPr>
        <p:spPr>
          <a:xfrm>
            <a:off x="5861178" y="2878685"/>
            <a:ext cx="35208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1143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27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270FF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We have put a lower bound = 14 years old, and upper Bound of 85 years old and replaced the outliers</a:t>
            </a:r>
            <a:endParaRPr>
              <a:solidFill>
                <a:srgbClr val="0270FF"/>
              </a:solidFill>
            </a:endParaRPr>
          </a:p>
        </p:txBody>
      </p:sp>
      <p:pic>
        <p:nvPicPr>
          <p:cNvPr id="123" name="Google Shape;123;p10" descr="A picture containing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2893" y="4045158"/>
            <a:ext cx="2940670" cy="219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0" descr="Chart, box and whisker ch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73125" y="4397843"/>
            <a:ext cx="3024572" cy="1844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/>
          <p:nvPr/>
        </p:nvSpPr>
        <p:spPr>
          <a:xfrm>
            <a:off x="778873" y="-161244"/>
            <a:ext cx="3855720" cy="4371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8416"/>
              </a:buClr>
              <a:buSzPts val="3600"/>
              <a:buFont typeface="Calibri"/>
              <a:buNone/>
            </a:pPr>
            <a:r>
              <a:rPr lang="en-US" sz="3600" b="1" i="0" u="none" strike="noStrike" cap="none" dirty="0">
                <a:solidFill>
                  <a:srgbClr val="F28416"/>
                </a:solidFill>
                <a:latin typeface="Calibri"/>
                <a:ea typeface="Calibri"/>
                <a:cs typeface="Calibri"/>
                <a:sym typeface="Calibri"/>
              </a:rPr>
              <a:t>Robust Scaler</a:t>
            </a:r>
            <a:endParaRPr dirty="0"/>
          </a:p>
        </p:txBody>
      </p:sp>
      <p:pic>
        <p:nvPicPr>
          <p:cNvPr id="148" name="Google Shape;148;p13" descr="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0646" y="2225893"/>
            <a:ext cx="4765797" cy="180157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3"/>
          <p:cNvSpPr txBox="1"/>
          <p:nvPr/>
        </p:nvSpPr>
        <p:spPr>
          <a:xfrm>
            <a:off x="778873" y="1521149"/>
            <a:ext cx="6405632" cy="1907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2400" b="1" i="0" u="none" strike="noStrike" cap="none" dirty="0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We used Robust Scaler to rescale the dataset.</a:t>
            </a:r>
            <a:endParaRPr sz="2400" b="1" i="0" u="none" strike="noStrike" cap="none" dirty="0">
              <a:solidFill>
                <a:srgbClr val="027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47;p13">
            <a:extLst>
              <a:ext uri="{FF2B5EF4-FFF2-40B4-BE49-F238E27FC236}">
                <a16:creationId xmlns:a16="http://schemas.microsoft.com/office/drawing/2014/main" id="{0E2EAED7-49E6-A4F5-A779-4BEA8D5E0761}"/>
              </a:ext>
            </a:extLst>
          </p:cNvPr>
          <p:cNvSpPr txBox="1"/>
          <p:nvPr/>
        </p:nvSpPr>
        <p:spPr>
          <a:xfrm>
            <a:off x="778873" y="1388441"/>
            <a:ext cx="4656156" cy="4371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8416"/>
              </a:buClr>
              <a:buSzPts val="3600"/>
              <a:buFont typeface="Calibri"/>
              <a:buNone/>
            </a:pPr>
            <a:r>
              <a:rPr lang="en-US" sz="3600" b="1" dirty="0">
                <a:solidFill>
                  <a:srgbClr val="F28416"/>
                </a:solidFill>
                <a:latin typeface="Calibri"/>
                <a:cs typeface="Calibri"/>
                <a:sym typeface="Calibri"/>
              </a:rPr>
              <a:t>Balancing the Dataset</a:t>
            </a:r>
          </a:p>
          <a:p>
            <a:pPr>
              <a:lnSpc>
                <a:spcPct val="90000"/>
              </a:lnSpc>
              <a:buClr>
                <a:srgbClr val="F28416"/>
              </a:buClr>
              <a:buSzPts val="3600"/>
            </a:pPr>
            <a:r>
              <a:rPr lang="en-US" sz="2400" b="1" i="0" u="none" strike="noStrike" cap="none" dirty="0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Done Manually on 3 Columns.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8416"/>
              </a:buClr>
              <a:buSzPts val="3600"/>
              <a:buFont typeface="Calibri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5157952" y="14659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8416"/>
              </a:buClr>
              <a:buSzPts val="3600"/>
              <a:buFont typeface="Calibri"/>
              <a:buNone/>
            </a:pPr>
            <a:r>
              <a:rPr lang="en-US" sz="3600" b="1"/>
              <a:t>Modelling</a:t>
            </a:r>
            <a:endParaRPr/>
          </a:p>
        </p:txBody>
      </p:sp>
      <p:sp>
        <p:nvSpPr>
          <p:cNvPr id="155" name="Google Shape;155;p14"/>
          <p:cNvSpPr txBox="1"/>
          <p:nvPr/>
        </p:nvSpPr>
        <p:spPr>
          <a:xfrm>
            <a:off x="730469" y="1939159"/>
            <a:ext cx="227979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28416"/>
                </a:solidFill>
                <a:latin typeface="Calibri"/>
                <a:ea typeface="Calibri"/>
                <a:cs typeface="Calibri"/>
                <a:sym typeface="Calibri"/>
              </a:rPr>
              <a:t>Models Applied:</a:t>
            </a:r>
            <a:endParaRPr/>
          </a:p>
        </p:txBody>
      </p:sp>
      <p:sp>
        <p:nvSpPr>
          <p:cNvPr id="156" name="Google Shape;156;p14"/>
          <p:cNvSpPr txBox="1"/>
          <p:nvPr/>
        </p:nvSpPr>
        <p:spPr>
          <a:xfrm>
            <a:off x="730469" y="2491118"/>
            <a:ext cx="2351669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Logistic Classifier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KNN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GaussianNB</a:t>
            </a:r>
            <a:endParaRPr sz="2400" b="1" dirty="0">
              <a:solidFill>
                <a:srgbClr val="027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SVC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270FF"/>
                </a:solidFill>
                <a:latin typeface="Calibri"/>
                <a:cs typeface="Calibri"/>
                <a:sym typeface="Calibri"/>
              </a:rPr>
              <a:t>ADABOOST</a:t>
            </a:r>
            <a:endParaRPr dirty="0"/>
          </a:p>
        </p:txBody>
      </p:sp>
      <p:sp>
        <p:nvSpPr>
          <p:cNvPr id="157" name="Google Shape;157;p14"/>
          <p:cNvSpPr txBox="1"/>
          <p:nvPr/>
        </p:nvSpPr>
        <p:spPr>
          <a:xfrm>
            <a:off x="4286549" y="1939158"/>
            <a:ext cx="302865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28416"/>
                </a:solidFill>
                <a:latin typeface="Calibri"/>
                <a:ea typeface="Calibri"/>
                <a:cs typeface="Calibri"/>
                <a:sym typeface="Calibri"/>
              </a:rPr>
              <a:t>Best Model:</a:t>
            </a:r>
            <a:endParaRPr/>
          </a:p>
        </p:txBody>
      </p:sp>
      <p:sp>
        <p:nvSpPr>
          <p:cNvPr id="158" name="Google Shape;158;p14"/>
          <p:cNvSpPr txBox="1"/>
          <p:nvPr/>
        </p:nvSpPr>
        <p:spPr>
          <a:xfrm>
            <a:off x="4886740" y="2491117"/>
            <a:ext cx="75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KNN</a:t>
            </a:r>
            <a:endParaRPr/>
          </a:p>
        </p:txBody>
      </p:sp>
      <p:pic>
        <p:nvPicPr>
          <p:cNvPr id="159" name="Google Shape;15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2860" y="2154025"/>
            <a:ext cx="3768671" cy="493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2860" y="2879486"/>
            <a:ext cx="4001351" cy="4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4" descr="Tabl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67573" y="3461601"/>
            <a:ext cx="4557410" cy="167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4" descr="Chart, treemap chart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92860" y="3528515"/>
            <a:ext cx="4023360" cy="2256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8416"/>
              </a:buClr>
              <a:buSzPts val="3600"/>
              <a:buFont typeface="Calibri"/>
              <a:buNone/>
            </a:pPr>
            <a:r>
              <a:rPr lang="en-US" sz="3600" b="1"/>
              <a:t>Model Deployment</a:t>
            </a:r>
            <a:endParaRPr/>
          </a:p>
        </p:txBody>
      </p:sp>
      <p:sp>
        <p:nvSpPr>
          <p:cNvPr id="168" name="Google Shape;168;p15"/>
          <p:cNvSpPr txBox="1"/>
          <p:nvPr/>
        </p:nvSpPr>
        <p:spPr>
          <a:xfrm>
            <a:off x="2265848" y="945317"/>
            <a:ext cx="8184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We applied Gradio API as it gives a good quality user experince</a:t>
            </a:r>
            <a:endParaRPr sz="2400">
              <a:solidFill>
                <a:srgbClr val="027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15" descr="Screen Recording 2022-09-01 at 2.22.40 P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1987" y="1468580"/>
            <a:ext cx="3949375" cy="4853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55cc4bf409_0_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8416"/>
              </a:buClr>
              <a:buSzPts val="3600"/>
              <a:buFont typeface="Calibri"/>
              <a:buNone/>
            </a:pPr>
            <a:r>
              <a:rPr lang="en-US" sz="3600" b="1"/>
              <a:t>Business Solutions</a:t>
            </a:r>
            <a:endParaRPr/>
          </a:p>
        </p:txBody>
      </p:sp>
      <p:sp>
        <p:nvSpPr>
          <p:cNvPr id="175" name="Google Shape;175;g155cc4bf409_0_2"/>
          <p:cNvSpPr txBox="1"/>
          <p:nvPr/>
        </p:nvSpPr>
        <p:spPr>
          <a:xfrm>
            <a:off x="724501" y="1630500"/>
            <a:ext cx="10743000" cy="38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70FF"/>
              </a:buClr>
              <a:buSzPts val="1900"/>
              <a:buFont typeface="Calibri"/>
              <a:buChar char="●"/>
            </a:pPr>
            <a:r>
              <a:rPr lang="en-US" sz="1900" dirty="0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The data entry team has some serious problems, as they created some row values that are not meaningful, such as the value named “NM” in the  </a:t>
            </a:r>
            <a:r>
              <a:rPr lang="en-US" sz="1900" dirty="0" err="1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Payment_of_Min_amount</a:t>
            </a:r>
            <a:r>
              <a:rPr lang="en-US" sz="1900" dirty="0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 column and the “-“ value in the </a:t>
            </a:r>
            <a:r>
              <a:rPr lang="en-US" sz="1900" dirty="0" err="1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Credit_Mix</a:t>
            </a:r>
            <a:r>
              <a:rPr lang="en-US" sz="1900" dirty="0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, which will mislead other teams and affect the quality of the dataset which automatically negatively affects the model output.</a:t>
            </a:r>
            <a:endParaRPr sz="1900" dirty="0">
              <a:solidFill>
                <a:srgbClr val="027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rgbClr val="027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70FF"/>
              </a:buClr>
              <a:buSzPts val="1900"/>
              <a:buFont typeface="Calibri"/>
              <a:buChar char="●"/>
            </a:pPr>
            <a:r>
              <a:rPr lang="en-US" sz="1900" dirty="0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The “Good” classified customers of the bank are around 17800 out of 100000 customers, which clearly indicates that the bank has a problem in its target audience, and in the marketing team.</a:t>
            </a:r>
            <a:endParaRPr sz="1900" dirty="0">
              <a:solidFill>
                <a:srgbClr val="027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rgbClr val="027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70FF"/>
              </a:buClr>
              <a:buSzPts val="1900"/>
              <a:buFont typeface="Calibri"/>
              <a:buChar char="●"/>
            </a:pPr>
            <a:r>
              <a:rPr lang="en-US" sz="1900" dirty="0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We can also state that the marketing team needs to change its marketing campaigns and strategies to attract more “Good” and appropriate customers.</a:t>
            </a:r>
            <a:endParaRPr sz="1900" dirty="0">
              <a:solidFill>
                <a:srgbClr val="027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rgbClr val="027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70FF"/>
              </a:buClr>
              <a:buSzPts val="1900"/>
              <a:buFont typeface="Calibri"/>
              <a:buChar char="●"/>
            </a:pPr>
            <a:r>
              <a:rPr lang="en-US" sz="1900" dirty="0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The Loan Office team also needs to reconsider its strategy of giving loans as most of the customers doesn’t pay back their loans in the specified due dates.</a:t>
            </a:r>
            <a:endParaRPr sz="1900" dirty="0">
              <a:solidFill>
                <a:srgbClr val="027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>
            <a:spLocks noGrp="1"/>
          </p:cNvSpPr>
          <p:nvPr>
            <p:ph type="title"/>
          </p:nvPr>
        </p:nvSpPr>
        <p:spPr>
          <a:xfrm>
            <a:off x="574963" y="240174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8416"/>
              </a:buClr>
              <a:buSzPct val="100000"/>
              <a:buFont typeface="Calibri"/>
              <a:buNone/>
            </a:pPr>
            <a:r>
              <a:rPr lang="en-US" sz="4800" b="1"/>
              <a:t>Thank You!</a:t>
            </a:r>
            <a:br>
              <a:rPr lang="en-US" sz="4800" b="1"/>
            </a:br>
            <a:endParaRPr sz="4800" b="1"/>
          </a:p>
        </p:txBody>
      </p:sp>
      <p:sp>
        <p:nvSpPr>
          <p:cNvPr id="2" name="Google Shape;175;g155cc4bf409_0_2">
            <a:extLst>
              <a:ext uri="{FF2B5EF4-FFF2-40B4-BE49-F238E27FC236}">
                <a16:creationId xmlns:a16="http://schemas.microsoft.com/office/drawing/2014/main" id="{32C451AD-8761-1E72-B64A-B0596B141593}"/>
              </a:ext>
            </a:extLst>
          </p:cNvPr>
          <p:cNvSpPr txBox="1"/>
          <p:nvPr/>
        </p:nvSpPr>
        <p:spPr>
          <a:xfrm>
            <a:off x="1101437" y="4883988"/>
            <a:ext cx="10743000" cy="969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70FF"/>
              </a:buClr>
              <a:buSzPts val="1900"/>
              <a:buFont typeface="Calibri"/>
              <a:buChar char="●"/>
            </a:pPr>
            <a:r>
              <a:rPr lang="tr-TR" sz="1900" dirty="0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Karim </a:t>
            </a:r>
            <a:r>
              <a:rPr lang="tr-TR" sz="1900" dirty="0" err="1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Akmal</a:t>
            </a:r>
            <a:r>
              <a:rPr lang="tr-TR" sz="1900" dirty="0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</a:p>
          <a:p>
            <a:pPr marL="107950" lvl="2">
              <a:buClr>
                <a:srgbClr val="0270FF"/>
              </a:buClr>
              <a:buSzPts val="1900"/>
            </a:pPr>
            <a:r>
              <a:rPr lang="tr-TR" sz="1900" dirty="0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tr-TR" sz="1900" dirty="0" err="1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LinkedIn</a:t>
            </a:r>
            <a:r>
              <a:rPr lang="tr-TR" sz="1900" dirty="0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tr-TR" sz="1900" dirty="0" err="1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r>
              <a:rPr lang="tr-TR" sz="1900" dirty="0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://</a:t>
            </a:r>
            <a:r>
              <a:rPr lang="tr-TR" sz="1900" dirty="0" err="1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www.linkedin.com</a:t>
            </a:r>
            <a:r>
              <a:rPr lang="tr-TR" sz="1900" dirty="0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/in/karim-akmal-296a761aa/</a:t>
            </a:r>
          </a:p>
          <a:p>
            <a:pPr marL="107950" lvl="2">
              <a:buClr>
                <a:srgbClr val="0270FF"/>
              </a:buClr>
              <a:buSzPts val="1900"/>
            </a:pPr>
            <a:r>
              <a:rPr lang="tr-TR" sz="1900" dirty="0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tr-TR" sz="1900" dirty="0" err="1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r>
              <a:rPr lang="tr-TR" sz="1900" dirty="0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: Karim.akmal1@gmail.com</a:t>
            </a:r>
            <a:endParaRPr sz="1900" dirty="0">
              <a:solidFill>
                <a:srgbClr val="027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75;g155cc4bf409_0_2">
            <a:extLst>
              <a:ext uri="{FF2B5EF4-FFF2-40B4-BE49-F238E27FC236}">
                <a16:creationId xmlns:a16="http://schemas.microsoft.com/office/drawing/2014/main" id="{83109A2D-39E5-EF48-868F-BC67C02575F1}"/>
              </a:ext>
            </a:extLst>
          </p:cNvPr>
          <p:cNvSpPr txBox="1"/>
          <p:nvPr/>
        </p:nvSpPr>
        <p:spPr>
          <a:xfrm>
            <a:off x="1101437" y="3820919"/>
            <a:ext cx="10743000" cy="969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70FF"/>
              </a:buClr>
              <a:buSzPts val="1900"/>
              <a:buFont typeface="Calibri"/>
              <a:buChar char="●"/>
            </a:pPr>
            <a:r>
              <a:rPr lang="tr-TR" sz="1900" dirty="0" err="1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Omnia</a:t>
            </a:r>
            <a:r>
              <a:rPr lang="tr-TR" sz="1900" dirty="0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1900" dirty="0" err="1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Elmenshawy</a:t>
            </a:r>
            <a:r>
              <a:rPr lang="tr-TR" sz="1900" dirty="0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07950" lvl="3">
              <a:buClr>
                <a:srgbClr val="0270FF"/>
              </a:buClr>
              <a:buSzPts val="1900"/>
            </a:pPr>
            <a:r>
              <a:rPr lang="tr-TR" sz="1900" dirty="0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tr-TR" sz="1900" dirty="0" err="1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LinkedIn</a:t>
            </a:r>
            <a:r>
              <a:rPr lang="tr-TR" sz="1900" dirty="0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tr-TR" sz="1900" dirty="0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https://www.linkedin.com/in/omniaelmenshawy</a:t>
            </a:r>
            <a:endParaRPr lang="tr-TR" sz="1900" dirty="0">
              <a:solidFill>
                <a:srgbClr val="027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7950" lvl="3">
              <a:buClr>
                <a:srgbClr val="0270FF"/>
              </a:buClr>
              <a:buSzPts val="1900"/>
            </a:pPr>
            <a:r>
              <a:rPr lang="tr-TR" sz="1900" dirty="0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tr-TR" sz="1900" dirty="0" err="1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r>
              <a:rPr lang="tr-TR" sz="1900" dirty="0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: Omnia.elmenshawy22@gmail.com</a:t>
            </a:r>
            <a:endParaRPr sz="1900" dirty="0">
              <a:solidFill>
                <a:srgbClr val="027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>
            <a:spLocks noGrp="1"/>
          </p:cNvSpPr>
          <p:nvPr>
            <p:ph type="title"/>
          </p:nvPr>
        </p:nvSpPr>
        <p:spPr>
          <a:xfrm>
            <a:off x="1847080" y="1048488"/>
            <a:ext cx="3855600" cy="43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28416"/>
                </a:solidFill>
              </a:rPr>
              <a:t>Agenda</a:t>
            </a:r>
            <a:endParaRPr>
              <a:solidFill>
                <a:srgbClr val="F28416"/>
              </a:solidFill>
            </a:endParaRPr>
          </a:p>
        </p:txBody>
      </p:sp>
      <p:sp>
        <p:nvSpPr>
          <p:cNvPr id="69" name="Google Shape;69;p2"/>
          <p:cNvSpPr txBox="1">
            <a:spLocks noGrp="1"/>
          </p:cNvSpPr>
          <p:nvPr>
            <p:ph type="body" idx="1"/>
          </p:nvPr>
        </p:nvSpPr>
        <p:spPr>
          <a:xfrm>
            <a:off x="6172200" y="1048497"/>
            <a:ext cx="5221200" cy="52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70FF"/>
              </a:buClr>
              <a:buSzPts val="1800"/>
              <a:buChar char="•"/>
            </a:pPr>
            <a:r>
              <a:rPr lang="en-US" sz="1800" dirty="0">
                <a:solidFill>
                  <a:srgbClr val="0270FF"/>
                </a:solidFill>
              </a:rPr>
              <a:t>Intro to dataset</a:t>
            </a:r>
            <a:endParaRPr dirty="0">
              <a:solidFill>
                <a:srgbClr val="0270FF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70FF"/>
              </a:buClr>
              <a:buSzPts val="1800"/>
              <a:buChar char="•"/>
            </a:pPr>
            <a:r>
              <a:rPr lang="en-US" sz="1800" dirty="0">
                <a:solidFill>
                  <a:srgbClr val="0270FF"/>
                </a:solidFill>
              </a:rPr>
              <a:t>Dataset Problems</a:t>
            </a:r>
            <a:endParaRPr lang="en-US" dirty="0">
              <a:solidFill>
                <a:srgbClr val="0270FF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70FF"/>
              </a:buClr>
              <a:buSzPts val="1800"/>
              <a:buChar char="•"/>
            </a:pPr>
            <a:r>
              <a:rPr lang="en-US" sz="1800" dirty="0">
                <a:solidFill>
                  <a:srgbClr val="0270FF"/>
                </a:solidFill>
              </a:rPr>
              <a:t>Data Pre-processing</a:t>
            </a:r>
            <a:endParaRPr dirty="0">
              <a:solidFill>
                <a:srgbClr val="0270FF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70FF"/>
              </a:buClr>
              <a:buSzPts val="1800"/>
              <a:buChar char="•"/>
            </a:pPr>
            <a:r>
              <a:rPr lang="en-US" sz="1800" dirty="0">
                <a:solidFill>
                  <a:srgbClr val="0270FF"/>
                </a:solidFill>
              </a:rPr>
              <a:t>Data Modeling</a:t>
            </a:r>
            <a:endParaRPr dirty="0">
              <a:solidFill>
                <a:srgbClr val="0270FF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70FF"/>
              </a:buClr>
              <a:buSzPts val="1800"/>
              <a:buChar char="•"/>
            </a:pPr>
            <a:r>
              <a:rPr lang="en-US" sz="1800" dirty="0">
                <a:solidFill>
                  <a:srgbClr val="0270FF"/>
                </a:solidFill>
              </a:rPr>
              <a:t>Model Deployment</a:t>
            </a:r>
            <a:endParaRPr dirty="0">
              <a:solidFill>
                <a:srgbClr val="0270FF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70FF"/>
              </a:buClr>
              <a:buSzPts val="1800"/>
              <a:buChar char="•"/>
            </a:pPr>
            <a:r>
              <a:rPr lang="en-US" sz="1800" dirty="0">
                <a:solidFill>
                  <a:srgbClr val="0270FF"/>
                </a:solidFill>
              </a:rPr>
              <a:t>Business Solutions</a:t>
            </a:r>
            <a:endParaRPr dirty="0">
              <a:solidFill>
                <a:srgbClr val="0270FF"/>
              </a:solidFill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027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4357345" y="-664047"/>
            <a:ext cx="4333814" cy="1454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US" sz="3600" b="1">
                <a:solidFill>
                  <a:srgbClr val="F28416"/>
                </a:solidFill>
              </a:rPr>
              <a:t>Intro to dataset</a:t>
            </a:r>
            <a:endParaRPr>
              <a:solidFill>
                <a:srgbClr val="F28416"/>
              </a:solidFill>
            </a:endParaRPr>
          </a:p>
        </p:txBody>
      </p:sp>
      <p:pic>
        <p:nvPicPr>
          <p:cNvPr id="75" name="Google Shape;75;p3" descr="Graphical user interface,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1762" y="798681"/>
            <a:ext cx="9608476" cy="5260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4" descr="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816" y="313695"/>
            <a:ext cx="5551447" cy="5259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4" descr="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20211" y="313695"/>
            <a:ext cx="5770973" cy="5467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32784" y="193964"/>
            <a:ext cx="10684151" cy="199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8416"/>
              </a:buClr>
              <a:buSzPts val="5200"/>
              <a:buFont typeface="Calibri"/>
              <a:buNone/>
            </a:pPr>
            <a:r>
              <a:rPr lang="en-US" sz="5200" b="1" i="0" u="none" strike="noStrike" cap="none">
                <a:solidFill>
                  <a:srgbClr val="F28416"/>
                </a:solidFill>
                <a:latin typeface="Calibri"/>
                <a:ea typeface="Calibri"/>
                <a:cs typeface="Calibri"/>
                <a:sym typeface="Calibri"/>
              </a:rPr>
              <a:t>Dataset Problems</a:t>
            </a: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body" idx="1"/>
          </p:nvPr>
        </p:nvSpPr>
        <p:spPr>
          <a:xfrm>
            <a:off x="583650" y="1627500"/>
            <a:ext cx="11024700" cy="52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70FF"/>
              </a:buClr>
              <a:buSzPts val="2400"/>
              <a:buChar char="•"/>
            </a:pPr>
            <a:r>
              <a:rPr lang="en-US" sz="2400">
                <a:solidFill>
                  <a:srgbClr val="0270FF"/>
                </a:solidFill>
              </a:rPr>
              <a:t>Some columns such as Age and number of bank account have negative values which could be considered as data noise.</a:t>
            </a:r>
            <a:endParaRPr sz="2400">
              <a:solidFill>
                <a:srgbClr val="0270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70FF"/>
              </a:buClr>
              <a:buSzPts val="2400"/>
              <a:buChar char="•"/>
            </a:pPr>
            <a:r>
              <a:rPr lang="en-US" sz="2400">
                <a:solidFill>
                  <a:srgbClr val="0270FF"/>
                </a:solidFill>
              </a:rPr>
              <a:t>Some columns has extreme values, such as the Age column, which has customers aging around 8600 years old.</a:t>
            </a:r>
            <a:endParaRPr sz="2400">
              <a:solidFill>
                <a:srgbClr val="0270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70FF"/>
              </a:buClr>
              <a:buSzPts val="2400"/>
              <a:buChar char="•"/>
            </a:pPr>
            <a:r>
              <a:rPr lang="en-US" sz="2400">
                <a:solidFill>
                  <a:srgbClr val="0270FF"/>
                </a:solidFill>
              </a:rPr>
              <a:t>Some columns are skewed.</a:t>
            </a:r>
            <a:endParaRPr sz="2400">
              <a:solidFill>
                <a:srgbClr val="0270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70FF"/>
              </a:buClr>
              <a:buSzPts val="2400"/>
              <a:buChar char="•"/>
            </a:pPr>
            <a:r>
              <a:rPr lang="en-US" sz="2400">
                <a:solidFill>
                  <a:srgbClr val="0270FF"/>
                </a:solidFill>
              </a:rPr>
              <a:t>Some columns has values that does not have meaning such as  the “NM” value in the Payment_of_min_amount column. </a:t>
            </a:r>
            <a:endParaRPr sz="2400">
              <a:solidFill>
                <a:srgbClr val="027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>
            <a:spLocks noGrp="1"/>
          </p:cNvSpPr>
          <p:nvPr>
            <p:ph type="title"/>
          </p:nvPr>
        </p:nvSpPr>
        <p:spPr>
          <a:xfrm>
            <a:off x="1668750" y="1847125"/>
            <a:ext cx="9048000" cy="23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8416"/>
              </a:buClr>
              <a:buSzPts val="5200"/>
              <a:buFont typeface="Calibri"/>
              <a:buNone/>
            </a:pPr>
            <a:r>
              <a:rPr lang="en-US" sz="5200" b="1" i="0" u="none" strike="noStrike" cap="none">
                <a:solidFill>
                  <a:srgbClr val="F28416"/>
                </a:solidFill>
                <a:latin typeface="Calibri"/>
                <a:ea typeface="Calibri"/>
                <a:cs typeface="Calibri"/>
                <a:sym typeface="Calibri"/>
              </a:rPr>
              <a:t>Handling dataset problems column by column</a:t>
            </a:r>
            <a:endParaRPr>
              <a:solidFill>
                <a:srgbClr val="F284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/>
          <p:nvPr/>
        </p:nvSpPr>
        <p:spPr>
          <a:xfrm>
            <a:off x="3033466" y="991261"/>
            <a:ext cx="5754696" cy="183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8416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rgbClr val="F28416"/>
                </a:solidFill>
                <a:latin typeface="Calibri"/>
                <a:ea typeface="Calibri"/>
                <a:cs typeface="Calibri"/>
                <a:sym typeface="Calibri"/>
              </a:rPr>
              <a:t>ID, Name, and SSN columns</a:t>
            </a:r>
            <a:endParaRPr/>
          </a:p>
        </p:txBody>
      </p:sp>
      <p:sp>
        <p:nvSpPr>
          <p:cNvPr id="98" name="Google Shape;98;p7"/>
          <p:cNvSpPr txBox="1"/>
          <p:nvPr/>
        </p:nvSpPr>
        <p:spPr>
          <a:xfrm>
            <a:off x="1795200" y="3404625"/>
            <a:ext cx="8601600" cy="24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-254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70FF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These are unnecessary columns which has no correlation with our dataset target, so they were dropped.</a:t>
            </a:r>
            <a:endParaRPr sz="2400">
              <a:solidFill>
                <a:srgbClr val="027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/>
          <p:nvPr/>
        </p:nvSpPr>
        <p:spPr>
          <a:xfrm>
            <a:off x="3033466" y="991261"/>
            <a:ext cx="5754696" cy="183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8416"/>
              </a:buClr>
              <a:buSzPts val="3600"/>
              <a:buFont typeface="Calibri"/>
              <a:buNone/>
            </a:pPr>
            <a:r>
              <a:rPr lang="tr-TR" sz="3600" b="1" dirty="0" err="1">
                <a:solidFill>
                  <a:srgbClr val="F28416"/>
                </a:solidFill>
                <a:latin typeface="Calibri"/>
                <a:cs typeface="Calibri"/>
                <a:sym typeface="Calibri"/>
              </a:rPr>
              <a:t>Type_Of_Loan</a:t>
            </a:r>
            <a:endParaRPr dirty="0"/>
          </a:p>
        </p:txBody>
      </p:sp>
      <p:sp>
        <p:nvSpPr>
          <p:cNvPr id="98" name="Google Shape;98;p7"/>
          <p:cNvSpPr txBox="1"/>
          <p:nvPr/>
        </p:nvSpPr>
        <p:spPr>
          <a:xfrm>
            <a:off x="1795200" y="3404625"/>
            <a:ext cx="8601600" cy="24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-25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70FF"/>
              </a:buClr>
              <a:buSzPts val="2400"/>
              <a:buFont typeface="Arial"/>
              <a:buChar char="•"/>
            </a:pPr>
            <a:r>
              <a:rPr lang="tr-TR" sz="2400" dirty="0" err="1">
                <a:solidFill>
                  <a:srgbClr val="0270FF"/>
                </a:solidFill>
              </a:rPr>
              <a:t>There</a:t>
            </a:r>
            <a:r>
              <a:rPr lang="tr-TR" sz="2400" dirty="0">
                <a:solidFill>
                  <a:srgbClr val="0270FF"/>
                </a:solidFill>
              </a:rPr>
              <a:t> </a:t>
            </a:r>
            <a:r>
              <a:rPr lang="tr-TR" sz="2400" dirty="0" err="1">
                <a:solidFill>
                  <a:srgbClr val="0270FF"/>
                </a:solidFill>
              </a:rPr>
              <a:t>were</a:t>
            </a:r>
            <a:r>
              <a:rPr lang="tr-TR" sz="2400" dirty="0">
                <a:solidFill>
                  <a:srgbClr val="0270FF"/>
                </a:solidFill>
              </a:rPr>
              <a:t> 8 </a:t>
            </a:r>
            <a:r>
              <a:rPr lang="tr-TR" sz="2400" dirty="0" err="1">
                <a:solidFill>
                  <a:srgbClr val="0270FF"/>
                </a:solidFill>
              </a:rPr>
              <a:t>different</a:t>
            </a:r>
            <a:r>
              <a:rPr lang="tr-TR" sz="2400" dirty="0">
                <a:solidFill>
                  <a:srgbClr val="0270FF"/>
                </a:solidFill>
              </a:rPr>
              <a:t> </a:t>
            </a:r>
            <a:r>
              <a:rPr lang="tr-TR" sz="2400" dirty="0" err="1">
                <a:solidFill>
                  <a:srgbClr val="0270FF"/>
                </a:solidFill>
              </a:rPr>
              <a:t>categories</a:t>
            </a:r>
            <a:r>
              <a:rPr lang="tr-TR" sz="2400" dirty="0">
                <a:solidFill>
                  <a:srgbClr val="0270FF"/>
                </a:solidFill>
              </a:rPr>
              <a:t> </a:t>
            </a:r>
            <a:r>
              <a:rPr lang="tr-TR" sz="2400" dirty="0" err="1">
                <a:solidFill>
                  <a:srgbClr val="0270FF"/>
                </a:solidFill>
              </a:rPr>
              <a:t>that</a:t>
            </a:r>
            <a:r>
              <a:rPr lang="tr-TR" sz="2400" dirty="0">
                <a:solidFill>
                  <a:srgbClr val="0270FF"/>
                </a:solidFill>
              </a:rPr>
              <a:t> </a:t>
            </a:r>
            <a:r>
              <a:rPr lang="tr-TR" sz="2400" dirty="0" err="1">
                <a:solidFill>
                  <a:srgbClr val="0270FF"/>
                </a:solidFill>
              </a:rPr>
              <a:t>needed</a:t>
            </a:r>
            <a:r>
              <a:rPr lang="tr-TR" sz="2400" dirty="0">
                <a:solidFill>
                  <a:srgbClr val="0270FF"/>
                </a:solidFill>
              </a:rPr>
              <a:t> </a:t>
            </a:r>
            <a:r>
              <a:rPr lang="tr-TR" sz="2400" dirty="0" err="1">
                <a:solidFill>
                  <a:srgbClr val="0270FF"/>
                </a:solidFill>
              </a:rPr>
              <a:t>to</a:t>
            </a:r>
            <a:r>
              <a:rPr lang="tr-TR" sz="2400" dirty="0">
                <a:solidFill>
                  <a:srgbClr val="0270FF"/>
                </a:solidFill>
              </a:rPr>
              <a:t> be </a:t>
            </a:r>
            <a:r>
              <a:rPr lang="tr-TR" sz="2400" dirty="0" err="1">
                <a:solidFill>
                  <a:srgbClr val="0270FF"/>
                </a:solidFill>
              </a:rPr>
              <a:t>splitted</a:t>
            </a:r>
            <a:r>
              <a:rPr lang="tr-TR" sz="2400" dirty="0">
                <a:solidFill>
                  <a:srgbClr val="0270FF"/>
                </a:solidFill>
              </a:rPr>
              <a:t> </a:t>
            </a:r>
            <a:r>
              <a:rPr lang="tr-TR" sz="2400" dirty="0" err="1">
                <a:solidFill>
                  <a:srgbClr val="0270FF"/>
                </a:solidFill>
              </a:rPr>
              <a:t>to</a:t>
            </a:r>
            <a:r>
              <a:rPr lang="tr-TR" sz="2400" dirty="0">
                <a:solidFill>
                  <a:srgbClr val="0270FF"/>
                </a:solidFill>
              </a:rPr>
              <a:t> </a:t>
            </a:r>
            <a:r>
              <a:rPr lang="tr-TR" sz="2400" dirty="0" err="1">
                <a:solidFill>
                  <a:srgbClr val="0270FF"/>
                </a:solidFill>
              </a:rPr>
              <a:t>handle</a:t>
            </a:r>
            <a:r>
              <a:rPr lang="tr-TR" sz="2400" dirty="0">
                <a:solidFill>
                  <a:srgbClr val="0270FF"/>
                </a:solidFill>
              </a:rPr>
              <a:t> </a:t>
            </a:r>
            <a:r>
              <a:rPr lang="tr-TR" sz="2400" dirty="0" err="1">
                <a:solidFill>
                  <a:srgbClr val="0270FF"/>
                </a:solidFill>
              </a:rPr>
              <a:t>the</a:t>
            </a:r>
            <a:r>
              <a:rPr lang="tr-TR" sz="2400" dirty="0">
                <a:solidFill>
                  <a:srgbClr val="0270FF"/>
                </a:solidFill>
              </a:rPr>
              <a:t> </a:t>
            </a:r>
            <a:r>
              <a:rPr lang="tr-TR" sz="2400" dirty="0" err="1">
                <a:solidFill>
                  <a:srgbClr val="0270FF"/>
                </a:solidFill>
              </a:rPr>
              <a:t>error</a:t>
            </a:r>
            <a:r>
              <a:rPr lang="tr-TR" sz="2400" dirty="0">
                <a:solidFill>
                  <a:srgbClr val="0270FF"/>
                </a:solidFill>
              </a:rPr>
              <a:t> </a:t>
            </a:r>
            <a:r>
              <a:rPr lang="tr-TR" sz="2400" dirty="0" err="1">
                <a:solidFill>
                  <a:srgbClr val="0270FF"/>
                </a:solidFill>
              </a:rPr>
              <a:t>caused</a:t>
            </a:r>
            <a:r>
              <a:rPr lang="tr-TR" sz="2400" dirty="0">
                <a:solidFill>
                  <a:srgbClr val="0270FF"/>
                </a:solidFill>
              </a:rPr>
              <a:t> </a:t>
            </a:r>
            <a:r>
              <a:rPr lang="tr-TR" sz="2400" dirty="0" err="1">
                <a:solidFill>
                  <a:srgbClr val="0270FF"/>
                </a:solidFill>
              </a:rPr>
              <a:t>by</a:t>
            </a:r>
            <a:r>
              <a:rPr lang="tr-TR" sz="2400" dirty="0">
                <a:solidFill>
                  <a:srgbClr val="0270FF"/>
                </a:solidFill>
              </a:rPr>
              <a:t> </a:t>
            </a:r>
            <a:r>
              <a:rPr lang="tr-TR" sz="2400" dirty="0" err="1">
                <a:solidFill>
                  <a:srgbClr val="0270FF"/>
                </a:solidFill>
              </a:rPr>
              <a:t>the</a:t>
            </a:r>
            <a:r>
              <a:rPr lang="tr-TR" sz="2400" dirty="0">
                <a:solidFill>
                  <a:srgbClr val="0270FF"/>
                </a:solidFill>
              </a:rPr>
              <a:t> </a:t>
            </a:r>
            <a:r>
              <a:rPr lang="tr-TR" sz="2400" dirty="0" err="1">
                <a:solidFill>
                  <a:srgbClr val="0270FF"/>
                </a:solidFill>
              </a:rPr>
              <a:t>entery</a:t>
            </a:r>
            <a:r>
              <a:rPr lang="tr-TR" sz="2400" dirty="0">
                <a:solidFill>
                  <a:srgbClr val="0270FF"/>
                </a:solidFill>
              </a:rPr>
              <a:t> </a:t>
            </a:r>
            <a:r>
              <a:rPr lang="tr-TR" sz="2400" dirty="0" err="1">
                <a:solidFill>
                  <a:srgbClr val="0270FF"/>
                </a:solidFill>
              </a:rPr>
              <a:t>team</a:t>
            </a:r>
            <a:r>
              <a:rPr lang="tr-TR" sz="2400" dirty="0">
                <a:solidFill>
                  <a:srgbClr val="0270FF"/>
                </a:solidFill>
              </a:rPr>
              <a:t>.</a:t>
            </a:r>
          </a:p>
          <a:p>
            <a:pPr marL="0" marR="0" lvl="0" indent="-25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70FF"/>
              </a:buClr>
              <a:buSzPts val="2400"/>
              <a:buFont typeface="Arial"/>
              <a:buChar char="•"/>
            </a:pPr>
            <a:endParaRPr lang="tr-TR" sz="2400" dirty="0">
              <a:solidFill>
                <a:srgbClr val="0270FF"/>
              </a:solidFill>
            </a:endParaRPr>
          </a:p>
          <a:p>
            <a:pPr marL="0" marR="0" lvl="0" indent="-25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70FF"/>
              </a:buClr>
              <a:buSzPts val="2400"/>
              <a:buFont typeface="Arial"/>
              <a:buChar char="•"/>
            </a:pPr>
            <a:r>
              <a:rPr lang="tr-TR" sz="2400" dirty="0" err="1">
                <a:solidFill>
                  <a:srgbClr val="0270FF"/>
                </a:solidFill>
              </a:rPr>
              <a:t>Then</a:t>
            </a:r>
            <a:r>
              <a:rPr lang="tr-TR" sz="2400" dirty="0">
                <a:solidFill>
                  <a:srgbClr val="0270FF"/>
                </a:solidFill>
              </a:rPr>
              <a:t> </a:t>
            </a:r>
            <a:r>
              <a:rPr lang="tr-TR" sz="2400" dirty="0" err="1">
                <a:solidFill>
                  <a:srgbClr val="0270FF"/>
                </a:solidFill>
              </a:rPr>
              <a:t>the</a:t>
            </a:r>
            <a:r>
              <a:rPr lang="tr-TR" sz="2400" dirty="0">
                <a:solidFill>
                  <a:srgbClr val="0270FF"/>
                </a:solidFill>
              </a:rPr>
              <a:t> </a:t>
            </a:r>
            <a:r>
              <a:rPr lang="tr-TR" sz="2400" dirty="0" err="1">
                <a:solidFill>
                  <a:srgbClr val="0270FF"/>
                </a:solidFill>
              </a:rPr>
              <a:t>whole</a:t>
            </a:r>
            <a:r>
              <a:rPr lang="tr-TR" sz="2400" dirty="0">
                <a:solidFill>
                  <a:srgbClr val="0270FF"/>
                </a:solidFill>
              </a:rPr>
              <a:t> </a:t>
            </a:r>
            <a:r>
              <a:rPr lang="tr-TR" sz="2400" dirty="0" err="1">
                <a:solidFill>
                  <a:srgbClr val="0270FF"/>
                </a:solidFill>
              </a:rPr>
              <a:t>column</a:t>
            </a:r>
            <a:r>
              <a:rPr lang="tr-TR" sz="2400" dirty="0">
                <a:solidFill>
                  <a:srgbClr val="0270FF"/>
                </a:solidFill>
              </a:rPr>
              <a:t> </a:t>
            </a:r>
            <a:r>
              <a:rPr lang="tr-TR" sz="2400" dirty="0" err="1">
                <a:solidFill>
                  <a:srgbClr val="0270FF"/>
                </a:solidFill>
              </a:rPr>
              <a:t>was</a:t>
            </a:r>
            <a:r>
              <a:rPr lang="tr-TR" sz="2400" dirty="0">
                <a:solidFill>
                  <a:srgbClr val="0270FF"/>
                </a:solidFill>
              </a:rPr>
              <a:t> </a:t>
            </a:r>
            <a:r>
              <a:rPr lang="tr-TR" sz="2400" dirty="0" err="1">
                <a:solidFill>
                  <a:srgbClr val="0270FF"/>
                </a:solidFill>
              </a:rPr>
              <a:t>dropped</a:t>
            </a:r>
            <a:r>
              <a:rPr lang="tr-TR" sz="2400" dirty="0">
                <a:solidFill>
                  <a:srgbClr val="0270FF"/>
                </a:solidFill>
              </a:rPr>
              <a:t> </a:t>
            </a:r>
            <a:r>
              <a:rPr lang="tr-TR" sz="2400" dirty="0" err="1">
                <a:solidFill>
                  <a:srgbClr val="0270FF"/>
                </a:solidFill>
              </a:rPr>
              <a:t>out</a:t>
            </a:r>
            <a:r>
              <a:rPr lang="tr-TR" sz="2400" dirty="0">
                <a:solidFill>
                  <a:srgbClr val="0270FF"/>
                </a:solidFill>
              </a:rPr>
              <a:t> </a:t>
            </a:r>
            <a:r>
              <a:rPr lang="tr-TR" sz="2400" dirty="0" err="1">
                <a:solidFill>
                  <a:srgbClr val="0270FF"/>
                </a:solidFill>
              </a:rPr>
              <a:t>and</a:t>
            </a:r>
            <a:r>
              <a:rPr lang="tr-TR" sz="2400" dirty="0">
                <a:solidFill>
                  <a:srgbClr val="0270FF"/>
                </a:solidFill>
              </a:rPr>
              <a:t> 8 </a:t>
            </a:r>
            <a:r>
              <a:rPr lang="tr-TR" sz="2400" dirty="0" err="1">
                <a:solidFill>
                  <a:srgbClr val="0270FF"/>
                </a:solidFill>
              </a:rPr>
              <a:t>different</a:t>
            </a:r>
            <a:r>
              <a:rPr lang="tr-TR" sz="2400" dirty="0">
                <a:solidFill>
                  <a:srgbClr val="0270FF"/>
                </a:solidFill>
              </a:rPr>
              <a:t> </a:t>
            </a:r>
            <a:r>
              <a:rPr lang="tr-TR" sz="2400" dirty="0" err="1">
                <a:solidFill>
                  <a:srgbClr val="0270FF"/>
                </a:solidFill>
              </a:rPr>
              <a:t>new</a:t>
            </a:r>
            <a:r>
              <a:rPr lang="tr-TR" sz="2400" dirty="0">
                <a:solidFill>
                  <a:srgbClr val="0270FF"/>
                </a:solidFill>
              </a:rPr>
              <a:t> </a:t>
            </a:r>
            <a:r>
              <a:rPr lang="tr-TR" sz="2400" dirty="0" err="1">
                <a:solidFill>
                  <a:srgbClr val="0270FF"/>
                </a:solidFill>
              </a:rPr>
              <a:t>columns</a:t>
            </a:r>
            <a:r>
              <a:rPr lang="tr-TR" sz="2400" dirty="0">
                <a:solidFill>
                  <a:srgbClr val="0270FF"/>
                </a:solidFill>
              </a:rPr>
              <a:t> </a:t>
            </a:r>
            <a:r>
              <a:rPr lang="tr-TR" sz="2400" dirty="0" err="1">
                <a:solidFill>
                  <a:srgbClr val="0270FF"/>
                </a:solidFill>
              </a:rPr>
              <a:t>were</a:t>
            </a:r>
            <a:r>
              <a:rPr lang="tr-TR" sz="2400" dirty="0">
                <a:solidFill>
                  <a:srgbClr val="0270FF"/>
                </a:solidFill>
              </a:rPr>
              <a:t> </a:t>
            </a:r>
            <a:r>
              <a:rPr lang="tr-TR" sz="2400" dirty="0" err="1">
                <a:solidFill>
                  <a:srgbClr val="0270FF"/>
                </a:solidFill>
              </a:rPr>
              <a:t>created</a:t>
            </a:r>
            <a:r>
              <a:rPr lang="tr-TR" sz="2400" dirty="0">
                <a:solidFill>
                  <a:srgbClr val="0270FF"/>
                </a:solidFill>
              </a:rPr>
              <a:t>.</a:t>
            </a:r>
            <a:endParaRPr sz="2400" dirty="0">
              <a:solidFill>
                <a:srgbClr val="027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11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/>
          <p:nvPr/>
        </p:nvSpPr>
        <p:spPr>
          <a:xfrm>
            <a:off x="3791467" y="2934632"/>
            <a:ext cx="5709600" cy="24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70FF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Customer_ID, Month</a:t>
            </a:r>
            <a:endParaRPr>
              <a:solidFill>
                <a:srgbClr val="0270FF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270FF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 Occupation</a:t>
            </a:r>
            <a:endParaRPr>
              <a:solidFill>
                <a:srgbClr val="0270FF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270FF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Credit_Mix</a:t>
            </a:r>
            <a:endParaRPr sz="2000" b="1" i="0" u="none" strike="noStrike" cap="none">
              <a:solidFill>
                <a:srgbClr val="027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270FF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Payment_of_min_amount</a:t>
            </a:r>
            <a:endParaRPr sz="2000" b="1" i="0" u="none" strike="noStrike" cap="none">
              <a:solidFill>
                <a:srgbClr val="027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270FF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Credit_Score</a:t>
            </a:r>
            <a:endParaRPr sz="2000" b="1" i="0" u="none" strike="noStrike" cap="none">
              <a:solidFill>
                <a:srgbClr val="027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270FF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0270FF"/>
                </a:solidFill>
                <a:latin typeface="Calibri"/>
                <a:ea typeface="Calibri"/>
                <a:cs typeface="Calibri"/>
                <a:sym typeface="Calibri"/>
              </a:rPr>
              <a:t>Payment_Behaviour and columns</a:t>
            </a:r>
            <a:endParaRPr>
              <a:solidFill>
                <a:srgbClr val="0270FF"/>
              </a:solidFill>
            </a:endParaRPr>
          </a:p>
          <a:p>
            <a:pPr marL="0" marR="0" lvl="0" indent="127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27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8"/>
          <p:cNvSpPr txBox="1"/>
          <p:nvPr/>
        </p:nvSpPr>
        <p:spPr>
          <a:xfrm>
            <a:off x="3021265" y="294634"/>
            <a:ext cx="5754600" cy="18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8416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rgbClr val="F28416"/>
                </a:solidFill>
                <a:latin typeface="Calibri"/>
                <a:ea typeface="Calibri"/>
                <a:cs typeface="Calibri"/>
                <a:sym typeface="Calibri"/>
              </a:rPr>
              <a:t>Categorical Columns handled by Label Encoder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671</Words>
  <Application>Microsoft Macintosh PowerPoint</Application>
  <PresentationFormat>Widescreen</PresentationFormat>
  <Paragraphs>86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PowerPoint Presentation</vt:lpstr>
      <vt:lpstr>Agenda</vt:lpstr>
      <vt:lpstr>Intro to dataset</vt:lpstr>
      <vt:lpstr>PowerPoint Presentation</vt:lpstr>
      <vt:lpstr>PowerPoint Presentation</vt:lpstr>
      <vt:lpstr>Handling dataset problems column by column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Modelling</vt:lpstr>
      <vt:lpstr>Model Deployment</vt:lpstr>
      <vt:lpstr>Business Solutions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Sayed A. Omar</dc:creator>
  <cp:lastModifiedBy>OMNIA MOHAMED MAHMOUD SEDEEK ELMENSHAWY</cp:lastModifiedBy>
  <cp:revision>1</cp:revision>
  <dcterms:created xsi:type="dcterms:W3CDTF">2022-07-14T12:38:44Z</dcterms:created>
  <dcterms:modified xsi:type="dcterms:W3CDTF">2022-09-17T19:21:47Z</dcterms:modified>
</cp:coreProperties>
</file>