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4" r:id="rId2"/>
    <p:sldId id="267" r:id="rId3"/>
    <p:sldId id="266" r:id="rId4"/>
    <p:sldId id="258" r:id="rId5"/>
    <p:sldId id="264" r:id="rId6"/>
    <p:sldId id="261" r:id="rId7"/>
    <p:sldId id="259" r:id="rId8"/>
    <p:sldId id="275" r:id="rId9"/>
    <p:sldId id="260" r:id="rId10"/>
    <p:sldId id="262" r:id="rId11"/>
    <p:sldId id="269" r:id="rId12"/>
    <p:sldId id="270"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4F4"/>
    <a:srgbClr val="FD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6E705-94A4-46D7-88B4-ED27C05ABBDE}" v="17" dt="2022-12-18T23:48:57.42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78" autoAdjust="0"/>
    <p:restoredTop sz="96424" autoAdjust="0"/>
  </p:normalViewPr>
  <p:slideViewPr>
    <p:cSldViewPr snapToGrid="0">
      <p:cViewPr varScale="1">
        <p:scale>
          <a:sx n="128" d="100"/>
          <a:sy n="128"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C0E0EB-50C1-4A12-BE88-DACCAE8089C8}" type="datetimeFigureOut">
              <a:rPr lang="zh-CN" altLang="en-US" smtClean="0"/>
              <a:t>2022/12/19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07DB0B-DBBC-4B01-8239-7E58DAA58BEC}" type="slidenum">
              <a:rPr lang="zh-CN" altLang="en-US" smtClean="0"/>
              <a:t>‹#›</a:t>
            </a:fld>
            <a:endParaRPr lang="zh-CN" altLang="en-US"/>
          </a:p>
        </p:txBody>
      </p:sp>
    </p:spTree>
    <p:extLst>
      <p:ext uri="{BB962C8B-B14F-4D97-AF65-F5344CB8AC3E}">
        <p14:creationId xmlns:p14="http://schemas.microsoft.com/office/powerpoint/2010/main" val="106854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5AF34-0DAA-40EE-9ACD-5E680A5B916F}" type="datetimeFigureOut">
              <a:rPr lang="zh-CN" altLang="en-US" smtClean="0"/>
              <a:t>2022/12/19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7E378-4A26-40D8-B20A-3518D134C686}" type="slidenum">
              <a:rPr lang="zh-CN" altLang="en-US" smtClean="0"/>
              <a:t>‹#›</a:t>
            </a:fld>
            <a:endParaRPr lang="zh-CN" altLang="en-US"/>
          </a:p>
        </p:txBody>
      </p:sp>
    </p:spTree>
    <p:extLst>
      <p:ext uri="{BB962C8B-B14F-4D97-AF65-F5344CB8AC3E}">
        <p14:creationId xmlns:p14="http://schemas.microsoft.com/office/powerpoint/2010/main" val="4232135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A7E378-4A26-40D8-B20A-3518D134C686}" type="slidenum">
              <a:rPr lang="zh-CN" altLang="en-US" smtClean="0"/>
              <a:t>3</a:t>
            </a:fld>
            <a:endParaRPr lang="zh-CN" altLang="en-US"/>
          </a:p>
        </p:txBody>
      </p:sp>
    </p:spTree>
    <p:extLst>
      <p:ext uri="{BB962C8B-B14F-4D97-AF65-F5344CB8AC3E}">
        <p14:creationId xmlns:p14="http://schemas.microsoft.com/office/powerpoint/2010/main" val="229969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377703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17762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401391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248767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124317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160621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351583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347117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54434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28831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9A668C-45AB-4D97-87A2-AC4728B53370}" type="datetimeFigureOut">
              <a:rPr lang="zh-CN" altLang="en-US" smtClean="0"/>
              <a:t>2022/12/19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69334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A668C-45AB-4D97-87A2-AC4728B53370}" type="datetimeFigureOut">
              <a:rPr lang="zh-CN" altLang="en-US" smtClean="0"/>
              <a:t>2022/12/19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E32A2-E85C-4344-9920-4A94AF90CD90}" type="slidenum">
              <a:rPr lang="zh-CN" altLang="en-US" smtClean="0"/>
              <a:t>‹#›</a:t>
            </a:fld>
            <a:endParaRPr lang="zh-CN" altLang="en-US"/>
          </a:p>
        </p:txBody>
      </p:sp>
    </p:spTree>
    <p:extLst>
      <p:ext uri="{BB962C8B-B14F-4D97-AF65-F5344CB8AC3E}">
        <p14:creationId xmlns:p14="http://schemas.microsoft.com/office/powerpoint/2010/main" val="257696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hamed.elmenshawy@bahcesehir.edu.tr"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mailto:ali.alshami1@bahcesehir.edu.tr" TargetMode="External"/><Relationship Id="rId4" Type="http://schemas.openxmlformats.org/officeDocument/2006/relationships/hyperlink" Target="mailto:ahmad.alhaj@bahcesehir.edu.t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ohamed.elmenshawy@bahcesehir.edu.tr"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mailto:ali.alshami1@bahcesehir.edu.tr" TargetMode="External"/><Relationship Id="rId4" Type="http://schemas.openxmlformats.org/officeDocument/2006/relationships/hyperlink" Target="mailto:ahmad.alhaj@bahcesehir.edu.t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996993" y="4167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lang="tr-TR" altLang="zh-CN" sz="2799" b="1" dirty="0">
                <a:solidFill>
                  <a:srgbClr val="990000"/>
                </a:solidFill>
              </a:rPr>
              <a:t>Cloud Computing Applications Graduation Project</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11" name="矩形 10"/>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6" name="矩形 3"/>
          <p:cNvSpPr>
            <a:spLocks noGrp="1"/>
          </p:cNvSpPr>
          <p:nvPr>
            <p:ph idx="10"/>
          </p:nvPr>
        </p:nvSpPr>
        <p:spPr>
          <a:xfrm>
            <a:off x="269816" y="1085914"/>
            <a:ext cx="10729913" cy="3074624"/>
          </a:xfrm>
          <a:prstGeom prst="rect">
            <a:avLst/>
          </a:prstGeom>
        </p:spPr>
        <p:txBody>
          <a:bodyPr wrap="square">
            <a:spAutoFit/>
          </a:bodyPr>
          <a:lstStyle/>
          <a:p>
            <a:pPr>
              <a:lnSpc>
                <a:spcPct val="200000"/>
              </a:lnSpc>
            </a:pPr>
            <a:r>
              <a:rPr sz="2000" b="1" u="none" dirty="0">
                <a:latin typeface="Arial" panose="020B0604020202020204" pitchFamily="34" charset="0"/>
                <a:cs typeface="Arial" panose="020B0604020202020204" pitchFamily="34" charset="0"/>
              </a:rPr>
              <a:t>Project Name:</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Water</a:t>
            </a:r>
            <a:r>
              <a:rPr lang="tr-TR" sz="2000" b="1" u="none" dirty="0">
                <a:latin typeface="Arial" panose="020B0604020202020204" pitchFamily="34" charset="0"/>
                <a:cs typeface="Arial" panose="020B0604020202020204" pitchFamily="34" charset="0"/>
              </a:rPr>
              <a:t> </a:t>
            </a:r>
            <a:r>
              <a:rPr lang="en-AU" sz="2000" b="1" u="none" dirty="0">
                <a:latin typeface="Arial" panose="020B0604020202020204" pitchFamily="34" charset="0"/>
                <a:cs typeface="Arial" panose="020B0604020202020204" pitchFamily="34" charset="0"/>
              </a:rPr>
              <a:t>Potability Classifier using </a:t>
            </a:r>
            <a:r>
              <a:rPr lang="en-AU" sz="2000" b="1" u="none" dirty="0" err="1">
                <a:latin typeface="Arial" panose="020B0604020202020204" pitchFamily="34" charset="0"/>
                <a:cs typeface="Arial" panose="020B0604020202020204" pitchFamily="34" charset="0"/>
              </a:rPr>
              <a:t>ModelArts</a:t>
            </a:r>
            <a:endParaRPr lang="en-AU" altLang="zh-CN" sz="2000" b="1" dirty="0">
              <a:latin typeface="Arial" panose="020B0604020202020204" pitchFamily="34" charset="0"/>
              <a:ea typeface="微软雅黑" panose="020B0503020204020204" pitchFamily="34" charset="-122"/>
              <a:cs typeface="Arial" panose="020B0604020202020204" pitchFamily="34" charset="0"/>
            </a:endParaRPr>
          </a:p>
          <a:p>
            <a:pPr>
              <a:lnSpc>
                <a:spcPct val="200000"/>
              </a:lnSpc>
            </a:pPr>
            <a:r>
              <a:rPr sz="2000" b="1" u="none" dirty="0">
                <a:latin typeface="Arial" panose="020B0604020202020204" pitchFamily="34" charset="0"/>
                <a:cs typeface="Arial" panose="020B0604020202020204" pitchFamily="34" charset="0"/>
              </a:rPr>
              <a:t>Team Name:</a:t>
            </a:r>
            <a:r>
              <a:rPr lang="tr-TR" sz="2000" b="1" u="none" dirty="0">
                <a:latin typeface="Arial" panose="020B0604020202020204" pitchFamily="34" charset="0"/>
                <a:cs typeface="Arial" panose="020B0604020202020204" pitchFamily="34" charset="0"/>
              </a:rPr>
              <a:t> AI Team ( </a:t>
            </a:r>
            <a:r>
              <a:rPr lang="tr-TR" sz="2000" b="1" u="none" dirty="0" err="1">
                <a:latin typeface="Arial" panose="020B0604020202020204" pitchFamily="34" charset="0"/>
                <a:cs typeface="Arial" panose="020B0604020202020204" pitchFamily="34" charset="0"/>
              </a:rPr>
              <a:t>Omnia</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Elmenshawy</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Rayyan</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Alhaj</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Hashem</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Alshami</a:t>
            </a:r>
            <a:r>
              <a:rPr lang="tr-TR" sz="2000" b="1" u="none"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ea typeface="微软雅黑" panose="020B0503020204020204" pitchFamily="34" charset="-122"/>
              <a:cs typeface="Arial" panose="020B0604020202020204" pitchFamily="34" charset="0"/>
            </a:endParaRPr>
          </a:p>
          <a:p>
            <a:pPr>
              <a:lnSpc>
                <a:spcPct val="200000"/>
              </a:lnSpc>
            </a:pPr>
            <a:r>
              <a:rPr lang="tr-TR" sz="2000" b="1" u="none" dirty="0">
                <a:latin typeface="Arial" panose="020B0604020202020204" pitchFamily="34" charset="0"/>
                <a:cs typeface="Arial" panose="020B0604020202020204" pitchFamily="34" charset="0"/>
              </a:rPr>
              <a:t>University</a:t>
            </a:r>
            <a:r>
              <a:rP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Bahçeşehir</a:t>
            </a:r>
            <a:r>
              <a:rPr lang="tr-TR" sz="2000" b="1" u="none" dirty="0">
                <a:latin typeface="Arial" panose="020B0604020202020204" pitchFamily="34" charset="0"/>
                <a:cs typeface="Arial" panose="020B0604020202020204" pitchFamily="34" charset="0"/>
              </a:rPr>
              <a:t> </a:t>
            </a:r>
            <a:r>
              <a:rPr lang="tr-TR" sz="2000" b="1" u="none" dirty="0" err="1">
                <a:latin typeface="Arial" panose="020B0604020202020204" pitchFamily="34" charset="0"/>
                <a:cs typeface="Arial" panose="020B0604020202020204" pitchFamily="34" charset="0"/>
              </a:rPr>
              <a:t>University</a:t>
            </a:r>
            <a:endParaRPr sz="2000" b="1" u="none" dirty="0">
              <a:latin typeface="Arial" panose="020B0604020202020204" pitchFamily="34" charset="0"/>
              <a:cs typeface="Arial" panose="020B0604020202020204" pitchFamily="34" charset="0"/>
            </a:endParaRPr>
          </a:p>
          <a:p>
            <a:pPr>
              <a:lnSpc>
                <a:spcPct val="200000"/>
              </a:lnSpc>
            </a:pPr>
            <a:r>
              <a:rPr sz="2000" b="1" u="none" dirty="0">
                <a:latin typeface="Arial" panose="020B0604020202020204" pitchFamily="34" charset="0"/>
                <a:cs typeface="Arial" panose="020B0604020202020204" pitchFamily="34" charset="0"/>
              </a:rPr>
              <a:t>Email/Phone:</a:t>
            </a:r>
            <a:r>
              <a:rPr lang="tr-TR" sz="2000" b="1" u="none" dirty="0">
                <a:latin typeface="Arial" panose="020B0604020202020204" pitchFamily="34" charset="0"/>
                <a:cs typeface="Arial" panose="020B0604020202020204" pitchFamily="34" charset="0"/>
              </a:rPr>
              <a:t> </a:t>
            </a:r>
            <a:r>
              <a:rPr lang="tr-TR" sz="2000" b="1" u="none" dirty="0">
                <a:latin typeface="Arial" panose="020B0604020202020204" pitchFamily="34" charset="0"/>
                <a:cs typeface="Arial" panose="020B0604020202020204" pitchFamily="34" charset="0"/>
                <a:hlinkClick r:id="rId3"/>
              </a:rPr>
              <a:t>mohamed.elmenshawy@bahcesehir.edu.tr</a:t>
            </a:r>
            <a:r>
              <a:rPr lang="en-GB" sz="2000" b="1" u="none" dirty="0">
                <a:latin typeface="Arial" panose="020B0604020202020204" pitchFamily="34" charset="0"/>
                <a:cs typeface="Arial" panose="020B0604020202020204" pitchFamily="34" charset="0"/>
              </a:rPr>
              <a:t> , </a:t>
            </a:r>
            <a:r>
              <a:rPr lang="en-GB" sz="2000" b="1" u="none" dirty="0">
                <a:latin typeface="Arial" panose="020B0604020202020204" pitchFamily="34" charset="0"/>
                <a:cs typeface="Arial" panose="020B0604020202020204" pitchFamily="34" charset="0"/>
                <a:hlinkClick r:id="rId4"/>
              </a:rPr>
              <a:t>ahmad.alhaj@bahcesehir.edu.tr</a:t>
            </a:r>
            <a:r>
              <a:rPr lang="en-GB" sz="2000" b="1" u="none" dirty="0">
                <a:latin typeface="Arial" panose="020B0604020202020204" pitchFamily="34" charset="0"/>
                <a:cs typeface="Arial" panose="020B0604020202020204" pitchFamily="34" charset="0"/>
              </a:rPr>
              <a:t> , </a:t>
            </a:r>
            <a:r>
              <a:rPr lang="en-GB" sz="2000" b="1" u="none" dirty="0">
                <a:latin typeface="Arial" panose="020B0604020202020204" pitchFamily="34" charset="0"/>
                <a:cs typeface="Arial" panose="020B0604020202020204" pitchFamily="34" charset="0"/>
                <a:hlinkClick r:id="rId5"/>
              </a:rPr>
              <a:t>ali.alshami1@bahcesehir.edu.tr</a:t>
            </a:r>
            <a:r>
              <a:rPr lang="en-GB" sz="2000" b="1" u="none"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6447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dirty="0">
                <a:solidFill>
                  <a:srgbClr val="990000"/>
                </a:solidFill>
              </a:rPr>
              <a:t>Business Value</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6"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731317" y="1083898"/>
            <a:ext cx="10729366" cy="4161202"/>
          </a:xfrm>
        </p:spPr>
        <p:txBody>
          <a:bodyPr>
            <a:normAutofit fontScale="62500" lnSpcReduction="20000"/>
          </a:bodyPr>
          <a:lstStyle/>
          <a:p>
            <a:pPr marL="285636" indent="-285636">
              <a:lnSpc>
                <a:spcPct val="150000"/>
              </a:lnSpc>
              <a:buFont typeface="Arial" panose="020B0604020202020204" pitchFamily="34" charset="0"/>
              <a:buChar char="•"/>
            </a:pPr>
            <a:r>
              <a:rPr lang="en-US" sz="2400" dirty="0"/>
              <a:t>Water could be classified as potable without being really safe, which is  dangerous for human use as we visualized each feature with its recommended limits.</a:t>
            </a:r>
            <a:endParaRPr lang="ar-JO" sz="2400" dirty="0"/>
          </a:p>
          <a:p>
            <a:pPr marL="285636" indent="-285636">
              <a:lnSpc>
                <a:spcPct val="150000"/>
              </a:lnSpc>
              <a:buFont typeface="Arial" panose="020B0604020202020204" pitchFamily="34" charset="0"/>
              <a:buChar char="•"/>
            </a:pPr>
            <a:r>
              <a:rPr lang="en-US" sz="2400" dirty="0"/>
              <a:t> Some countries and places might receive drinkable water without filtering it while they should filter it and take a closer look to each feature which may affect the water health so that no harm could be done to the water users.</a:t>
            </a:r>
            <a:endParaRPr lang="ar-JO" sz="2400" dirty="0"/>
          </a:p>
          <a:p>
            <a:pPr marL="285636" indent="-285636">
              <a:lnSpc>
                <a:spcPct val="150000"/>
              </a:lnSpc>
              <a:buFont typeface="Arial" panose="020B0604020202020204" pitchFamily="34" charset="0"/>
              <a:buChar char="•"/>
            </a:pPr>
            <a:r>
              <a:rPr lang="en-US" sz="2400" dirty="0"/>
              <a:t> Considering this data as a global water sample lets us understand that unpotable water exists more than the potable one, and that we should consider more sustainable ways to filter out our water instead of using fossil fuels.</a:t>
            </a:r>
            <a:endParaRPr lang="ar-JO" sz="2400" dirty="0"/>
          </a:p>
          <a:p>
            <a:pPr marL="285636" indent="-285636">
              <a:lnSpc>
                <a:spcPct val="150000"/>
              </a:lnSpc>
              <a:buFont typeface="Arial" panose="020B0604020202020204" pitchFamily="34" charset="0"/>
              <a:buChar char="•"/>
            </a:pPr>
            <a:r>
              <a:rPr lang="en-US" sz="2400" dirty="0"/>
              <a:t> also, people should be more aware of consuming plastics, as plastic ends in water and decays to microplastics which effects the water carbon levels and lasts between 450 and 1,000 years.</a:t>
            </a:r>
          </a:p>
          <a:p>
            <a:pPr marL="285636" indent="-285636">
              <a:lnSpc>
                <a:spcPct val="150000"/>
              </a:lnSpc>
              <a:buFont typeface="Arial" panose="020B0604020202020204" pitchFamily="34" charset="0"/>
              <a:buChar char="•"/>
            </a:pPr>
            <a:r>
              <a:rPr lang="en-US" sz="2400" u="none" dirty="0"/>
              <a:t>Implementing an AI model to classify water </a:t>
            </a:r>
            <a:r>
              <a:rPr lang="en-US" sz="2400" u="none" dirty="0" err="1"/>
              <a:t>potabilty</a:t>
            </a:r>
            <a:r>
              <a:rPr lang="en-US" sz="2400" u="none" dirty="0"/>
              <a:t> is not only saving time, but also saving lives and helping the ecosystem stays as sustainable as possible, Thus Governments and water companies could benefit from our Huawei cloud implemented project.</a:t>
            </a:r>
            <a:endParaRPr sz="1600" u="none" dirty="0"/>
          </a:p>
        </p:txBody>
      </p:sp>
    </p:spTree>
    <p:extLst>
      <p:ext uri="{BB962C8B-B14F-4D97-AF65-F5344CB8AC3E}">
        <p14:creationId xmlns:p14="http://schemas.microsoft.com/office/powerpoint/2010/main" val="339235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dirty="0">
                <a:solidFill>
                  <a:srgbClr val="990000"/>
                </a:solidFill>
              </a:rPr>
              <a:t>Project Planning</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12" name="矩形 11"/>
          <p:cNvSpPr/>
          <p:nvPr/>
        </p:nvSpPr>
        <p:spPr>
          <a:xfrm>
            <a:off x="5304" y="6427396"/>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7"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393151" y="1789944"/>
            <a:ext cx="6414049" cy="3977890"/>
          </a:xfrm>
        </p:spPr>
        <p:txBody>
          <a:bodyPr>
            <a:normAutofit fontScale="92500" lnSpcReduction="20000"/>
          </a:bodyPr>
          <a:lstStyle/>
          <a:p>
            <a:pPr>
              <a:lnSpc>
                <a:spcPct val="150000"/>
              </a:lnSpc>
            </a:pPr>
            <a:r>
              <a:rPr lang="en-GB" sz="1600" u="none" dirty="0"/>
              <a:t>The project has been done in three stages </a:t>
            </a:r>
          </a:p>
          <a:p>
            <a:pPr marL="285750" indent="-285750">
              <a:lnSpc>
                <a:spcPct val="150000"/>
              </a:lnSpc>
              <a:buFont typeface="Arial" panose="020B0604020202020204" pitchFamily="34" charset="0"/>
              <a:buChar char="•"/>
            </a:pPr>
            <a:r>
              <a:rPr lang="en-GB" sz="1600" u="none" dirty="0"/>
              <a:t>Stage one (data collection and research) : After choosing the idea of the project, it took us around five days to research and understand each feature of the data. Our understanding source is based on the world health organization water statistics and the world bank</a:t>
            </a:r>
          </a:p>
          <a:p>
            <a:pPr marL="285750" indent="-285750">
              <a:lnSpc>
                <a:spcPct val="150000"/>
              </a:lnSpc>
              <a:buFont typeface="Arial" panose="020B0604020202020204" pitchFamily="34" charset="0"/>
              <a:buChar char="•"/>
            </a:pPr>
            <a:r>
              <a:rPr lang="en-GB" sz="1600" dirty="0"/>
              <a:t>Stage two (Data analysis and </a:t>
            </a:r>
            <a:r>
              <a:rPr lang="en-GB" sz="1600" dirty="0" err="1"/>
              <a:t>preprocessing</a:t>
            </a:r>
            <a:r>
              <a:rPr lang="en-GB" sz="1600" dirty="0"/>
              <a:t>): it took us 4 days to analyse the data statistically, figure out the misclassified water sample and to </a:t>
            </a:r>
            <a:r>
              <a:rPr lang="en-GB" sz="1600" dirty="0" err="1"/>
              <a:t>preprocess</a:t>
            </a:r>
            <a:r>
              <a:rPr lang="en-GB" sz="1600" dirty="0"/>
              <a:t> the dataset as the target column was highly unbalanced. The code was implemented on </a:t>
            </a:r>
            <a:r>
              <a:rPr lang="en-GB" sz="1600" dirty="0" err="1"/>
              <a:t>jupyter</a:t>
            </a:r>
            <a:r>
              <a:rPr lang="en-GB" sz="1600" dirty="0"/>
              <a:t> notebook IDE on Huawei cloud platform.</a:t>
            </a:r>
          </a:p>
          <a:p>
            <a:pPr marL="285750" indent="-285750">
              <a:lnSpc>
                <a:spcPct val="150000"/>
              </a:lnSpc>
              <a:buFont typeface="Arial" panose="020B0604020202020204" pitchFamily="34" charset="0"/>
              <a:buChar char="•"/>
            </a:pPr>
            <a:r>
              <a:rPr lang="en-GB" sz="1600" dirty="0"/>
              <a:t>Stage three(</a:t>
            </a:r>
            <a:r>
              <a:rPr lang="en-GB" sz="1600" dirty="0" err="1"/>
              <a:t>ModelArts</a:t>
            </a:r>
            <a:r>
              <a:rPr lang="en-GB" sz="1600" dirty="0"/>
              <a:t>): it took us around 8 days to train an </a:t>
            </a:r>
            <a:r>
              <a:rPr lang="en-GB" sz="1600" dirty="0" err="1"/>
              <a:t>ExeML</a:t>
            </a:r>
            <a:r>
              <a:rPr lang="en-GB" sz="1600" dirty="0"/>
              <a:t> model on our dataset and deploying it using the Real Time deployment Service as well as the token authentication. </a:t>
            </a:r>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sz="1600" u="none" dirty="0"/>
          </a:p>
        </p:txBody>
      </p:sp>
      <p:pic>
        <p:nvPicPr>
          <p:cNvPr id="3" name="Picture 2">
            <a:extLst>
              <a:ext uri="{FF2B5EF4-FFF2-40B4-BE49-F238E27FC236}">
                <a16:creationId xmlns:a16="http://schemas.microsoft.com/office/drawing/2014/main" id="{46FAD63B-7AE0-D4CD-B9CE-D21CADF01C1A}"/>
              </a:ext>
            </a:extLst>
          </p:cNvPr>
          <p:cNvPicPr>
            <a:picLocks noChangeAspect="1"/>
          </p:cNvPicPr>
          <p:nvPr/>
        </p:nvPicPr>
        <p:blipFill>
          <a:blip r:embed="rId3"/>
          <a:stretch>
            <a:fillRect/>
          </a:stretch>
        </p:blipFill>
        <p:spPr>
          <a:xfrm>
            <a:off x="7566297" y="1553985"/>
            <a:ext cx="4076700" cy="3170021"/>
          </a:xfrm>
          <a:prstGeom prst="rect">
            <a:avLst/>
          </a:prstGeom>
        </p:spPr>
      </p:pic>
    </p:spTree>
    <p:extLst>
      <p:ext uri="{BB962C8B-B14F-4D97-AF65-F5344CB8AC3E}">
        <p14:creationId xmlns:p14="http://schemas.microsoft.com/office/powerpoint/2010/main" val="165965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a:solidFill>
                  <a:srgbClr val="990000"/>
                </a:solidFill>
              </a:rPr>
              <a:t>Achievements</a:t>
            </a:r>
          </a:p>
          <a:p>
            <a:pPr marL="0" indent="0" eaLnBrk="0" fontAlgn="base" hangingPunct="0">
              <a:spcBef>
                <a:spcPct val="0"/>
              </a:spcBef>
              <a:spcAft>
                <a:spcPct val="0"/>
              </a:spcAft>
              <a:buNone/>
            </a:pP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3" name="Content Placeholder 2">
            <a:extLst>
              <a:ext uri="{FF2B5EF4-FFF2-40B4-BE49-F238E27FC236}">
                <a16:creationId xmlns:a16="http://schemas.microsoft.com/office/drawing/2014/main" id="{2E300292-3BC0-8885-B4FC-A65C89816FE0}"/>
              </a:ext>
            </a:extLst>
          </p:cNvPr>
          <p:cNvSpPr txBox="1">
            <a:spLocks/>
          </p:cNvSpPr>
          <p:nvPr/>
        </p:nvSpPr>
        <p:spPr>
          <a:xfrm>
            <a:off x="426" y="601935"/>
            <a:ext cx="5453510" cy="4793104"/>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marL="285750" indent="-285750">
              <a:lnSpc>
                <a:spcPct val="150000"/>
              </a:lnSpc>
              <a:buFont typeface="Arial" panose="020B0604020202020204" pitchFamily="34" charset="0"/>
              <a:buChar char="•"/>
            </a:pPr>
            <a:r>
              <a:rPr lang="en-US" sz="1600" dirty="0"/>
              <a:t>We have implemented a real time machine learning classifier that takes total of 9 features as inputs, and then classify the safety of the water based on its elements. </a:t>
            </a:r>
          </a:p>
          <a:p>
            <a:pPr marL="285750" indent="-285750">
              <a:lnSpc>
                <a:spcPct val="150000"/>
              </a:lnSpc>
              <a:buFont typeface="Arial" panose="020B0604020202020204" pitchFamily="34" charset="0"/>
              <a:buChar char="•"/>
            </a:pPr>
            <a:r>
              <a:rPr lang="en-US" sz="1600" dirty="0"/>
              <a:t>The input features are: </a:t>
            </a:r>
            <a:r>
              <a:rPr lang="en-GB" sz="1600" i="1" u="none" noProof="0" dirty="0">
                <a:solidFill>
                  <a:schemeClr val="tx1">
                    <a:lumMod val="50000"/>
                    <a:lumOff val="50000"/>
                  </a:schemeClr>
                </a:solidFill>
              </a:rPr>
              <a:t>Water Ph level, hardness, solids, chloramines, sulphate, conductivity, organic carbon level, trihalomethanes, and Turbidity.</a:t>
            </a:r>
          </a:p>
          <a:p>
            <a:pPr marL="285750" indent="-285750">
              <a:lnSpc>
                <a:spcPct val="150000"/>
              </a:lnSpc>
              <a:buFont typeface="Arial" panose="020B0604020202020204" pitchFamily="34" charset="0"/>
              <a:buChar char="•"/>
            </a:pPr>
            <a:r>
              <a:rPr lang="en-GB" sz="1600" i="1" dirty="0">
                <a:solidFill>
                  <a:schemeClr val="tx1">
                    <a:lumMod val="50000"/>
                    <a:lumOff val="50000"/>
                  </a:schemeClr>
                </a:solidFill>
              </a:rPr>
              <a:t>The Output feature is: Potability as 0 if water is not safe and 1 if water is not safe.</a:t>
            </a:r>
            <a:endParaRPr lang="en-US" sz="1600" dirty="0"/>
          </a:p>
        </p:txBody>
      </p:sp>
      <p:pic>
        <p:nvPicPr>
          <p:cNvPr id="9" name="Picture 8" descr="Graphical user interface, text, application&#10;&#10;Description automatically generated">
            <a:extLst>
              <a:ext uri="{FF2B5EF4-FFF2-40B4-BE49-F238E27FC236}">
                <a16:creationId xmlns:a16="http://schemas.microsoft.com/office/drawing/2014/main" id="{0A6B9292-7782-B7CD-7109-ECC27D0A8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936" y="1421218"/>
            <a:ext cx="6644977" cy="3467633"/>
          </a:xfrm>
          <a:prstGeom prst="rect">
            <a:avLst/>
          </a:prstGeom>
        </p:spPr>
      </p:pic>
    </p:spTree>
    <p:extLst>
      <p:ext uri="{BB962C8B-B14F-4D97-AF65-F5344CB8AC3E}">
        <p14:creationId xmlns:p14="http://schemas.microsoft.com/office/powerpoint/2010/main" val="208630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5" name="Subtitle 1">
            <a:extLst>
              <a:ext uri="{FF2B5EF4-FFF2-40B4-BE49-F238E27FC236}">
                <a16:creationId xmlns:a16="http://schemas.microsoft.com/office/drawing/2014/main" id="{C6ADB1D9-336D-594D-9418-4BC486843D21}"/>
              </a:ext>
            </a:extLst>
          </p:cNvPr>
          <p:cNvSpPr txBox="1">
            <a:spLocks/>
          </p:cNvSpPr>
          <p:nvPr/>
        </p:nvSpPr>
        <p:spPr>
          <a:xfrm>
            <a:off x="1561406" y="1911238"/>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4400" b="1" u="none" dirty="0">
                <a:solidFill>
                  <a:srgbClr val="990000"/>
                </a:solidFill>
              </a:rPr>
              <a:t>THANK YOU</a:t>
            </a:r>
            <a:endParaRPr lang="zh-CN" altLang="en-US" sz="4400"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Tree>
    <p:extLst>
      <p:ext uri="{BB962C8B-B14F-4D97-AF65-F5344CB8AC3E}">
        <p14:creationId xmlns:p14="http://schemas.microsoft.com/office/powerpoint/2010/main" val="270595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70191" y="1"/>
            <a:ext cx="9221809"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45637149"/>
              </p:ext>
            </p:extLst>
          </p:nvPr>
        </p:nvGraphicFramePr>
        <p:xfrm>
          <a:off x="3398945" y="1074967"/>
          <a:ext cx="8364300" cy="5065155"/>
        </p:xfrm>
        <a:graphic>
          <a:graphicData uri="http://schemas.openxmlformats.org/drawingml/2006/table">
            <a:tbl>
              <a:tblPr>
                <a:blipFill>
                  <a:blip r:embed="rId2"/>
                  <a:stretch>
                    <a:fillRect/>
                  </a:stretch>
                </a:blipFill>
                <a:tableStyleId>{5C22544A-7EE6-4342-B048-85BDC9FD1C3A}</a:tableStyleId>
              </a:tblPr>
              <a:tblGrid>
                <a:gridCol w="1919676">
                  <a:extLst>
                    <a:ext uri="{9D8B030D-6E8A-4147-A177-3AD203B41FA5}">
                      <a16:colId xmlns:a16="http://schemas.microsoft.com/office/drawing/2014/main" val="20000"/>
                    </a:ext>
                  </a:extLst>
                </a:gridCol>
                <a:gridCol w="6444624">
                  <a:extLst>
                    <a:ext uri="{9D8B030D-6E8A-4147-A177-3AD203B41FA5}">
                      <a16:colId xmlns:a16="http://schemas.microsoft.com/office/drawing/2014/main" val="20001"/>
                    </a:ext>
                  </a:extLst>
                </a:gridCol>
              </a:tblGrid>
              <a:tr h="290077">
                <a:tc>
                  <a:txBody>
                    <a:bodyPr/>
                    <a:lstStyle/>
                    <a:p>
                      <a:pPr algn="ctr" fontAlgn="t"/>
                      <a:r>
                        <a:rPr lang="en-GB" sz="1200" u="none">
                          <a:solidFill>
                            <a:srgbClr val="575756"/>
                          </a:solidFill>
                        </a:rPr>
                        <a:t>Project Name</a:t>
                      </a:r>
                      <a:endParaRPr kumimoji="1" lang="en-GB" altLang="zh-CN" sz="1200" kern="1200" dirty="0">
                        <a:solidFill>
                          <a:srgbClr val="575756"/>
                        </a:solidFill>
                        <a:latin typeface="Arial" panose="02000000000000000000" pitchFamily="2" charset="-122"/>
                        <a:ea typeface="方正兰亭黑简体" panose="02000000000000000000" pitchFamily="2" charset="-122"/>
                        <a:cs typeface="+mn-cs"/>
                      </a:endParaRPr>
                    </a:p>
                  </a:txBody>
                  <a:tcPr marL="9525" marR="9525" marT="9525" marB="0" anchor="ctr">
                    <a:noFill/>
                  </a:tcPr>
                </a:tc>
                <a:tc>
                  <a:txBody>
                    <a:bodyPr/>
                    <a:lstStyle/>
                    <a:p>
                      <a:pPr algn="ctr" fontAlgn="b"/>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rPr>
                        <a:t>Water Potability Classifier  using </a:t>
                      </a:r>
                      <a:r>
                        <a:rPr lang="en-GB" altLang="zh-CN" sz="1100" b="0" i="1" u="none" strike="noStrike" dirty="0" err="1">
                          <a:solidFill>
                            <a:schemeClr val="tx1">
                              <a:lumMod val="50000"/>
                              <a:lumOff val="50000"/>
                            </a:schemeClr>
                          </a:solidFill>
                          <a:effectLst/>
                          <a:latin typeface="Arial" panose="02000000000000000000" pitchFamily="2" charset="-122"/>
                          <a:ea typeface="方正兰亭黑简体" panose="02000000000000000000" pitchFamily="2" charset="-122"/>
                        </a:rPr>
                        <a:t>ModelArts</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0"/>
                  </a:ext>
                </a:extLst>
              </a:tr>
              <a:tr h="290077">
                <a:tc>
                  <a:txBody>
                    <a:bodyPr/>
                    <a:lstStyle/>
                    <a:p>
                      <a:pPr marL="0" algn="ctr" defTabSz="914400" rtl="0" eaLnBrk="1" fontAlgn="t" latinLnBrk="0" hangingPunct="1"/>
                      <a:r>
                        <a:rPr lang="en-GB" sz="1200" u="none">
                          <a:solidFill>
                            <a:srgbClr val="575756"/>
                          </a:solidFill>
                        </a:rPr>
                        <a:t>Team Name</a:t>
                      </a:r>
                      <a:endParaRPr kumimoji="1" lang="en-GB" altLang="zh-CN" sz="1200" kern="1200" dirty="0">
                        <a:solidFill>
                          <a:srgbClr val="575756"/>
                        </a:solidFill>
                        <a:latin typeface="Arial" panose="02000000000000000000" pitchFamily="2" charset="-122"/>
                        <a:ea typeface="方正兰亭黑简体" panose="02000000000000000000" pitchFamily="2" charset="-122"/>
                        <a:cs typeface="+mn-cs"/>
                      </a:endParaRPr>
                    </a:p>
                  </a:txBody>
                  <a:tcPr marL="9525" marR="9525" marT="9525" marB="0" anchor="ctr">
                    <a:noFill/>
                  </a:tcPr>
                </a:tc>
                <a:tc>
                  <a:txBody>
                    <a:bodyPr/>
                    <a:lstStyle/>
                    <a:p>
                      <a:pPr algn="ctr" fontAlgn="b"/>
                      <a:r>
                        <a:rPr lang="en-GB" altLang="zh-CN" sz="1100" b="0" i="1" u="none" strike="noStrike">
                          <a:solidFill>
                            <a:schemeClr val="tx1">
                              <a:lumMod val="50000"/>
                              <a:lumOff val="50000"/>
                            </a:schemeClr>
                          </a:solidFill>
                          <a:effectLst/>
                          <a:latin typeface="Arial" panose="02000000000000000000" pitchFamily="2" charset="-122"/>
                          <a:ea typeface="方正兰亭黑简体" panose="02000000000000000000" pitchFamily="2" charset="-122"/>
                        </a:rPr>
                        <a:t>AI Team</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1"/>
                  </a:ext>
                </a:extLst>
              </a:tr>
              <a:tr h="290077">
                <a:tc>
                  <a:txBody>
                    <a:bodyPr/>
                    <a:lstStyle/>
                    <a:p>
                      <a:pPr marL="0" algn="ctr" defTabSz="914400" rtl="0" eaLnBrk="1" fontAlgn="t" latinLnBrk="0" hangingPunct="1"/>
                      <a:r>
                        <a:rPr lang="en-GB" sz="1200" u="none">
                          <a:solidFill>
                            <a:srgbClr val="575756"/>
                          </a:solidFill>
                        </a:rPr>
                        <a:t>Contacts</a:t>
                      </a:r>
                      <a:endParaRPr kumimoji="1" lang="en-GB" altLang="zh-CN" sz="1200" kern="1200" dirty="0">
                        <a:solidFill>
                          <a:srgbClr val="575756"/>
                        </a:solidFill>
                        <a:latin typeface="Arial" panose="02000000000000000000" pitchFamily="2" charset="-122"/>
                        <a:ea typeface="方正兰亭黑简体" panose="02000000000000000000" pitchFamily="2" charset="-122"/>
                        <a:cs typeface="+mn-cs"/>
                      </a:endParaRPr>
                    </a:p>
                  </a:txBody>
                  <a:tcPr marL="9525" marR="9525" marT="9525" marB="0" anchor="ctr">
                    <a:noFill/>
                  </a:tcPr>
                </a:tc>
                <a:tc>
                  <a:txBody>
                    <a:bodyPr/>
                    <a:lstStyle/>
                    <a:p>
                      <a:pPr algn="ctr" fontAlgn="b"/>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hlinkClick r:id="rId3"/>
                        </a:rPr>
                        <a:t>mohamed.elmenshawy@bahcesehir.edu.tr</a:t>
                      </a:r>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rPr>
                        <a:t>, </a:t>
                      </a:r>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hlinkClick r:id="rId4"/>
                        </a:rPr>
                        <a:t>ahmad.alhaj@bahcesehir.edu.tr</a:t>
                      </a:r>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rPr>
                        <a:t>, </a:t>
                      </a:r>
                      <a:r>
                        <a:rPr lang="en-GB" altLang="zh-CN" sz="1100" b="0" i="1" u="none" strike="noStrike" err="1">
                          <a:solidFill>
                            <a:schemeClr val="tx1">
                              <a:lumMod val="50000"/>
                              <a:lumOff val="50000"/>
                            </a:schemeClr>
                          </a:solidFill>
                          <a:effectLst/>
                          <a:latin typeface="Arial" panose="02000000000000000000" pitchFamily="2" charset="-122"/>
                          <a:ea typeface="方正兰亭黑简体" panose="02000000000000000000" pitchFamily="2" charset="-122"/>
                          <a:hlinkClick r:id="rId5"/>
                        </a:rPr>
                        <a:t>ali</a:t>
                      </a:r>
                      <a:r>
                        <a:rPr lang="en-GB" altLang="zh-CN" sz="1100" b="0" i="1" u="none" strike="noStrike">
                          <a:solidFill>
                            <a:schemeClr val="tx1">
                              <a:lumMod val="50000"/>
                              <a:lumOff val="50000"/>
                            </a:schemeClr>
                          </a:solidFill>
                          <a:effectLst/>
                          <a:latin typeface="Arial" panose="02000000000000000000" pitchFamily="2" charset="-122"/>
                          <a:ea typeface="方正兰亭黑简体" panose="02000000000000000000" pitchFamily="2" charset="-122"/>
                          <a:hlinkClick r:id="rId5"/>
                        </a:rPr>
                        <a:t>.alshami1@bahcesehir.edu.tr</a:t>
                      </a:r>
                      <a:r>
                        <a:rPr lang="en-GB" altLang="zh-CN" sz="1100" b="0" i="1" u="none" strike="noStrike">
                          <a:solidFill>
                            <a:schemeClr val="tx1">
                              <a:lumMod val="50000"/>
                              <a:lumOff val="50000"/>
                            </a:schemeClr>
                          </a:solidFill>
                          <a:effectLst/>
                          <a:latin typeface="Arial" panose="02000000000000000000" pitchFamily="2" charset="-122"/>
                          <a:ea typeface="方正兰亭黑简体" panose="02000000000000000000" pitchFamily="2" charset="-122"/>
                        </a:rPr>
                        <a:t> </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2"/>
                  </a:ext>
                </a:extLst>
              </a:tr>
              <a:tr h="290077">
                <a:tc>
                  <a:txBody>
                    <a:bodyPr/>
                    <a:lstStyle/>
                    <a:p>
                      <a:pPr marL="0" algn="ctr" defTabSz="914400" rtl="0" eaLnBrk="1" fontAlgn="t" latinLnBrk="0" hangingPunct="1"/>
                      <a:r>
                        <a:rPr lang="en-GB" sz="1200" u="none">
                          <a:solidFill>
                            <a:srgbClr val="575756"/>
                          </a:solidFill>
                        </a:rPr>
                        <a:t>Technical Field</a:t>
                      </a:r>
                      <a:endParaRPr lang="en-GB" sz="1200" u="none" dirty="0">
                        <a:solidFill>
                          <a:srgbClr val="575756"/>
                        </a:solidFill>
                      </a:endParaRPr>
                    </a:p>
                  </a:txBody>
                  <a:tcPr marL="9525" marR="9525" marT="9525" marB="0" anchor="ctr">
                    <a:noFill/>
                  </a:tcPr>
                </a:tc>
                <a:tc>
                  <a:txBody>
                    <a:bodyPr/>
                    <a:lstStyle/>
                    <a:p>
                      <a:pPr algn="ctr" fontAlgn="b"/>
                      <a:r>
                        <a:rPr lang="en-GB" altLang="zh-CN" sz="1100" b="0" i="1" u="none" strike="noStrike" noProof="0" dirty="0">
                          <a:solidFill>
                            <a:schemeClr val="tx1">
                              <a:lumMod val="50000"/>
                              <a:lumOff val="50000"/>
                            </a:schemeClr>
                          </a:solidFill>
                          <a:effectLst/>
                          <a:latin typeface="Arial" panose="02000000000000000000" pitchFamily="2" charset="-122"/>
                          <a:ea typeface="方正兰亭黑简体" panose="02000000000000000000" pitchFamily="2" charset="-122"/>
                        </a:rPr>
                        <a:t>Artificial Intelligence</a:t>
                      </a:r>
                    </a:p>
                  </a:txBody>
                  <a:tcPr marL="9525" marR="9525" marT="9525" marB="0" anchor="ctr">
                    <a:noFill/>
                  </a:tcPr>
                </a:tc>
                <a:extLst>
                  <a:ext uri="{0D108BD9-81ED-4DB2-BD59-A6C34878D82A}">
                    <a16:rowId xmlns:a16="http://schemas.microsoft.com/office/drawing/2014/main" val="10003"/>
                  </a:ext>
                </a:extLst>
              </a:tr>
              <a:tr h="290077">
                <a:tc>
                  <a:txBody>
                    <a:bodyPr/>
                    <a:lstStyle/>
                    <a:p>
                      <a:pPr marL="0" algn="ctr" defTabSz="914400" rtl="0" eaLnBrk="1" fontAlgn="t" latinLnBrk="0" hangingPunct="1"/>
                      <a:r>
                        <a:rPr lang="en-GB" sz="1200" u="none">
                          <a:solidFill>
                            <a:srgbClr val="575756"/>
                          </a:solidFill>
                        </a:rPr>
                        <a:t>Technologies</a:t>
                      </a:r>
                      <a:endParaRPr lang="en-GB" sz="1200" u="none" dirty="0">
                        <a:solidFill>
                          <a:srgbClr val="575756"/>
                        </a:solidFill>
                      </a:endParaRPr>
                    </a:p>
                  </a:txBody>
                  <a:tcPr marL="9525" marR="9525" marT="9525" marB="0" anchor="ctr">
                    <a:noFill/>
                  </a:tcPr>
                </a:tc>
                <a:tc>
                  <a:txBody>
                    <a:bodyPr/>
                    <a:lstStyle/>
                    <a:p>
                      <a:pPr algn="ctr" fontAlgn="b"/>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rPr>
                        <a:t>Model Arts, </a:t>
                      </a:r>
                      <a:r>
                        <a:rPr lang="en-GB" altLang="zh-CN" sz="1100" b="0" i="1" u="none" strike="noStrike" dirty="0" err="1">
                          <a:solidFill>
                            <a:schemeClr val="tx1">
                              <a:lumMod val="50000"/>
                              <a:lumOff val="50000"/>
                            </a:schemeClr>
                          </a:solidFill>
                          <a:effectLst/>
                          <a:latin typeface="Arial" panose="02000000000000000000" pitchFamily="2" charset="-122"/>
                          <a:ea typeface="方正兰亭黑简体" panose="02000000000000000000" pitchFamily="2" charset="-122"/>
                        </a:rPr>
                        <a:t>ExeML</a:t>
                      </a:r>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rPr>
                        <a:t>, OBS, Python, </a:t>
                      </a:r>
                      <a:r>
                        <a:rPr lang="en-GB" altLang="zh-CN" sz="1100" b="0" i="1" u="none" strike="noStrike" dirty="0" err="1">
                          <a:solidFill>
                            <a:schemeClr val="tx1">
                              <a:lumMod val="50000"/>
                              <a:lumOff val="50000"/>
                            </a:schemeClr>
                          </a:solidFill>
                          <a:effectLst/>
                          <a:latin typeface="Arial" panose="02000000000000000000" pitchFamily="2" charset="-122"/>
                          <a:ea typeface="方正兰亭黑简体" panose="02000000000000000000" pitchFamily="2" charset="-122"/>
                        </a:rPr>
                        <a:t>Jupyter</a:t>
                      </a:r>
                      <a:r>
                        <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rPr>
                        <a:t> Lab Notebooks, </a:t>
                      </a:r>
                      <a:r>
                        <a:rPr lang="en-GB" altLang="zh-CN" sz="1100" b="0" i="1" u="none" strike="noStrike" dirty="0" err="1">
                          <a:solidFill>
                            <a:schemeClr val="tx1">
                              <a:lumMod val="50000"/>
                              <a:lumOff val="50000"/>
                            </a:schemeClr>
                          </a:solidFill>
                          <a:effectLst/>
                          <a:latin typeface="Arial" panose="02000000000000000000" pitchFamily="2" charset="-122"/>
                          <a:ea typeface="方正兰亭黑简体" panose="02000000000000000000" pitchFamily="2" charset="-122"/>
                        </a:rPr>
                        <a:t>Plotly</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4"/>
                  </a:ext>
                </a:extLst>
              </a:tr>
              <a:tr h="290077">
                <a:tc>
                  <a:txBody>
                    <a:bodyPr/>
                    <a:lstStyle/>
                    <a:p>
                      <a:pPr marL="0" algn="ctr" defTabSz="914400" rtl="0" eaLnBrk="1" fontAlgn="t" latinLnBrk="0" hangingPunct="1"/>
                      <a:r>
                        <a:rPr lang="en-GB" sz="1200" u="none">
                          <a:solidFill>
                            <a:srgbClr val="575756"/>
                          </a:solidFill>
                        </a:rPr>
                        <a:t>Keywords</a:t>
                      </a:r>
                      <a:endParaRPr lang="en-GB" sz="1200" u="none" dirty="0">
                        <a:solidFill>
                          <a:srgbClr val="575756"/>
                        </a:solidFill>
                      </a:endParaRPr>
                    </a:p>
                  </a:txBody>
                  <a:tcPr marL="9525" marR="9525" marT="9525" marB="0" anchor="ctr">
                    <a:noFill/>
                  </a:tcPr>
                </a:tc>
                <a:tc>
                  <a:txBody>
                    <a:bodyPr/>
                    <a:lstStyle/>
                    <a:p>
                      <a:pPr algn="ctr" fontAlgn="b"/>
                      <a:r>
                        <a:rPr lang="en-GB" altLang="zh-CN" sz="1100" b="0" i="1" u="none" strike="noStrike">
                          <a:solidFill>
                            <a:schemeClr val="tx1">
                              <a:lumMod val="50000"/>
                              <a:lumOff val="50000"/>
                            </a:schemeClr>
                          </a:solidFill>
                          <a:effectLst/>
                          <a:latin typeface="Arial" panose="02000000000000000000" pitchFamily="2" charset="-122"/>
                          <a:ea typeface="方正兰亭黑简体" panose="02000000000000000000" pitchFamily="2" charset="-122"/>
                        </a:rPr>
                        <a:t>Classification, Water, AI</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6"/>
                  </a:ext>
                </a:extLst>
              </a:tr>
              <a:tr h="290077">
                <a:tc>
                  <a:txBody>
                    <a:bodyPr/>
                    <a:lstStyle/>
                    <a:p>
                      <a:pPr marL="0" algn="ctr" defTabSz="914400" rtl="0" eaLnBrk="1" fontAlgn="t" latinLnBrk="0" hangingPunct="1"/>
                      <a:r>
                        <a:rPr lang="en-GB" sz="1200" u="none">
                          <a:solidFill>
                            <a:srgbClr val="575756"/>
                          </a:solidFill>
                        </a:rPr>
                        <a:t>Applicable Fields</a:t>
                      </a:r>
                      <a:endParaRPr lang="en-GB" sz="1200" u="none" dirty="0">
                        <a:solidFill>
                          <a:srgbClr val="575756"/>
                        </a:solidFill>
                      </a:endParaRPr>
                    </a:p>
                  </a:txBody>
                  <a:tcPr marL="9525" marR="9525" marT="9525" marB="0" anchor="ctr">
                    <a:noFill/>
                  </a:tcPr>
                </a:tc>
                <a:tc>
                  <a:txBody>
                    <a:bodyPr/>
                    <a:lstStyle/>
                    <a:p>
                      <a:pPr algn="ctr" fontAlgn="b"/>
                      <a:r>
                        <a:rPr lang="en-GB" altLang="zh-CN" sz="1100" b="0" i="1" u="none" strike="noStrike">
                          <a:solidFill>
                            <a:schemeClr val="tx1">
                              <a:lumMod val="50000"/>
                              <a:lumOff val="50000"/>
                            </a:schemeClr>
                          </a:solidFill>
                          <a:effectLst/>
                          <a:latin typeface="Arial" panose="02000000000000000000" pitchFamily="2" charset="-122"/>
                          <a:ea typeface="方正兰亭黑简体" panose="02000000000000000000" pitchFamily="2" charset="-122"/>
                        </a:rPr>
                        <a:t>Sustainability, Sanitation, Health, Clean Water</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7"/>
                  </a:ext>
                </a:extLst>
              </a:tr>
              <a:tr h="2979888">
                <a:tc>
                  <a:txBody>
                    <a:bodyPr/>
                    <a:lstStyle/>
                    <a:p>
                      <a:pPr marL="0" algn="ctr" defTabSz="914400" rtl="0" eaLnBrk="1" fontAlgn="t" latinLnBrk="0" hangingPunct="1"/>
                      <a:r>
                        <a:rPr lang="en-GB" sz="1200" u="none">
                          <a:solidFill>
                            <a:srgbClr val="575756"/>
                          </a:solidFill>
                        </a:rPr>
                        <a:t>Description (in 500 words)</a:t>
                      </a:r>
                      <a:endParaRPr lang="en-GB" sz="1200" u="none" dirty="0">
                        <a:solidFill>
                          <a:srgbClr val="575756"/>
                        </a:solidFill>
                      </a:endParaRPr>
                    </a:p>
                  </a:txBody>
                  <a:tcPr marL="9525" marR="9525" marT="9525" marB="0" anchor="ctr">
                    <a:noFill/>
                  </a:tcPr>
                </a:tc>
                <a:tc>
                  <a:txBody>
                    <a:bodyPr/>
                    <a:lstStyle/>
                    <a:p>
                      <a:pPr algn="ctr" fontAlgn="t"/>
                      <a:r>
                        <a:rPr lang="en-GB" sz="1100" i="1" u="none" noProof="0" dirty="0">
                          <a:solidFill>
                            <a:schemeClr val="tx1">
                              <a:lumMod val="50000"/>
                              <a:lumOff val="50000"/>
                            </a:schemeClr>
                          </a:solidFill>
                        </a:rPr>
                        <a:t>Clean water is an essential element for quality life, as it is the 6th goal of the UN 17 Sustainable development goals. Our aim in this Project is to automate the process of classifying the potability of water and discover whether it is safe for human consumption or not using an artificial intelligence classifier. In order to implement our intelligence classifier we have used Model Arts service from Huawei Cloud platform and trained an </a:t>
                      </a:r>
                      <a:r>
                        <a:rPr lang="en-GB" sz="1100" i="1" u="none" noProof="0" dirty="0" err="1">
                          <a:solidFill>
                            <a:schemeClr val="tx1">
                              <a:lumMod val="50000"/>
                              <a:lumOff val="50000"/>
                            </a:schemeClr>
                          </a:solidFill>
                        </a:rPr>
                        <a:t>ExeML</a:t>
                      </a:r>
                      <a:r>
                        <a:rPr lang="en-GB" sz="1100" i="1" u="none" noProof="0" dirty="0">
                          <a:solidFill>
                            <a:schemeClr val="tx1">
                              <a:lumMod val="50000"/>
                              <a:lumOff val="50000"/>
                            </a:schemeClr>
                          </a:solidFill>
                        </a:rPr>
                        <a:t> model on a data from Kaggle platform that aims to classify water based on number of features in the tested water which are: The Water Ph level, hardness, solids, chloramines, sulphate, conductivity, organic carbon level, trihalomethanes, and Turbidity.</a:t>
                      </a:r>
                    </a:p>
                    <a:p>
                      <a:pPr algn="ctr" fontAlgn="t"/>
                      <a:r>
                        <a:rPr lang="en-GB" sz="1100" i="1" u="none" noProof="0" dirty="0">
                          <a:solidFill>
                            <a:schemeClr val="tx1">
                              <a:lumMod val="50000"/>
                              <a:lumOff val="50000"/>
                            </a:schemeClr>
                          </a:solidFill>
                        </a:rPr>
                        <a:t>As the dataset is unbalanced, we handled it using python, and we are analysing the dataset we have discovered that  some data samples are considered potable while they are actually not safe for human consumption based on the WHO statistics.</a:t>
                      </a:r>
                    </a:p>
                    <a:p>
                      <a:pPr algn="ctr" fontAlgn="t"/>
                      <a:r>
                        <a:rPr lang="en-GB" sz="1100" i="1" u="none" noProof="0" dirty="0">
                          <a:solidFill>
                            <a:schemeClr val="tx1">
                              <a:lumMod val="50000"/>
                              <a:lumOff val="50000"/>
                            </a:schemeClr>
                          </a:solidFill>
                        </a:rPr>
                        <a:t>Since some countries lacks potable water and deliver high level of toxic water to be consumed by humans, implementing our AI Model before delivering the water is supposed to help in this scenario.</a:t>
                      </a:r>
                    </a:p>
                    <a:p>
                      <a:pPr algn="ctr" fontAlgn="t"/>
                      <a:r>
                        <a:rPr lang="en-GB" sz="1100" i="1" u="none" dirty="0">
                          <a:solidFill>
                            <a:schemeClr val="tx1">
                              <a:lumMod val="50000"/>
                              <a:lumOff val="50000"/>
                            </a:schemeClr>
                          </a:solidFill>
                        </a:rPr>
                        <a:t>Describe the usage scenarios, pain points solved, and innovations of your project.</a:t>
                      </a:r>
                      <a:endParaRPr lang="en-GB" altLang="zh-CN" sz="1100" b="0" i="1" u="none" strike="noStrike" dirty="0">
                        <a:solidFill>
                          <a:schemeClr val="tx1">
                            <a:lumMod val="50000"/>
                            <a:lumOff val="50000"/>
                          </a:schemeClr>
                        </a:solidFill>
                        <a:effectLst/>
                        <a:latin typeface="Arial" panose="02000000000000000000" pitchFamily="2" charset="-122"/>
                        <a:ea typeface="方正兰亭黑简体" panose="02000000000000000000" pitchFamily="2" charset="-122"/>
                      </a:endParaRPr>
                    </a:p>
                  </a:txBody>
                  <a:tcPr marL="9525" marR="9525" marT="9525" marB="0" anchor="ctr">
                    <a:noFill/>
                  </a:tcPr>
                </a:tc>
                <a:extLst>
                  <a:ext uri="{0D108BD9-81ED-4DB2-BD59-A6C34878D82A}">
                    <a16:rowId xmlns:a16="http://schemas.microsoft.com/office/drawing/2014/main" val="10008"/>
                  </a:ext>
                </a:extLst>
              </a:tr>
            </a:tbl>
          </a:graphicData>
        </a:graphic>
      </p:graphicFrame>
      <p:sp>
        <p:nvSpPr>
          <p:cNvPr id="7" name="标题 1">
            <a:extLst>
              <a:ext uri="{FF2B5EF4-FFF2-40B4-BE49-F238E27FC236}">
                <a16:creationId xmlns:a16="http://schemas.microsoft.com/office/drawing/2014/main" id="{30EEF05E-3A70-3A46-9D7D-01C624CFCEA5}"/>
              </a:ext>
            </a:extLst>
          </p:cNvPr>
          <p:cNvSpPr txBox="1">
            <a:spLocks/>
          </p:cNvSpPr>
          <p:nvPr/>
        </p:nvSpPr>
        <p:spPr>
          <a:xfrm>
            <a:off x="806883" y="1037202"/>
            <a:ext cx="2045373" cy="682541"/>
          </a:xfrm>
          <a:prstGeom prst="rect">
            <a:avLst/>
          </a:prstGeom>
        </p:spPr>
        <p:txBody>
          <a:bodyPr/>
          <a:lstStyle>
            <a:lvl1pPr algn="l" defTabSz="914400" rtl="0" eaLnBrk="1" latinLnBrk="0" hangingPunct="1">
              <a:lnSpc>
                <a:spcPts val="3440"/>
              </a:lnSpc>
              <a:spcBef>
                <a:spcPct val="0"/>
              </a:spcBef>
              <a:buNone/>
              <a:defRPr sz="2800" kern="1200">
                <a:solidFill>
                  <a:schemeClr val="tx1"/>
                </a:solidFill>
                <a:latin typeface="Arial" panose="02000000000000000000" pitchFamily="2" charset="-122"/>
                <a:ea typeface="FZLanTingHeiS-R-GB" panose="02000000000000000000" pitchFamily="2" charset="-122"/>
                <a:cs typeface="+mj-cs"/>
              </a:defRPr>
            </a:lvl1pPr>
          </a:lstStyle>
          <a:p>
            <a:pPr algn="ctr"/>
            <a:r>
              <a:rPr sz="2799" b="1" u="none" dirty="0">
                <a:solidFill>
                  <a:srgbClr val="990000"/>
                </a:solidFill>
              </a:rPr>
              <a:t>Overview</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91" y="3027861"/>
            <a:ext cx="2857500" cy="2857500"/>
          </a:xfrm>
          <a:prstGeom prst="rect">
            <a:avLst/>
          </a:prstGeom>
        </p:spPr>
      </p:pic>
      <p:sp>
        <p:nvSpPr>
          <p:cNvPr id="9" name="标题 1">
            <a:extLst>
              <a:ext uri="{FF2B5EF4-FFF2-40B4-BE49-F238E27FC236}">
                <a16:creationId xmlns:a16="http://schemas.microsoft.com/office/drawing/2014/main" id="{30EEF05E-3A70-3A46-9D7D-01C624CFCEA5}"/>
              </a:ext>
            </a:extLst>
          </p:cNvPr>
          <p:cNvSpPr txBox="1">
            <a:spLocks/>
          </p:cNvSpPr>
          <p:nvPr/>
        </p:nvSpPr>
        <p:spPr>
          <a:xfrm>
            <a:off x="3279061" y="383524"/>
            <a:ext cx="2339102" cy="461665"/>
          </a:xfrm>
          <a:prstGeom prst="rect">
            <a:avLst/>
          </a:prstGeom>
          <a:noFill/>
        </p:spPr>
        <p:txBody>
          <a:bodyPr wrap="none" rtlCol="0">
            <a:spAutoFit/>
          </a:bodyPr>
          <a:lstStyle>
            <a:defPPr>
              <a:defRPr lang="zh-CN"/>
            </a:defPPr>
            <a:lvl1pPr>
              <a:defRPr kumimoji="1" sz="2400">
                <a:solidFill>
                  <a:srgbClr val="575756"/>
                </a:solidFill>
                <a:latin typeface="Arial" panose="02000000000000000000" pitchFamily="2" charset="-122"/>
                <a:ea typeface="方正兰亭黑简体" panose="02000000000000000000" pitchFamily="2" charset="-122"/>
              </a:defRPr>
            </a:lvl1pPr>
          </a:lstStyle>
          <a:p>
            <a:r>
              <a:rPr u="none"/>
              <a:t>Project Overview</a:t>
            </a:r>
          </a:p>
        </p:txBody>
      </p:sp>
    </p:spTree>
    <p:extLst>
      <p:ext uri="{BB962C8B-B14F-4D97-AF65-F5344CB8AC3E}">
        <p14:creationId xmlns:p14="http://schemas.microsoft.com/office/powerpoint/2010/main" val="180883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2970191" y="1"/>
            <a:ext cx="9221809"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67749" y="1023746"/>
            <a:ext cx="6911008" cy="543339"/>
            <a:chOff x="3432313" y="1034105"/>
            <a:chExt cx="6911008" cy="543339"/>
          </a:xfrm>
        </p:grpSpPr>
        <p:sp>
          <p:nvSpPr>
            <p:cNvPr id="6" name="文本框 5">
              <a:extLst>
                <a:ext uri="{FF2B5EF4-FFF2-40B4-BE49-F238E27FC236}">
                  <a16:creationId xmlns:a16="http://schemas.microsoft.com/office/drawing/2014/main" id="{FFB3ED04-8B69-3E4B-BE7B-BF4415B53DB9}"/>
                </a:ext>
              </a:extLst>
            </p:cNvPr>
            <p:cNvSpPr txBox="1"/>
            <p:nvPr/>
          </p:nvSpPr>
          <p:spPr>
            <a:xfrm>
              <a:off x="4200938" y="1053278"/>
              <a:ext cx="1210588" cy="400110"/>
            </a:xfrm>
            <a:prstGeom prst="rect">
              <a:avLst/>
            </a:prstGeom>
            <a:noFill/>
          </p:spPr>
          <p:txBody>
            <a:bodyPr wrap="none" rtlCol="0">
              <a:spAutoFit/>
            </a:bodyPr>
            <a:lstStyle/>
            <a:p>
              <a:pPr algn="l"/>
              <a:r>
                <a:rPr lang="en-US" sz="2000" u="none" dirty="0">
                  <a:solidFill>
                    <a:srgbClr val="575756"/>
                  </a:solidFill>
                </a:rPr>
                <a:t>Team Introduction</a:t>
              </a:r>
              <a:endParaRPr kumimoji="1" lang="en-US" altLang="zh-CN" sz="2000" dirty="0">
                <a:solidFill>
                  <a:srgbClr val="575756"/>
                </a:solidFill>
                <a:latin typeface="Arial" panose="02000000000000000000" pitchFamily="2" charset="-122"/>
                <a:ea typeface="方正兰亭黑简体" panose="02000000000000000000" pitchFamily="2" charset="-122"/>
              </a:endParaRPr>
            </a:p>
          </p:txBody>
        </p:sp>
        <p:cxnSp>
          <p:nvCxnSpPr>
            <p:cNvPr id="7" name="直线连接符 9">
              <a:extLst>
                <a:ext uri="{FF2B5EF4-FFF2-40B4-BE49-F238E27FC236}">
                  <a16:creationId xmlns:a16="http://schemas.microsoft.com/office/drawing/2014/main" id="{769F327C-2A02-9945-906D-25389F1748EE}"/>
                </a:ext>
              </a:extLst>
            </p:cNvPr>
            <p:cNvCxnSpPr/>
            <p:nvPr/>
          </p:nvCxnSpPr>
          <p:spPr>
            <a:xfrm>
              <a:off x="3703982" y="1570229"/>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8" name="对角圆角矩形 7">
              <a:extLst>
                <a:ext uri="{FF2B5EF4-FFF2-40B4-BE49-F238E27FC236}">
                  <a16:creationId xmlns:a16="http://schemas.microsoft.com/office/drawing/2014/main" id="{271C7AD8-6D1D-BD4F-B743-B37DCCC53202}"/>
                </a:ext>
              </a:extLst>
            </p:cNvPr>
            <p:cNvSpPr/>
            <p:nvPr/>
          </p:nvSpPr>
          <p:spPr>
            <a:xfrm>
              <a:off x="3432313" y="1034105"/>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1</a:t>
              </a:r>
              <a:endParaRPr kumimoji="1" lang="zh-CN" altLang="en-US" sz="2000" b="1" dirty="0">
                <a:latin typeface="Arial" panose="02000000000000000000" pitchFamily="2" charset="-122"/>
                <a:ea typeface="FZLanTingHeiS-DB-GB" panose="02000000000000000000" pitchFamily="2" charset="-122"/>
              </a:endParaRPr>
            </a:p>
          </p:txBody>
        </p:sp>
      </p:grpSp>
      <p:sp>
        <p:nvSpPr>
          <p:cNvPr id="9" name="标题 1">
            <a:extLst>
              <a:ext uri="{FF2B5EF4-FFF2-40B4-BE49-F238E27FC236}">
                <a16:creationId xmlns:a16="http://schemas.microsoft.com/office/drawing/2014/main" id="{30EEF05E-3A70-3A46-9D7D-01C624CFCEA5}"/>
              </a:ext>
            </a:extLst>
          </p:cNvPr>
          <p:cNvSpPr txBox="1">
            <a:spLocks/>
          </p:cNvSpPr>
          <p:nvPr/>
        </p:nvSpPr>
        <p:spPr>
          <a:xfrm>
            <a:off x="646189" y="994999"/>
            <a:ext cx="1800731" cy="495949"/>
          </a:xfrm>
          <a:prstGeom prst="rect">
            <a:avLst/>
          </a:prstGeom>
        </p:spPr>
        <p:txBody>
          <a:bodyPr/>
          <a:lstStyle>
            <a:lvl1pPr algn="l" defTabSz="914400" rtl="0" eaLnBrk="1" latinLnBrk="0" hangingPunct="1">
              <a:lnSpc>
                <a:spcPts val="3440"/>
              </a:lnSpc>
              <a:spcBef>
                <a:spcPct val="0"/>
              </a:spcBef>
              <a:buNone/>
              <a:defRPr sz="2800" kern="1200">
                <a:solidFill>
                  <a:schemeClr val="tx1"/>
                </a:solidFill>
                <a:latin typeface="Arial" panose="02000000000000000000" pitchFamily="2" charset="-122"/>
                <a:ea typeface="FZLanTingHeiS-R-GB" panose="02000000000000000000" pitchFamily="2" charset="-122"/>
                <a:cs typeface="+mj-cs"/>
              </a:defRPr>
            </a:lvl1pPr>
          </a:lstStyle>
          <a:p>
            <a:pPr algn="ctr"/>
            <a:r>
              <a:rPr sz="2799" b="1" u="none" dirty="0">
                <a:solidFill>
                  <a:srgbClr val="990000"/>
                </a:solidFill>
              </a:rPr>
              <a:t>Contents</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grpSp>
        <p:nvGrpSpPr>
          <p:cNvPr id="10" name="组合 9"/>
          <p:cNvGrpSpPr/>
          <p:nvPr/>
        </p:nvGrpSpPr>
        <p:grpSpPr>
          <a:xfrm>
            <a:off x="3267749" y="1699558"/>
            <a:ext cx="6911008" cy="543339"/>
            <a:chOff x="3432313" y="1889316"/>
            <a:chExt cx="6911008" cy="543339"/>
          </a:xfrm>
        </p:grpSpPr>
        <p:cxnSp>
          <p:nvCxnSpPr>
            <p:cNvPr id="11" name="直线连接符 13">
              <a:extLst>
                <a:ext uri="{FF2B5EF4-FFF2-40B4-BE49-F238E27FC236}">
                  <a16:creationId xmlns:a16="http://schemas.microsoft.com/office/drawing/2014/main" id="{D7CFA81B-7F26-A940-B597-4DF4E4A47EA5}"/>
                </a:ext>
              </a:extLst>
            </p:cNvPr>
            <p:cNvCxnSpPr/>
            <p:nvPr/>
          </p:nvCxnSpPr>
          <p:spPr>
            <a:xfrm>
              <a:off x="3703982" y="2425440"/>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12" name="对角圆角矩形 11">
              <a:extLst>
                <a:ext uri="{FF2B5EF4-FFF2-40B4-BE49-F238E27FC236}">
                  <a16:creationId xmlns:a16="http://schemas.microsoft.com/office/drawing/2014/main" id="{B2447B12-37EF-E341-A2D5-BAB3B91ED546}"/>
                </a:ext>
              </a:extLst>
            </p:cNvPr>
            <p:cNvSpPr/>
            <p:nvPr/>
          </p:nvSpPr>
          <p:spPr>
            <a:xfrm>
              <a:off x="3432313" y="1889316"/>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2</a:t>
              </a:r>
              <a:endParaRPr kumimoji="1" lang="zh-CN" altLang="en-US" sz="2000" b="1" dirty="0">
                <a:latin typeface="Arial" panose="02000000000000000000" pitchFamily="2" charset="-122"/>
                <a:ea typeface="方正兰亭黑简体" panose="02000000000000000000" pitchFamily="2" charset="-122"/>
              </a:endParaRPr>
            </a:p>
          </p:txBody>
        </p:sp>
        <p:sp>
          <p:nvSpPr>
            <p:cNvPr id="13" name="文本框 12">
              <a:extLst>
                <a:ext uri="{FF2B5EF4-FFF2-40B4-BE49-F238E27FC236}">
                  <a16:creationId xmlns:a16="http://schemas.microsoft.com/office/drawing/2014/main" id="{FFB3ED04-8B69-3E4B-BE7B-BF4415B53DB9}"/>
                </a:ext>
              </a:extLst>
            </p:cNvPr>
            <p:cNvSpPr txBox="1"/>
            <p:nvPr/>
          </p:nvSpPr>
          <p:spPr>
            <a:xfrm>
              <a:off x="4200937" y="1927425"/>
              <a:ext cx="1210588" cy="400110"/>
            </a:xfrm>
            <a:prstGeom prst="rect">
              <a:avLst/>
            </a:prstGeom>
            <a:noFill/>
          </p:spPr>
          <p:txBody>
            <a:bodyPr wrap="none" rtlCol="0">
              <a:spAutoFit/>
            </a:bodyPr>
            <a:lstStyle/>
            <a:p>
              <a:r>
                <a:rPr sz="2000" u="none" dirty="0">
                  <a:solidFill>
                    <a:srgbClr val="575756"/>
                  </a:solidFill>
                </a:rPr>
                <a:t>Project Introduction</a:t>
              </a:r>
              <a:endParaRPr kumimoji="1" lang="zh-CN" altLang="en-US" sz="2000" dirty="0">
                <a:solidFill>
                  <a:srgbClr val="575756"/>
                </a:solidFill>
                <a:latin typeface="Arial" panose="02000000000000000000" pitchFamily="2" charset="-122"/>
                <a:ea typeface="方正兰亭黑简体" panose="02000000000000000000" pitchFamily="2" charset="-122"/>
              </a:endParaRPr>
            </a:p>
          </p:txBody>
        </p:sp>
      </p:grpSp>
      <p:grpSp>
        <p:nvGrpSpPr>
          <p:cNvPr id="14" name="组合 13"/>
          <p:cNvGrpSpPr/>
          <p:nvPr/>
        </p:nvGrpSpPr>
        <p:grpSpPr>
          <a:xfrm>
            <a:off x="3267749" y="2375370"/>
            <a:ext cx="6911008" cy="543339"/>
            <a:chOff x="3432313" y="2750708"/>
            <a:chExt cx="6911008" cy="543339"/>
          </a:xfrm>
        </p:grpSpPr>
        <p:cxnSp>
          <p:nvCxnSpPr>
            <p:cNvPr id="15" name="直线连接符 16">
              <a:extLst>
                <a:ext uri="{FF2B5EF4-FFF2-40B4-BE49-F238E27FC236}">
                  <a16:creationId xmlns:a16="http://schemas.microsoft.com/office/drawing/2014/main" id="{9459AFDF-5D27-2645-BCA9-4366F5ED3468}"/>
                </a:ext>
              </a:extLst>
            </p:cNvPr>
            <p:cNvCxnSpPr/>
            <p:nvPr/>
          </p:nvCxnSpPr>
          <p:spPr>
            <a:xfrm>
              <a:off x="3703982" y="3286832"/>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16" name="对角圆角矩形 15">
              <a:extLst>
                <a:ext uri="{FF2B5EF4-FFF2-40B4-BE49-F238E27FC236}">
                  <a16:creationId xmlns:a16="http://schemas.microsoft.com/office/drawing/2014/main" id="{291DED04-5B3C-2D40-98E0-EB6D0A8B04BC}"/>
                </a:ext>
              </a:extLst>
            </p:cNvPr>
            <p:cNvSpPr/>
            <p:nvPr/>
          </p:nvSpPr>
          <p:spPr>
            <a:xfrm>
              <a:off x="3432313" y="2750708"/>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3</a:t>
              </a:r>
              <a:endParaRPr kumimoji="1" lang="zh-CN" altLang="en-US" sz="2000" b="1" dirty="0">
                <a:latin typeface="Arial" panose="02000000000000000000" pitchFamily="2" charset="-122"/>
                <a:ea typeface="方正兰亭黑简体" panose="02000000000000000000" pitchFamily="2" charset="-122"/>
              </a:endParaRPr>
            </a:p>
          </p:txBody>
        </p:sp>
        <p:sp>
          <p:nvSpPr>
            <p:cNvPr id="17" name="文本框 16">
              <a:extLst>
                <a:ext uri="{FF2B5EF4-FFF2-40B4-BE49-F238E27FC236}">
                  <a16:creationId xmlns:a16="http://schemas.microsoft.com/office/drawing/2014/main" id="{FFB3ED04-8B69-3E4B-BE7B-BF4415B53DB9}"/>
                </a:ext>
              </a:extLst>
            </p:cNvPr>
            <p:cNvSpPr txBox="1"/>
            <p:nvPr/>
          </p:nvSpPr>
          <p:spPr>
            <a:xfrm>
              <a:off x="4200938" y="2787938"/>
              <a:ext cx="1210588" cy="400110"/>
            </a:xfrm>
            <a:prstGeom prst="rect">
              <a:avLst/>
            </a:prstGeom>
            <a:noFill/>
          </p:spPr>
          <p:txBody>
            <a:bodyPr wrap="none" rtlCol="0">
              <a:spAutoFit/>
            </a:bodyPr>
            <a:lstStyle/>
            <a:p>
              <a:r>
                <a:rPr sz="2000" u="none" dirty="0">
                  <a:solidFill>
                    <a:srgbClr val="575756"/>
                  </a:solidFill>
                </a:rPr>
                <a:t>Technical Architecture</a:t>
              </a:r>
              <a:endParaRPr kumimoji="1" lang="zh-CN" altLang="en-US" sz="2000" dirty="0">
                <a:solidFill>
                  <a:srgbClr val="575756"/>
                </a:solidFill>
                <a:latin typeface="Arial" panose="02000000000000000000" pitchFamily="2" charset="-122"/>
                <a:ea typeface="方正兰亭黑简体" panose="02000000000000000000" pitchFamily="2" charset="-122"/>
              </a:endParaRPr>
            </a:p>
          </p:txBody>
        </p:sp>
      </p:grpSp>
      <p:grpSp>
        <p:nvGrpSpPr>
          <p:cNvPr id="18" name="组合 17"/>
          <p:cNvGrpSpPr/>
          <p:nvPr/>
        </p:nvGrpSpPr>
        <p:grpSpPr>
          <a:xfrm>
            <a:off x="3267749" y="3051182"/>
            <a:ext cx="6911008" cy="543339"/>
            <a:chOff x="3432313" y="3662362"/>
            <a:chExt cx="6911008" cy="543339"/>
          </a:xfrm>
        </p:grpSpPr>
        <p:cxnSp>
          <p:nvCxnSpPr>
            <p:cNvPr id="19" name="直线连接符 19">
              <a:extLst>
                <a:ext uri="{FF2B5EF4-FFF2-40B4-BE49-F238E27FC236}">
                  <a16:creationId xmlns:a16="http://schemas.microsoft.com/office/drawing/2014/main" id="{DA95948E-1B35-C74F-B5D3-BAF372F305FB}"/>
                </a:ext>
              </a:extLst>
            </p:cNvPr>
            <p:cNvCxnSpPr/>
            <p:nvPr/>
          </p:nvCxnSpPr>
          <p:spPr>
            <a:xfrm>
              <a:off x="3703982" y="4198486"/>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20" name="对角圆角矩形 19">
              <a:extLst>
                <a:ext uri="{FF2B5EF4-FFF2-40B4-BE49-F238E27FC236}">
                  <a16:creationId xmlns:a16="http://schemas.microsoft.com/office/drawing/2014/main" id="{7759FC1B-3C0B-D942-8B9B-FC6352169D35}"/>
                </a:ext>
              </a:extLst>
            </p:cNvPr>
            <p:cNvSpPr/>
            <p:nvPr/>
          </p:nvSpPr>
          <p:spPr>
            <a:xfrm>
              <a:off x="3432313" y="3662362"/>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4</a:t>
              </a:r>
              <a:endParaRPr kumimoji="1" lang="zh-CN" altLang="en-US" sz="2000" b="1" dirty="0">
                <a:latin typeface="Arial" panose="02000000000000000000" pitchFamily="2" charset="-122"/>
                <a:ea typeface="方正兰亭黑简体" panose="02000000000000000000" pitchFamily="2" charset="-122"/>
              </a:endParaRPr>
            </a:p>
          </p:txBody>
        </p:sp>
        <p:sp>
          <p:nvSpPr>
            <p:cNvPr id="21" name="文本框 20">
              <a:extLst>
                <a:ext uri="{FF2B5EF4-FFF2-40B4-BE49-F238E27FC236}">
                  <a16:creationId xmlns:a16="http://schemas.microsoft.com/office/drawing/2014/main" id="{FFB3ED04-8B69-3E4B-BE7B-BF4415B53DB9}"/>
                </a:ext>
              </a:extLst>
            </p:cNvPr>
            <p:cNvSpPr txBox="1"/>
            <p:nvPr/>
          </p:nvSpPr>
          <p:spPr>
            <a:xfrm>
              <a:off x="4200938" y="3703198"/>
              <a:ext cx="1210588" cy="400110"/>
            </a:xfrm>
            <a:prstGeom prst="rect">
              <a:avLst/>
            </a:prstGeom>
            <a:noFill/>
          </p:spPr>
          <p:txBody>
            <a:bodyPr wrap="none" rtlCol="0">
              <a:spAutoFit/>
            </a:bodyPr>
            <a:lstStyle/>
            <a:p>
              <a:r>
                <a:rPr sz="2000" u="none">
                  <a:solidFill>
                    <a:srgbClr val="575756"/>
                  </a:solidFill>
                </a:rPr>
                <a:t>Functions</a:t>
              </a:r>
              <a:endParaRPr kumimoji="1" lang="zh-CN" altLang="en-US" sz="2000" dirty="0">
                <a:solidFill>
                  <a:srgbClr val="575756"/>
                </a:solidFill>
                <a:latin typeface="Arial" panose="02000000000000000000" pitchFamily="2" charset="-122"/>
                <a:ea typeface="方正兰亭黑简体" panose="02000000000000000000" pitchFamily="2" charset="-122"/>
              </a:endParaRPr>
            </a:p>
          </p:txBody>
        </p:sp>
      </p:grpSp>
      <p:grpSp>
        <p:nvGrpSpPr>
          <p:cNvPr id="22" name="组合 21"/>
          <p:cNvGrpSpPr/>
          <p:nvPr/>
        </p:nvGrpSpPr>
        <p:grpSpPr>
          <a:xfrm>
            <a:off x="3267749" y="3726994"/>
            <a:ext cx="6911008" cy="543339"/>
            <a:chOff x="3432313" y="4574015"/>
            <a:chExt cx="6911008" cy="543339"/>
          </a:xfrm>
        </p:grpSpPr>
        <p:cxnSp>
          <p:nvCxnSpPr>
            <p:cNvPr id="23" name="直线连接符 22">
              <a:extLst>
                <a:ext uri="{FF2B5EF4-FFF2-40B4-BE49-F238E27FC236}">
                  <a16:creationId xmlns:a16="http://schemas.microsoft.com/office/drawing/2014/main" id="{62898963-F52B-714B-8D3D-3C6BDDD5048D}"/>
                </a:ext>
              </a:extLst>
            </p:cNvPr>
            <p:cNvCxnSpPr/>
            <p:nvPr/>
          </p:nvCxnSpPr>
          <p:spPr>
            <a:xfrm>
              <a:off x="3703982" y="5110139"/>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24" name="对角圆角矩形 23">
              <a:extLst>
                <a:ext uri="{FF2B5EF4-FFF2-40B4-BE49-F238E27FC236}">
                  <a16:creationId xmlns:a16="http://schemas.microsoft.com/office/drawing/2014/main" id="{AF8DC714-CEAB-5040-8B74-52E7C64E1AC7}"/>
                </a:ext>
              </a:extLst>
            </p:cNvPr>
            <p:cNvSpPr/>
            <p:nvPr/>
          </p:nvSpPr>
          <p:spPr>
            <a:xfrm>
              <a:off x="3432313" y="4574015"/>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5</a:t>
              </a:r>
              <a:endParaRPr kumimoji="1" lang="zh-CN" altLang="en-US" sz="2000" b="1" dirty="0">
                <a:latin typeface="Arial" panose="02000000000000000000" pitchFamily="2" charset="-122"/>
                <a:ea typeface="方正兰亭黑简体" panose="02000000000000000000" pitchFamily="2" charset="-122"/>
              </a:endParaRPr>
            </a:p>
          </p:txBody>
        </p:sp>
        <p:sp>
          <p:nvSpPr>
            <p:cNvPr id="25" name="文本框 24">
              <a:extLst>
                <a:ext uri="{FF2B5EF4-FFF2-40B4-BE49-F238E27FC236}">
                  <a16:creationId xmlns:a16="http://schemas.microsoft.com/office/drawing/2014/main" id="{FFB3ED04-8B69-3E4B-BE7B-BF4415B53DB9}"/>
                </a:ext>
              </a:extLst>
            </p:cNvPr>
            <p:cNvSpPr txBox="1"/>
            <p:nvPr/>
          </p:nvSpPr>
          <p:spPr>
            <a:xfrm>
              <a:off x="4200938" y="4614851"/>
              <a:ext cx="1210588" cy="400110"/>
            </a:xfrm>
            <a:prstGeom prst="rect">
              <a:avLst/>
            </a:prstGeom>
            <a:noFill/>
          </p:spPr>
          <p:txBody>
            <a:bodyPr wrap="none" rtlCol="0">
              <a:spAutoFit/>
            </a:bodyPr>
            <a:lstStyle/>
            <a:p>
              <a:r>
                <a:rPr sz="2000" u="none">
                  <a:solidFill>
                    <a:srgbClr val="575756"/>
                  </a:solidFill>
                </a:rPr>
                <a:t>Innovations</a:t>
              </a:r>
              <a:endParaRPr kumimoji="1" lang="en-US" altLang="zh-CN" sz="2000" dirty="0">
                <a:solidFill>
                  <a:srgbClr val="575756"/>
                </a:solidFill>
                <a:latin typeface="Arial" panose="02000000000000000000" pitchFamily="2" charset="-122"/>
                <a:ea typeface="方正兰亭黑简体" panose="02000000000000000000" pitchFamily="2" charset="-122"/>
              </a:endParaRPr>
            </a:p>
          </p:txBody>
        </p:sp>
      </p:grpSp>
      <p:grpSp>
        <p:nvGrpSpPr>
          <p:cNvPr id="26" name="组合 25"/>
          <p:cNvGrpSpPr/>
          <p:nvPr/>
        </p:nvGrpSpPr>
        <p:grpSpPr>
          <a:xfrm>
            <a:off x="3267749" y="4402806"/>
            <a:ext cx="6911008" cy="543339"/>
            <a:chOff x="3432313" y="5535930"/>
            <a:chExt cx="6911008" cy="543339"/>
          </a:xfrm>
        </p:grpSpPr>
        <p:cxnSp>
          <p:nvCxnSpPr>
            <p:cNvPr id="27" name="直线连接符 25">
              <a:extLst>
                <a:ext uri="{FF2B5EF4-FFF2-40B4-BE49-F238E27FC236}">
                  <a16:creationId xmlns:a16="http://schemas.microsoft.com/office/drawing/2014/main" id="{44604F91-AB4C-294F-9337-2B8CC48C8EC5}"/>
                </a:ext>
              </a:extLst>
            </p:cNvPr>
            <p:cNvCxnSpPr/>
            <p:nvPr/>
          </p:nvCxnSpPr>
          <p:spPr>
            <a:xfrm>
              <a:off x="3703982" y="6072054"/>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28" name="对角圆角矩形 27">
              <a:extLst>
                <a:ext uri="{FF2B5EF4-FFF2-40B4-BE49-F238E27FC236}">
                  <a16:creationId xmlns:a16="http://schemas.microsoft.com/office/drawing/2014/main" id="{E272513A-7057-5E45-BD3C-018F5437C7EE}"/>
                </a:ext>
              </a:extLst>
            </p:cNvPr>
            <p:cNvSpPr/>
            <p:nvPr/>
          </p:nvSpPr>
          <p:spPr>
            <a:xfrm>
              <a:off x="3432313" y="5535930"/>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6</a:t>
              </a:r>
              <a:endParaRPr kumimoji="1" lang="zh-CN" altLang="en-US" sz="2000" b="1" dirty="0">
                <a:latin typeface="Arial" panose="02000000000000000000" pitchFamily="2" charset="-122"/>
                <a:ea typeface="方正兰亭黑简体" panose="02000000000000000000" pitchFamily="2" charset="-122"/>
              </a:endParaRPr>
            </a:p>
          </p:txBody>
        </p:sp>
        <p:sp>
          <p:nvSpPr>
            <p:cNvPr id="29" name="文本框 28">
              <a:extLst>
                <a:ext uri="{FF2B5EF4-FFF2-40B4-BE49-F238E27FC236}">
                  <a16:creationId xmlns:a16="http://schemas.microsoft.com/office/drawing/2014/main" id="{FFB3ED04-8B69-3E4B-BE7B-BF4415B53DB9}"/>
                </a:ext>
              </a:extLst>
            </p:cNvPr>
            <p:cNvSpPr txBox="1"/>
            <p:nvPr/>
          </p:nvSpPr>
          <p:spPr>
            <a:xfrm>
              <a:off x="4200936" y="5576766"/>
              <a:ext cx="1935338" cy="400110"/>
            </a:xfrm>
            <a:prstGeom prst="rect">
              <a:avLst/>
            </a:prstGeom>
            <a:noFill/>
          </p:spPr>
          <p:txBody>
            <a:bodyPr wrap="none" rtlCol="0">
              <a:spAutoFit/>
            </a:bodyPr>
            <a:lstStyle/>
            <a:p>
              <a:r>
                <a:rPr sz="2000" u="none" dirty="0">
                  <a:solidFill>
                    <a:srgbClr val="575756"/>
                  </a:solidFill>
                </a:rPr>
                <a:t>Business </a:t>
              </a:r>
              <a:r>
                <a:rPr lang="en-US" sz="2000" u="none" dirty="0">
                  <a:solidFill>
                    <a:srgbClr val="575756"/>
                  </a:solidFill>
                </a:rPr>
                <a:t>V</a:t>
              </a:r>
              <a:r>
                <a:rPr sz="2000" u="none" dirty="0">
                  <a:solidFill>
                    <a:srgbClr val="575756"/>
                  </a:solidFill>
                </a:rPr>
                <a:t>alue</a:t>
              </a:r>
              <a:endParaRPr kumimoji="1" lang="zh-CN" altLang="en-US" sz="2000" dirty="0">
                <a:solidFill>
                  <a:srgbClr val="575756"/>
                </a:solidFill>
                <a:latin typeface="Arial" panose="02000000000000000000" pitchFamily="2" charset="-122"/>
                <a:ea typeface="方正兰亭黑简体" panose="02000000000000000000" pitchFamily="2"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91" y="3420030"/>
            <a:ext cx="2857500" cy="2857500"/>
          </a:xfrm>
          <a:prstGeom prst="rect">
            <a:avLst/>
          </a:prstGeom>
        </p:spPr>
      </p:pic>
      <p:grpSp>
        <p:nvGrpSpPr>
          <p:cNvPr id="32" name="组合 31"/>
          <p:cNvGrpSpPr/>
          <p:nvPr/>
        </p:nvGrpSpPr>
        <p:grpSpPr>
          <a:xfrm>
            <a:off x="3267749" y="5078618"/>
            <a:ext cx="6911008" cy="543339"/>
            <a:chOff x="3432313" y="4574015"/>
            <a:chExt cx="6911008" cy="543339"/>
          </a:xfrm>
        </p:grpSpPr>
        <p:cxnSp>
          <p:nvCxnSpPr>
            <p:cNvPr id="33" name="直线连接符 22">
              <a:extLst>
                <a:ext uri="{FF2B5EF4-FFF2-40B4-BE49-F238E27FC236}">
                  <a16:creationId xmlns:a16="http://schemas.microsoft.com/office/drawing/2014/main" id="{62898963-F52B-714B-8D3D-3C6BDDD5048D}"/>
                </a:ext>
              </a:extLst>
            </p:cNvPr>
            <p:cNvCxnSpPr/>
            <p:nvPr/>
          </p:nvCxnSpPr>
          <p:spPr>
            <a:xfrm>
              <a:off x="3703982" y="5110139"/>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34" name="对角圆角矩形 33">
              <a:extLst>
                <a:ext uri="{FF2B5EF4-FFF2-40B4-BE49-F238E27FC236}">
                  <a16:creationId xmlns:a16="http://schemas.microsoft.com/office/drawing/2014/main" id="{AF8DC714-CEAB-5040-8B74-52E7C64E1AC7}"/>
                </a:ext>
              </a:extLst>
            </p:cNvPr>
            <p:cNvSpPr/>
            <p:nvPr/>
          </p:nvSpPr>
          <p:spPr>
            <a:xfrm>
              <a:off x="3432313" y="4574015"/>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7</a:t>
              </a:r>
              <a:endParaRPr kumimoji="1" lang="zh-CN" altLang="en-US" sz="2000" b="1" dirty="0">
                <a:latin typeface="Arial" panose="02000000000000000000" pitchFamily="2" charset="-122"/>
                <a:ea typeface="方正兰亭黑简体" panose="02000000000000000000" pitchFamily="2" charset="-122"/>
              </a:endParaRPr>
            </a:p>
          </p:txBody>
        </p:sp>
        <p:sp>
          <p:nvSpPr>
            <p:cNvPr id="35" name="文本框 34">
              <a:extLst>
                <a:ext uri="{FF2B5EF4-FFF2-40B4-BE49-F238E27FC236}">
                  <a16:creationId xmlns:a16="http://schemas.microsoft.com/office/drawing/2014/main" id="{FFB3ED04-8B69-3E4B-BE7B-BF4415B53DB9}"/>
                </a:ext>
              </a:extLst>
            </p:cNvPr>
            <p:cNvSpPr txBox="1"/>
            <p:nvPr/>
          </p:nvSpPr>
          <p:spPr>
            <a:xfrm>
              <a:off x="4200938" y="4614851"/>
              <a:ext cx="1210588" cy="400110"/>
            </a:xfrm>
            <a:prstGeom prst="rect">
              <a:avLst/>
            </a:prstGeom>
            <a:noFill/>
          </p:spPr>
          <p:txBody>
            <a:bodyPr wrap="none" rtlCol="0">
              <a:spAutoFit/>
            </a:bodyPr>
            <a:lstStyle/>
            <a:p>
              <a:r>
                <a:rPr sz="2000" u="none">
                  <a:solidFill>
                    <a:srgbClr val="575756"/>
                  </a:solidFill>
                </a:rPr>
                <a:t>Project Planning</a:t>
              </a:r>
              <a:endParaRPr kumimoji="1" lang="en-US" altLang="zh-CN" sz="2000" dirty="0">
                <a:solidFill>
                  <a:srgbClr val="575756"/>
                </a:solidFill>
                <a:latin typeface="Arial" panose="02000000000000000000" pitchFamily="2" charset="-122"/>
                <a:ea typeface="方正兰亭黑简体" panose="02000000000000000000" pitchFamily="2" charset="-122"/>
              </a:endParaRPr>
            </a:p>
          </p:txBody>
        </p:sp>
      </p:grpSp>
      <p:grpSp>
        <p:nvGrpSpPr>
          <p:cNvPr id="36" name="组合 35"/>
          <p:cNvGrpSpPr/>
          <p:nvPr/>
        </p:nvGrpSpPr>
        <p:grpSpPr>
          <a:xfrm>
            <a:off x="3267749" y="5754431"/>
            <a:ext cx="6911008" cy="543339"/>
            <a:chOff x="3432313" y="5535930"/>
            <a:chExt cx="6911008" cy="543339"/>
          </a:xfrm>
        </p:grpSpPr>
        <p:cxnSp>
          <p:nvCxnSpPr>
            <p:cNvPr id="37" name="直线连接符 25">
              <a:extLst>
                <a:ext uri="{FF2B5EF4-FFF2-40B4-BE49-F238E27FC236}">
                  <a16:creationId xmlns:a16="http://schemas.microsoft.com/office/drawing/2014/main" id="{44604F91-AB4C-294F-9337-2B8CC48C8EC5}"/>
                </a:ext>
              </a:extLst>
            </p:cNvPr>
            <p:cNvCxnSpPr/>
            <p:nvPr/>
          </p:nvCxnSpPr>
          <p:spPr>
            <a:xfrm>
              <a:off x="3703982" y="6072054"/>
              <a:ext cx="6639339"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38" name="对角圆角矩形 37">
              <a:extLst>
                <a:ext uri="{FF2B5EF4-FFF2-40B4-BE49-F238E27FC236}">
                  <a16:creationId xmlns:a16="http://schemas.microsoft.com/office/drawing/2014/main" id="{E272513A-7057-5E45-BD3C-018F5437C7EE}"/>
                </a:ext>
              </a:extLst>
            </p:cNvPr>
            <p:cNvSpPr/>
            <p:nvPr/>
          </p:nvSpPr>
          <p:spPr>
            <a:xfrm>
              <a:off x="3432313" y="5535930"/>
              <a:ext cx="543339" cy="543339"/>
            </a:xfrm>
            <a:prstGeom prst="round2Diag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sz="2000" b="1" u="none"/>
                <a:t>8</a:t>
              </a:r>
              <a:endParaRPr kumimoji="1" lang="zh-CN" altLang="en-US" sz="2000" b="1" dirty="0">
                <a:latin typeface="Arial" panose="02000000000000000000" pitchFamily="2" charset="-122"/>
                <a:ea typeface="方正兰亭黑简体" panose="02000000000000000000" pitchFamily="2" charset="-122"/>
              </a:endParaRPr>
            </a:p>
          </p:txBody>
        </p:sp>
        <p:sp>
          <p:nvSpPr>
            <p:cNvPr id="39" name="文本框 38">
              <a:extLst>
                <a:ext uri="{FF2B5EF4-FFF2-40B4-BE49-F238E27FC236}">
                  <a16:creationId xmlns:a16="http://schemas.microsoft.com/office/drawing/2014/main" id="{FFB3ED04-8B69-3E4B-BE7B-BF4415B53DB9}"/>
                </a:ext>
              </a:extLst>
            </p:cNvPr>
            <p:cNvSpPr txBox="1"/>
            <p:nvPr/>
          </p:nvSpPr>
          <p:spPr>
            <a:xfrm>
              <a:off x="4200936" y="5576766"/>
              <a:ext cx="1723549" cy="400110"/>
            </a:xfrm>
            <a:prstGeom prst="rect">
              <a:avLst/>
            </a:prstGeom>
            <a:noFill/>
          </p:spPr>
          <p:txBody>
            <a:bodyPr wrap="none" rtlCol="0">
              <a:spAutoFit/>
            </a:bodyPr>
            <a:lstStyle/>
            <a:p>
              <a:r>
                <a:rPr sz="2000" u="none">
                  <a:solidFill>
                    <a:srgbClr val="575756"/>
                  </a:solidFill>
                </a:rPr>
                <a:t>Achievements</a:t>
              </a:r>
              <a:endParaRPr kumimoji="1" lang="zh-CN" altLang="en-US" sz="2000" dirty="0">
                <a:solidFill>
                  <a:srgbClr val="575756"/>
                </a:solidFill>
                <a:latin typeface="Arial" panose="02000000000000000000" pitchFamily="2" charset="-122"/>
                <a:ea typeface="方正兰亭黑简体" panose="02000000000000000000" pitchFamily="2" charset="-122"/>
              </a:endParaRPr>
            </a:p>
          </p:txBody>
        </p:sp>
      </p:grpSp>
    </p:spTree>
    <p:extLst>
      <p:ext uri="{BB962C8B-B14F-4D97-AF65-F5344CB8AC3E}">
        <p14:creationId xmlns:p14="http://schemas.microsoft.com/office/powerpoint/2010/main" val="105085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996993" y="4167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a:solidFill>
                  <a:srgbClr val="990000"/>
                </a:solidFill>
              </a:rPr>
              <a:t>Team Introduction</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9"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736621" y="1108614"/>
            <a:ext cx="10729366" cy="4655578"/>
          </a:xfrm>
        </p:spPr>
        <p:txBody>
          <a:bodyPr/>
          <a:lstStyle/>
          <a:p>
            <a:pPr marL="342763" indent="-342763">
              <a:lnSpc>
                <a:spcPct val="150000"/>
              </a:lnSpc>
              <a:buFont typeface="Arial" panose="020B0604020202020204" pitchFamily="34" charset="0"/>
              <a:buChar char="•"/>
            </a:pPr>
            <a:r>
              <a:rPr lang="en-GB" sz="1599" u="none" dirty="0"/>
              <a:t>Our Team consist of 3 students from the artificial intelligence engineering department in </a:t>
            </a:r>
            <a:r>
              <a:rPr lang="en-GB" sz="1599" u="none" dirty="0" err="1"/>
              <a:t>Bahcesehir</a:t>
            </a:r>
            <a:r>
              <a:rPr lang="en-GB" sz="1599" u="none" dirty="0"/>
              <a:t> University, we have divided our tasks as follows: </a:t>
            </a:r>
          </a:p>
          <a:p>
            <a:pPr marL="342763" indent="-342763">
              <a:lnSpc>
                <a:spcPct val="150000"/>
              </a:lnSpc>
              <a:buFont typeface="Arial" panose="020B0604020202020204" pitchFamily="34" charset="0"/>
              <a:buChar char="•"/>
            </a:pPr>
            <a:r>
              <a:rPr lang="en-GB" sz="1599" dirty="0"/>
              <a:t>1) Hashem </a:t>
            </a:r>
            <a:r>
              <a:rPr lang="en-GB" sz="1599" dirty="0" err="1"/>
              <a:t>Alshami</a:t>
            </a:r>
            <a:r>
              <a:rPr lang="en-GB" sz="1599" dirty="0"/>
              <a:t>– 4th year student: Gathering the Dataset and implementing the OBS operations on the Huawei Cloud platform, Hashem also contributed reading published researches about safe water to get more understanding of the statistical issues.</a:t>
            </a:r>
          </a:p>
          <a:p>
            <a:pPr marL="342763" indent="-342763">
              <a:lnSpc>
                <a:spcPct val="150000"/>
              </a:lnSpc>
              <a:buFont typeface="Arial" panose="020B0604020202020204" pitchFamily="34" charset="0"/>
              <a:buChar char="•"/>
            </a:pPr>
            <a:r>
              <a:rPr lang="en-GB" sz="1599" dirty="0"/>
              <a:t>2) Omnia </a:t>
            </a:r>
            <a:r>
              <a:rPr lang="en-GB" sz="1599" dirty="0" err="1"/>
              <a:t>Elmenshawy</a:t>
            </a:r>
            <a:r>
              <a:rPr lang="en-GB" sz="1599" dirty="0"/>
              <a:t> – 4th year student: Training the model Using Model Arts Service and </a:t>
            </a:r>
            <a:r>
              <a:rPr lang="en-GB" sz="1599" dirty="0" err="1"/>
              <a:t>ExeML</a:t>
            </a:r>
            <a:r>
              <a:rPr lang="en-GB" sz="1599" dirty="0"/>
              <a:t> model, Omnia also contributed in the data analysis part and figuring out business solutions. </a:t>
            </a:r>
          </a:p>
          <a:p>
            <a:pPr marL="342763" indent="-342763">
              <a:lnSpc>
                <a:spcPct val="150000"/>
              </a:lnSpc>
              <a:buFont typeface="Arial" panose="020B0604020202020204" pitchFamily="34" charset="0"/>
              <a:buChar char="•"/>
            </a:pPr>
            <a:r>
              <a:rPr lang="en-GB" sz="1599" dirty="0"/>
              <a:t>3) Rayyan Alhaj – 3rd year student: Deploying the trained model using the real-time deployment service, Rayyan also contributed in the authentication process of the Project.</a:t>
            </a:r>
          </a:p>
        </p:txBody>
      </p:sp>
      <p:sp>
        <p:nvSpPr>
          <p:cNvPr id="11" name="矩形 10"/>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Tree>
    <p:extLst>
      <p:ext uri="{BB962C8B-B14F-4D97-AF65-F5344CB8AC3E}">
        <p14:creationId xmlns:p14="http://schemas.microsoft.com/office/powerpoint/2010/main" val="74046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a:solidFill>
                  <a:srgbClr val="990000"/>
                </a:solidFill>
              </a:rPr>
              <a:t>Project Introduction</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9"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817644" y="1455854"/>
            <a:ext cx="10729366" cy="3780237"/>
          </a:xfrm>
        </p:spPr>
        <p:txBody>
          <a:bodyPr/>
          <a:lstStyle/>
          <a:p>
            <a:pPr marL="342763" indent="-342763">
              <a:lnSpc>
                <a:spcPct val="150000"/>
              </a:lnSpc>
              <a:buFont typeface="Arial" panose="020B0604020202020204" pitchFamily="34" charset="0"/>
              <a:buChar char="•"/>
            </a:pPr>
            <a:r>
              <a:rPr lang="en-US" sz="1599" dirty="0"/>
              <a:t>Predicting weather water is safe for human consumption or not could help save lives as delivering unsafe water causes toxic death worldwide and spreads diseases everywhere as shown in the World Health Organization Statistics, This is why safe water is one of the most important goals of having a sustainable life on earth.</a:t>
            </a:r>
          </a:p>
          <a:p>
            <a:pPr marL="342763" indent="-342763">
              <a:lnSpc>
                <a:spcPct val="150000"/>
              </a:lnSpc>
              <a:buFont typeface="Arial" panose="020B0604020202020204" pitchFamily="34" charset="0"/>
              <a:buChar char="•"/>
            </a:pPr>
            <a:r>
              <a:rPr lang="en-US" sz="1599" u="none" dirty="0"/>
              <a:t>Our project aims to classify the potability of the water based on the elements existing on the water samples</a:t>
            </a:r>
            <a:r>
              <a:rPr lang="en-US" sz="1599" dirty="0"/>
              <a:t> collected in the dataset.</a:t>
            </a:r>
          </a:p>
          <a:p>
            <a:pPr marL="342763" indent="-342763">
              <a:lnSpc>
                <a:spcPct val="150000"/>
              </a:lnSpc>
              <a:buFont typeface="Arial" panose="020B0604020202020204" pitchFamily="34" charset="0"/>
              <a:buChar char="•"/>
            </a:pPr>
            <a:r>
              <a:rPr lang="en-US" sz="1599" u="none" dirty="0"/>
              <a:t>Our target column is called “Potability”, and the 0 class indicates u</a:t>
            </a:r>
            <a:r>
              <a:rPr lang="en-US" sz="1599" dirty="0"/>
              <a:t>nsafe water, while 1 class indicates Safe water.</a:t>
            </a:r>
          </a:p>
          <a:p>
            <a:pPr marL="342763" indent="-342763">
              <a:lnSpc>
                <a:spcPct val="150000"/>
              </a:lnSpc>
              <a:buFont typeface="Arial" panose="020B0604020202020204" pitchFamily="34" charset="0"/>
              <a:buChar char="•"/>
            </a:pPr>
            <a:r>
              <a:rPr lang="en-US" sz="1599" dirty="0"/>
              <a:t>Our Target Groups are Water companies and Governments.</a:t>
            </a:r>
          </a:p>
          <a:p>
            <a:pPr marL="342763" indent="-342763">
              <a:lnSpc>
                <a:spcPct val="150000"/>
              </a:lnSpc>
              <a:buFont typeface="Arial" panose="020B0604020202020204" pitchFamily="34" charset="0"/>
              <a:buChar char="•"/>
            </a:pPr>
            <a:r>
              <a:rPr lang="en-US" sz="1599" dirty="0"/>
              <a:t>Scenarios of using this project are as follows:</a:t>
            </a:r>
          </a:p>
          <a:p>
            <a:pPr>
              <a:lnSpc>
                <a:spcPct val="150000"/>
              </a:lnSpc>
            </a:pPr>
            <a:r>
              <a:rPr lang="en-US" sz="1599" dirty="0"/>
              <a:t>	- identifying the toxicity level of water before human consumption.</a:t>
            </a:r>
          </a:p>
          <a:p>
            <a:pPr>
              <a:lnSpc>
                <a:spcPct val="150000"/>
              </a:lnSpc>
            </a:pPr>
            <a:r>
              <a:rPr lang="en-US" sz="1599" dirty="0"/>
              <a:t>	- Reducing the diseases caused by unsafe water.</a:t>
            </a:r>
          </a:p>
          <a:p>
            <a:pPr>
              <a:lnSpc>
                <a:spcPct val="150000"/>
              </a:lnSpc>
            </a:pPr>
            <a:endParaRPr lang="en-US" altLang="zh-CN" sz="1599" dirty="0">
              <a:latin typeface="Arial" panose="02000000000000000000" pitchFamily="2" charset="-122"/>
              <a:ea typeface="方正兰亭黑简体" panose="02000000000000000000" pitchFamily="2" charset="-122"/>
            </a:endParaRPr>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Tree>
    <p:extLst>
      <p:ext uri="{BB962C8B-B14F-4D97-AF65-F5344CB8AC3E}">
        <p14:creationId xmlns:p14="http://schemas.microsoft.com/office/powerpoint/2010/main" val="370939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dirty="0">
                <a:solidFill>
                  <a:srgbClr val="990000"/>
                </a:solidFill>
              </a:rPr>
              <a:t>Technical Architecture</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9"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823914" y="1831023"/>
            <a:ext cx="10729366" cy="3831220"/>
          </a:xfrm>
        </p:spPr>
        <p:txBody>
          <a:bodyPr/>
          <a:lstStyle/>
          <a:p>
            <a:pPr marL="285636" indent="-285636">
              <a:lnSpc>
                <a:spcPct val="150000"/>
              </a:lnSpc>
              <a:buFont typeface="Arial" panose="020B0604020202020204" pitchFamily="34" charset="0"/>
              <a:buChar char="•"/>
            </a:pPr>
            <a:r>
              <a:rPr lang="en-GB" altLang="zh-CN" sz="1600" dirty="0" err="1">
                <a:latin typeface="Arial" panose="02000000000000000000" pitchFamily="2" charset="-122"/>
                <a:ea typeface="方正兰亭黑简体" panose="02000000000000000000" pitchFamily="2" charset="-122"/>
              </a:rPr>
              <a:t>Explatory</a:t>
            </a:r>
            <a:r>
              <a:rPr lang="en-GB" altLang="zh-CN" sz="1600" dirty="0">
                <a:latin typeface="Arial" panose="02000000000000000000" pitchFamily="2" charset="-122"/>
                <a:ea typeface="方正兰亭黑简体" panose="02000000000000000000" pitchFamily="2" charset="-122"/>
              </a:rPr>
              <a:t> data analysis (EDA) :</a:t>
            </a:r>
            <a:r>
              <a:rPr lang="zh-CN" altLang="en-US" sz="1600" dirty="0">
                <a:latin typeface="Arial" panose="02000000000000000000" pitchFamily="2" charset="-122"/>
                <a:ea typeface="方正兰亭黑简体" panose="02000000000000000000" pitchFamily="2" charset="-122"/>
              </a:rPr>
              <a:t> </a:t>
            </a:r>
            <a:r>
              <a:rPr lang="en-GB" altLang="zh-CN" sz="1600" dirty="0">
                <a:latin typeface="Arial" panose="02000000000000000000" pitchFamily="2" charset="-122"/>
                <a:ea typeface="方正兰亭黑简体" panose="02000000000000000000" pitchFamily="2" charset="-122"/>
              </a:rPr>
              <a:t>using</a:t>
            </a:r>
            <a:r>
              <a:rPr lang="zh-CN" altLang="en-US" sz="1600" dirty="0">
                <a:latin typeface="Arial" panose="02000000000000000000" pitchFamily="2" charset="-122"/>
                <a:ea typeface="方正兰亭黑简体" panose="02000000000000000000" pitchFamily="2" charset="-122"/>
              </a:rPr>
              <a:t> </a:t>
            </a:r>
            <a:r>
              <a:rPr lang="en-GB" altLang="zh-CN" sz="1600" dirty="0">
                <a:latin typeface="Arial" panose="02000000000000000000" pitchFamily="2" charset="-122"/>
                <a:ea typeface="方正兰亭黑简体" panose="02000000000000000000" pitchFamily="2" charset="-122"/>
              </a:rPr>
              <a:t>Python</a:t>
            </a:r>
            <a:r>
              <a:rPr lang="zh-CN" altLang="en-US" sz="1600" dirty="0">
                <a:latin typeface="Arial" panose="02000000000000000000" pitchFamily="2" charset="-122"/>
                <a:ea typeface="方正兰亭黑简体" panose="02000000000000000000" pitchFamily="2" charset="-122"/>
              </a:rPr>
              <a:t> </a:t>
            </a:r>
            <a:r>
              <a:rPr lang="en-GB" altLang="zh-CN" sz="1600" dirty="0">
                <a:latin typeface="Arial" panose="02000000000000000000" pitchFamily="2" charset="-122"/>
                <a:ea typeface="方正兰亭黑简体" panose="02000000000000000000" pitchFamily="2" charset="-122"/>
              </a:rPr>
              <a:t>libraries</a:t>
            </a:r>
            <a:r>
              <a:rPr lang="zh-CN" altLang="en-US" sz="1600" dirty="0">
                <a:latin typeface="Arial" panose="02000000000000000000" pitchFamily="2" charset="-122"/>
                <a:ea typeface="方正兰亭黑简体" panose="02000000000000000000" pitchFamily="2" charset="-122"/>
              </a:rPr>
              <a:t> </a:t>
            </a:r>
            <a:r>
              <a:rPr lang="en-GB" altLang="zh-CN" sz="1600" dirty="0">
                <a:latin typeface="Arial" panose="02000000000000000000" pitchFamily="2" charset="-122"/>
                <a:ea typeface="方正兰亭黑简体" panose="02000000000000000000" pitchFamily="2" charset="-122"/>
              </a:rPr>
              <a:t>such as Pandas, </a:t>
            </a:r>
            <a:r>
              <a:rPr lang="en-GB" altLang="zh-CN" sz="1600" dirty="0" err="1">
                <a:latin typeface="Arial" panose="02000000000000000000" pitchFamily="2" charset="-122"/>
                <a:ea typeface="方正兰亭黑简体" panose="02000000000000000000" pitchFamily="2" charset="-122"/>
              </a:rPr>
              <a:t>Plotly</a:t>
            </a:r>
            <a:r>
              <a:rPr lang="en-GB" altLang="zh-CN" sz="1600" dirty="0">
                <a:latin typeface="Arial" panose="02000000000000000000" pitchFamily="2" charset="-122"/>
                <a:ea typeface="方正兰亭黑简体" panose="02000000000000000000" pitchFamily="2" charset="-122"/>
              </a:rPr>
              <a:t>, </a:t>
            </a:r>
            <a:r>
              <a:rPr lang="en-GB" altLang="zh-CN" sz="1600" dirty="0" err="1">
                <a:latin typeface="Arial" panose="02000000000000000000" pitchFamily="2" charset="-122"/>
                <a:ea typeface="方正兰亭黑简体" panose="02000000000000000000" pitchFamily="2" charset="-122"/>
              </a:rPr>
              <a:t>Numpy</a:t>
            </a:r>
            <a:r>
              <a:rPr lang="en-GB" altLang="zh-CN" sz="1600" dirty="0">
                <a:latin typeface="Arial" panose="02000000000000000000" pitchFamily="2" charset="-122"/>
                <a:ea typeface="方正兰亭黑简体" panose="02000000000000000000" pitchFamily="2" charset="-122"/>
              </a:rPr>
              <a:t> and Seaborn, it was implemented in the Huawei cloud </a:t>
            </a:r>
            <a:r>
              <a:rPr lang="en-GB" altLang="zh-CN" sz="1600" dirty="0" err="1">
                <a:latin typeface="Arial" panose="02000000000000000000" pitchFamily="2" charset="-122"/>
                <a:ea typeface="方正兰亭黑简体" panose="02000000000000000000" pitchFamily="2" charset="-122"/>
              </a:rPr>
              <a:t>Jupyter</a:t>
            </a:r>
            <a:r>
              <a:rPr lang="en-GB" altLang="zh-CN" sz="1600" dirty="0">
                <a:latin typeface="Arial" panose="02000000000000000000" pitchFamily="2" charset="-122"/>
                <a:ea typeface="方正兰亭黑简体" panose="02000000000000000000" pitchFamily="2" charset="-122"/>
              </a:rPr>
              <a:t> notebook IDE.</a:t>
            </a:r>
          </a:p>
          <a:p>
            <a:pPr marL="285636" indent="-285636">
              <a:lnSpc>
                <a:spcPct val="150000"/>
              </a:lnSpc>
              <a:buFont typeface="Arial" panose="020B0604020202020204" pitchFamily="34" charset="0"/>
              <a:buChar char="•"/>
            </a:pPr>
            <a:r>
              <a:rPr lang="en-GB" altLang="zh-CN" sz="1600" dirty="0">
                <a:latin typeface="Arial" panose="02000000000000000000" pitchFamily="2" charset="-122"/>
                <a:ea typeface="方正兰亭黑简体" panose="02000000000000000000" pitchFamily="2" charset="-122"/>
              </a:rPr>
              <a:t>Data </a:t>
            </a:r>
            <a:r>
              <a:rPr lang="en-GB" altLang="zh-CN" sz="1600" dirty="0" err="1">
                <a:latin typeface="Arial" panose="02000000000000000000" pitchFamily="2" charset="-122"/>
                <a:ea typeface="方正兰亭黑简体" panose="02000000000000000000" pitchFamily="2" charset="-122"/>
              </a:rPr>
              <a:t>preprocessing</a:t>
            </a:r>
            <a:r>
              <a:rPr lang="en-GB" altLang="zh-CN" sz="1600" dirty="0">
                <a:latin typeface="Arial" panose="02000000000000000000" pitchFamily="2" charset="-122"/>
                <a:ea typeface="方正兰亭黑简体" panose="02000000000000000000" pitchFamily="2" charset="-122"/>
              </a:rPr>
              <a:t> : using </a:t>
            </a:r>
            <a:r>
              <a:rPr lang="en-GB" altLang="zh-CN" sz="1600" dirty="0" err="1">
                <a:latin typeface="Arial" panose="02000000000000000000" pitchFamily="2" charset="-122"/>
                <a:ea typeface="方正兰亭黑简体" panose="02000000000000000000" pitchFamily="2" charset="-122"/>
              </a:rPr>
              <a:t>Sklearn</a:t>
            </a:r>
            <a:r>
              <a:rPr lang="en-GB" altLang="zh-CN" sz="1600" dirty="0">
                <a:latin typeface="Arial" panose="02000000000000000000" pitchFamily="2" charset="-122"/>
                <a:ea typeface="方正兰亭黑简体" panose="02000000000000000000" pitchFamily="2" charset="-122"/>
              </a:rPr>
              <a:t> python library we aimed to make the data quality better by imputing the null values and balance the dataset using scikit-learn python library in order to get better results from the </a:t>
            </a:r>
            <a:r>
              <a:rPr lang="en-GB" altLang="zh-CN" sz="1600" dirty="0" err="1">
                <a:latin typeface="Arial" panose="02000000000000000000" pitchFamily="2" charset="-122"/>
                <a:ea typeface="方正兰亭黑简体" panose="02000000000000000000" pitchFamily="2" charset="-122"/>
              </a:rPr>
              <a:t>ModerArts</a:t>
            </a:r>
            <a:r>
              <a:rPr lang="en-GB" altLang="zh-CN" sz="1600" dirty="0">
                <a:latin typeface="Arial" panose="02000000000000000000" pitchFamily="2" charset="-122"/>
                <a:ea typeface="方正兰亭黑简体" panose="02000000000000000000" pitchFamily="2" charset="-122"/>
              </a:rPr>
              <a:t> machine learning service oh Huawei cloud.</a:t>
            </a:r>
          </a:p>
          <a:p>
            <a:pPr marL="285636" indent="-285636">
              <a:lnSpc>
                <a:spcPct val="150000"/>
              </a:lnSpc>
              <a:buFont typeface="Arial" panose="020B0604020202020204" pitchFamily="34" charset="0"/>
              <a:buChar char="•"/>
            </a:pPr>
            <a:r>
              <a:rPr lang="en-GB" altLang="zh-CN" sz="1600" dirty="0">
                <a:latin typeface="Arial" panose="02000000000000000000" pitchFamily="2" charset="-122"/>
                <a:ea typeface="方正兰亭黑简体" panose="02000000000000000000" pitchFamily="2" charset="-122"/>
              </a:rPr>
              <a:t>Uploading the dataset to the OBS : we started by creating a bucket in the Object Storage Service of Huawei cloud using a Singapore AP location and we uploaded our </a:t>
            </a:r>
            <a:r>
              <a:rPr lang="en-GB" altLang="zh-CN" sz="1600" dirty="0" err="1">
                <a:latin typeface="Arial" panose="02000000000000000000" pitchFamily="2" charset="-122"/>
                <a:ea typeface="方正兰亭黑简体" panose="02000000000000000000" pitchFamily="2" charset="-122"/>
              </a:rPr>
              <a:t>preprocessed</a:t>
            </a:r>
            <a:r>
              <a:rPr lang="en-GB" altLang="zh-CN" sz="1600" dirty="0">
                <a:latin typeface="Arial" panose="02000000000000000000" pitchFamily="2" charset="-122"/>
                <a:ea typeface="方正兰亭黑简体" panose="02000000000000000000" pitchFamily="2" charset="-122"/>
              </a:rPr>
              <a:t> dataset in a specific folder inside of the bucket.</a:t>
            </a:r>
          </a:p>
          <a:p>
            <a:pPr marL="285636" indent="-285636">
              <a:lnSpc>
                <a:spcPct val="150000"/>
              </a:lnSpc>
              <a:buFont typeface="Arial" panose="020B0604020202020204" pitchFamily="34" charset="0"/>
              <a:buChar char="•"/>
            </a:pPr>
            <a:r>
              <a:rPr lang="en-GB" altLang="zh-CN" sz="1600" dirty="0" err="1">
                <a:latin typeface="Arial" panose="02000000000000000000" pitchFamily="2" charset="-122"/>
                <a:ea typeface="方正兰亭黑简体" panose="02000000000000000000" pitchFamily="2" charset="-122"/>
              </a:rPr>
              <a:t>ModelArts</a:t>
            </a:r>
            <a:r>
              <a:rPr lang="en-GB" altLang="zh-CN" sz="1600" dirty="0">
                <a:latin typeface="Arial" panose="02000000000000000000" pitchFamily="2" charset="-122"/>
                <a:ea typeface="方正兰亭黑简体" panose="02000000000000000000" pitchFamily="2" charset="-122"/>
              </a:rPr>
              <a:t>: we have trained an </a:t>
            </a:r>
            <a:r>
              <a:rPr lang="en-GB" altLang="zh-CN" sz="1600" dirty="0" err="1">
                <a:latin typeface="Arial" panose="02000000000000000000" pitchFamily="2" charset="-122"/>
                <a:ea typeface="方正兰亭黑简体" panose="02000000000000000000" pitchFamily="2" charset="-122"/>
              </a:rPr>
              <a:t>ExeML</a:t>
            </a:r>
            <a:r>
              <a:rPr lang="en-GB" altLang="zh-CN" sz="1600" dirty="0">
                <a:latin typeface="Arial" panose="02000000000000000000" pitchFamily="2" charset="-122"/>
                <a:ea typeface="方正兰亭黑简体" panose="02000000000000000000" pitchFamily="2" charset="-122"/>
              </a:rPr>
              <a:t> model on our dataset giving it 10 attributes including one numerical discrete attribute as a target value in the name of potability.</a:t>
            </a:r>
          </a:p>
          <a:p>
            <a:pPr marL="285636" indent="-285636">
              <a:lnSpc>
                <a:spcPct val="150000"/>
              </a:lnSpc>
              <a:buFont typeface="Arial" panose="020B0604020202020204" pitchFamily="34" charset="0"/>
              <a:buChar char="•"/>
            </a:pPr>
            <a:r>
              <a:rPr lang="en-GB" altLang="zh-CN" sz="1600" dirty="0">
                <a:latin typeface="Arial" panose="02000000000000000000" pitchFamily="2" charset="-122"/>
                <a:ea typeface="方正兰亭黑简体" panose="02000000000000000000" pitchFamily="2" charset="-122"/>
              </a:rPr>
              <a:t> Model deployment : The model has been deployed using the real time deployment service on a Huawei AI application.</a:t>
            </a:r>
          </a:p>
          <a:p>
            <a:pPr marL="285636" indent="-285636">
              <a:lnSpc>
                <a:spcPct val="150000"/>
              </a:lnSpc>
              <a:buFont typeface="Arial" panose="020B0604020202020204" pitchFamily="34" charset="0"/>
              <a:buChar char="•"/>
            </a:pPr>
            <a:r>
              <a:rPr lang="en-GB" altLang="zh-CN" sz="1600" dirty="0">
                <a:latin typeface="Arial" panose="02000000000000000000" pitchFamily="2" charset="-122"/>
                <a:ea typeface="方正兰亭黑简体" panose="02000000000000000000" pitchFamily="2" charset="-122"/>
              </a:rPr>
              <a:t>Token authentication : we have authenticated our project deployment using python language  </a:t>
            </a:r>
          </a:p>
          <a:p>
            <a:pPr marL="285636" indent="-285636">
              <a:lnSpc>
                <a:spcPct val="150000"/>
              </a:lnSpc>
              <a:buFont typeface="Arial" panose="020B0604020202020204" pitchFamily="34" charset="0"/>
              <a:buChar char="•"/>
            </a:pPr>
            <a:endParaRPr lang="en-GB" altLang="zh-CN" sz="1600" dirty="0">
              <a:latin typeface="Arial" panose="02000000000000000000" pitchFamily="2" charset="-122"/>
              <a:ea typeface="方正兰亭黑简体" panose="02000000000000000000" pitchFamily="2" charset="-122"/>
            </a:endParaRPr>
          </a:p>
          <a:p>
            <a:pPr marL="285636" indent="-285636">
              <a:lnSpc>
                <a:spcPct val="150000"/>
              </a:lnSpc>
              <a:buFont typeface="Arial" panose="020B0604020202020204" pitchFamily="34" charset="0"/>
              <a:buChar char="•"/>
            </a:pPr>
            <a:endParaRPr lang="en-GB" altLang="zh-CN" sz="1600" dirty="0">
              <a:latin typeface="Arial" panose="02000000000000000000" pitchFamily="2" charset="-122"/>
              <a:ea typeface="方正兰亭黑简体" panose="02000000000000000000" pitchFamily="2" charset="-122"/>
            </a:endParaRPr>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Tree>
    <p:extLst>
      <p:ext uri="{BB962C8B-B14F-4D97-AF65-F5344CB8AC3E}">
        <p14:creationId xmlns:p14="http://schemas.microsoft.com/office/powerpoint/2010/main" val="170443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dirty="0">
                <a:solidFill>
                  <a:srgbClr val="990000"/>
                </a:solidFill>
              </a:rPr>
              <a:t>Functions</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6"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749107" y="1031337"/>
            <a:ext cx="6383213" cy="1043390"/>
          </a:xfrm>
        </p:spPr>
        <p:txBody>
          <a:bodyPr>
            <a:normAutofit/>
          </a:bodyPr>
          <a:lstStyle/>
          <a:p>
            <a:pPr marL="285636" indent="-285636">
              <a:lnSpc>
                <a:spcPct val="150000"/>
              </a:lnSpc>
              <a:buFont typeface="Arial" panose="020B0604020202020204" pitchFamily="34" charset="0"/>
              <a:buChar char="•"/>
            </a:pPr>
            <a:r>
              <a:rPr lang="en-US" altLang="zh-CN" sz="1600" dirty="0">
                <a:latin typeface="Arial" panose="02000000000000000000" pitchFamily="2" charset="-122"/>
                <a:ea typeface="方正兰亭黑简体" panose="02000000000000000000" pitchFamily="2" charset="-122"/>
              </a:rPr>
              <a:t>Here we are visualizing our 4 core functions:</a:t>
            </a:r>
          </a:p>
        </p:txBody>
      </p:sp>
      <p:pic>
        <p:nvPicPr>
          <p:cNvPr id="3" name="Picture 2">
            <a:extLst>
              <a:ext uri="{FF2B5EF4-FFF2-40B4-BE49-F238E27FC236}">
                <a16:creationId xmlns:a16="http://schemas.microsoft.com/office/drawing/2014/main" id="{2254D709-A2BE-9D88-6430-C3B5B5009E64}"/>
              </a:ext>
            </a:extLst>
          </p:cNvPr>
          <p:cNvPicPr>
            <a:picLocks noChangeAspect="1"/>
          </p:cNvPicPr>
          <p:nvPr/>
        </p:nvPicPr>
        <p:blipFill>
          <a:blip r:embed="rId3"/>
          <a:stretch>
            <a:fillRect/>
          </a:stretch>
        </p:blipFill>
        <p:spPr>
          <a:xfrm>
            <a:off x="1046251" y="2918326"/>
            <a:ext cx="4601121" cy="2976938"/>
          </a:xfrm>
          <a:prstGeom prst="rect">
            <a:avLst/>
          </a:prstGeom>
        </p:spPr>
      </p:pic>
      <p:sp>
        <p:nvSpPr>
          <p:cNvPr id="4" name="Content Placeholder 2">
            <a:extLst>
              <a:ext uri="{FF2B5EF4-FFF2-40B4-BE49-F238E27FC236}">
                <a16:creationId xmlns:a16="http://schemas.microsoft.com/office/drawing/2014/main" id="{B6A027E5-7087-57C8-710B-4DF72AF668F9}"/>
              </a:ext>
            </a:extLst>
          </p:cNvPr>
          <p:cNvSpPr txBox="1">
            <a:spLocks/>
          </p:cNvSpPr>
          <p:nvPr/>
        </p:nvSpPr>
        <p:spPr>
          <a:xfrm>
            <a:off x="1372959" y="1784909"/>
            <a:ext cx="4036253" cy="1043390"/>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nSpc>
                <a:spcPct val="150000"/>
              </a:lnSpc>
            </a:pPr>
            <a:r>
              <a:rPr lang="en-US" altLang="zh-CN" sz="1600" dirty="0">
                <a:latin typeface="Arial" panose="02000000000000000000" pitchFamily="2" charset="-122"/>
                <a:ea typeface="方正兰亭黑简体" panose="02000000000000000000" pitchFamily="2" charset="-122"/>
              </a:rPr>
              <a:t>1) Data Preprocessing using Python on Huawei Cloud </a:t>
            </a:r>
            <a:r>
              <a:rPr lang="en-US" altLang="zh-CN" sz="1600" dirty="0" err="1">
                <a:latin typeface="Arial" panose="02000000000000000000" pitchFamily="2" charset="-122"/>
                <a:ea typeface="方正兰亭黑简体" panose="02000000000000000000" pitchFamily="2" charset="-122"/>
              </a:rPr>
              <a:t>Jupyter</a:t>
            </a:r>
            <a:r>
              <a:rPr lang="en-US" altLang="zh-CN" sz="1600" dirty="0">
                <a:latin typeface="Arial" panose="02000000000000000000" pitchFamily="2" charset="-122"/>
                <a:ea typeface="方正兰亭黑简体" panose="02000000000000000000" pitchFamily="2" charset="-122"/>
              </a:rPr>
              <a:t> IDE:</a:t>
            </a:r>
          </a:p>
        </p:txBody>
      </p:sp>
      <p:sp>
        <p:nvSpPr>
          <p:cNvPr id="5" name="Content Placeholder 2">
            <a:extLst>
              <a:ext uri="{FF2B5EF4-FFF2-40B4-BE49-F238E27FC236}">
                <a16:creationId xmlns:a16="http://schemas.microsoft.com/office/drawing/2014/main" id="{ED53EA40-EA03-B53E-EA9C-5EA0215F841C}"/>
              </a:ext>
            </a:extLst>
          </p:cNvPr>
          <p:cNvSpPr txBox="1">
            <a:spLocks/>
          </p:cNvSpPr>
          <p:nvPr/>
        </p:nvSpPr>
        <p:spPr>
          <a:xfrm>
            <a:off x="6782790" y="1809727"/>
            <a:ext cx="4036253" cy="1043390"/>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nSpc>
                <a:spcPct val="150000"/>
              </a:lnSpc>
            </a:pPr>
            <a:r>
              <a:rPr lang="en-US" altLang="zh-CN" sz="1600" dirty="0">
                <a:latin typeface="Arial" panose="02000000000000000000" pitchFamily="2" charset="-122"/>
                <a:ea typeface="方正兰亭黑简体" panose="02000000000000000000" pitchFamily="2" charset="-122"/>
              </a:rPr>
              <a:t>2) Creating a Bucket and uploading the dataset using Huawei OBS:</a:t>
            </a:r>
          </a:p>
        </p:txBody>
      </p:sp>
      <p:pic>
        <p:nvPicPr>
          <p:cNvPr id="9" name="Picture 8">
            <a:extLst>
              <a:ext uri="{FF2B5EF4-FFF2-40B4-BE49-F238E27FC236}">
                <a16:creationId xmlns:a16="http://schemas.microsoft.com/office/drawing/2014/main" id="{E54230A3-4FB8-D0F7-310C-1E186C187910}"/>
              </a:ext>
            </a:extLst>
          </p:cNvPr>
          <p:cNvPicPr>
            <a:picLocks noChangeAspect="1"/>
          </p:cNvPicPr>
          <p:nvPr/>
        </p:nvPicPr>
        <p:blipFill>
          <a:blip r:embed="rId4"/>
          <a:stretch>
            <a:fillRect/>
          </a:stretch>
        </p:blipFill>
        <p:spPr>
          <a:xfrm>
            <a:off x="6315556" y="3055030"/>
            <a:ext cx="4970720" cy="1844209"/>
          </a:xfrm>
          <a:prstGeom prst="rect">
            <a:avLst/>
          </a:prstGeom>
        </p:spPr>
      </p:pic>
    </p:spTree>
    <p:extLst>
      <p:ext uri="{BB962C8B-B14F-4D97-AF65-F5344CB8AC3E}">
        <p14:creationId xmlns:p14="http://schemas.microsoft.com/office/powerpoint/2010/main" val="356602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dirty="0">
                <a:solidFill>
                  <a:srgbClr val="990000"/>
                </a:solidFill>
              </a:rPr>
              <a:t>Functions</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sp>
        <p:nvSpPr>
          <p:cNvPr id="6"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749107" y="1031337"/>
            <a:ext cx="6383213" cy="1043390"/>
          </a:xfrm>
        </p:spPr>
        <p:txBody>
          <a:bodyPr>
            <a:normAutofit/>
          </a:bodyPr>
          <a:lstStyle/>
          <a:p>
            <a:pPr marL="285636" indent="-285636">
              <a:lnSpc>
                <a:spcPct val="150000"/>
              </a:lnSpc>
              <a:buFont typeface="Arial" panose="020B0604020202020204" pitchFamily="34" charset="0"/>
              <a:buChar char="•"/>
            </a:pPr>
            <a:r>
              <a:rPr lang="en-US" altLang="zh-CN" sz="1600" dirty="0">
                <a:latin typeface="Arial" panose="02000000000000000000" pitchFamily="2" charset="-122"/>
                <a:ea typeface="方正兰亭黑简体" panose="02000000000000000000" pitchFamily="2" charset="-122"/>
              </a:rPr>
              <a:t>Here we are visualizing our 4 core functions:</a:t>
            </a:r>
          </a:p>
        </p:txBody>
      </p:sp>
      <p:sp>
        <p:nvSpPr>
          <p:cNvPr id="4" name="Content Placeholder 2">
            <a:extLst>
              <a:ext uri="{FF2B5EF4-FFF2-40B4-BE49-F238E27FC236}">
                <a16:creationId xmlns:a16="http://schemas.microsoft.com/office/drawing/2014/main" id="{B6A027E5-7087-57C8-710B-4DF72AF668F9}"/>
              </a:ext>
            </a:extLst>
          </p:cNvPr>
          <p:cNvSpPr txBox="1">
            <a:spLocks/>
          </p:cNvSpPr>
          <p:nvPr/>
        </p:nvSpPr>
        <p:spPr>
          <a:xfrm>
            <a:off x="1372959" y="1784909"/>
            <a:ext cx="4036253" cy="1043390"/>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nSpc>
                <a:spcPct val="150000"/>
              </a:lnSpc>
            </a:pPr>
            <a:r>
              <a:rPr lang="en-US" altLang="zh-CN" sz="1600" dirty="0">
                <a:latin typeface="Arial" panose="02000000000000000000" pitchFamily="2" charset="-122"/>
                <a:ea typeface="方正兰亭黑简体" panose="02000000000000000000" pitchFamily="2" charset="-122"/>
              </a:rPr>
              <a:t>3) Using Model Arts to train Our </a:t>
            </a:r>
            <a:r>
              <a:rPr lang="en-US" altLang="zh-CN" sz="1600" dirty="0" err="1">
                <a:latin typeface="Arial" panose="02000000000000000000" pitchFamily="2" charset="-122"/>
                <a:ea typeface="方正兰亭黑简体" panose="02000000000000000000" pitchFamily="2" charset="-122"/>
              </a:rPr>
              <a:t>ExeML</a:t>
            </a:r>
            <a:r>
              <a:rPr lang="en-US" altLang="zh-CN" sz="1600" dirty="0">
                <a:latin typeface="Arial" panose="02000000000000000000" pitchFamily="2" charset="-122"/>
                <a:ea typeface="方正兰亭黑简体" panose="02000000000000000000" pitchFamily="2" charset="-122"/>
              </a:rPr>
              <a:t> model and deploy it:</a:t>
            </a:r>
          </a:p>
        </p:txBody>
      </p:sp>
      <p:sp>
        <p:nvSpPr>
          <p:cNvPr id="5" name="Content Placeholder 2">
            <a:extLst>
              <a:ext uri="{FF2B5EF4-FFF2-40B4-BE49-F238E27FC236}">
                <a16:creationId xmlns:a16="http://schemas.microsoft.com/office/drawing/2014/main" id="{ED53EA40-EA03-B53E-EA9C-5EA0215F841C}"/>
              </a:ext>
            </a:extLst>
          </p:cNvPr>
          <p:cNvSpPr txBox="1">
            <a:spLocks/>
          </p:cNvSpPr>
          <p:nvPr/>
        </p:nvSpPr>
        <p:spPr>
          <a:xfrm>
            <a:off x="6782790" y="1809727"/>
            <a:ext cx="4036253" cy="1043390"/>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a:lstStyle>
          <a:p>
            <a:pPr>
              <a:lnSpc>
                <a:spcPct val="150000"/>
              </a:lnSpc>
            </a:pPr>
            <a:r>
              <a:rPr lang="en-US" altLang="zh-CN" sz="1600" dirty="0">
                <a:latin typeface="Arial" panose="02000000000000000000" pitchFamily="2" charset="-122"/>
                <a:ea typeface="方正兰亭黑简体" panose="02000000000000000000" pitchFamily="2" charset="-122"/>
              </a:rPr>
              <a:t>4) Token Authentication using Python:</a:t>
            </a:r>
          </a:p>
        </p:txBody>
      </p:sp>
      <p:pic>
        <p:nvPicPr>
          <p:cNvPr id="7" name="Picture 6" descr="Graphical user interface, application&#10;&#10;Description automatically generated">
            <a:extLst>
              <a:ext uri="{FF2B5EF4-FFF2-40B4-BE49-F238E27FC236}">
                <a16:creationId xmlns:a16="http://schemas.microsoft.com/office/drawing/2014/main" id="{D1F357B4-6292-4782-82D9-11BC1835A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48" y="2742004"/>
            <a:ext cx="4208263" cy="1587358"/>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AF0A9546-2C10-7076-2DAD-F36488F2D3F6}"/>
              </a:ext>
            </a:extLst>
          </p:cNvPr>
          <p:cNvPicPr>
            <a:picLocks noChangeAspect="1"/>
          </p:cNvPicPr>
          <p:nvPr/>
        </p:nvPicPr>
        <p:blipFill rotWithShape="1">
          <a:blip r:embed="rId4">
            <a:extLst>
              <a:ext uri="{28A0092B-C50C-407E-A947-70E740481C1C}">
                <a14:useLocalDpi xmlns:a14="http://schemas.microsoft.com/office/drawing/2010/main" val="0"/>
              </a:ext>
            </a:extLst>
          </a:blip>
          <a:srcRect r="41981"/>
          <a:stretch/>
        </p:blipFill>
        <p:spPr>
          <a:xfrm>
            <a:off x="2209849" y="4397410"/>
            <a:ext cx="2190460" cy="1970175"/>
          </a:xfrm>
          <a:prstGeom prst="rect">
            <a:avLst/>
          </a:prstGeom>
        </p:spPr>
      </p:pic>
      <p:pic>
        <p:nvPicPr>
          <p:cNvPr id="15" name="Picture 14" descr="Text&#10;&#10;Description automatically generated">
            <a:extLst>
              <a:ext uri="{FF2B5EF4-FFF2-40B4-BE49-F238E27FC236}">
                <a16:creationId xmlns:a16="http://schemas.microsoft.com/office/drawing/2014/main" id="{480CA97E-5D25-8A73-1B0A-6AAB50DEC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2281" y="2693096"/>
            <a:ext cx="4556760" cy="2377912"/>
          </a:xfrm>
          <a:prstGeom prst="rect">
            <a:avLst/>
          </a:prstGeom>
        </p:spPr>
      </p:pic>
      <p:pic>
        <p:nvPicPr>
          <p:cNvPr id="17" name="Picture 16">
            <a:extLst>
              <a:ext uri="{FF2B5EF4-FFF2-40B4-BE49-F238E27FC236}">
                <a16:creationId xmlns:a16="http://schemas.microsoft.com/office/drawing/2014/main" id="{6590A253-3971-B155-60F8-9E30B3574E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400" y="5160367"/>
            <a:ext cx="6096000" cy="299575"/>
          </a:xfrm>
          <a:prstGeom prst="rect">
            <a:avLst/>
          </a:prstGeom>
        </p:spPr>
      </p:pic>
    </p:spTree>
    <p:extLst>
      <p:ext uri="{BB962C8B-B14F-4D97-AF65-F5344CB8AC3E}">
        <p14:creationId xmlns:p14="http://schemas.microsoft.com/office/powerpoint/2010/main" val="259932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id="{C6ADB1D9-336D-594D-9418-4BC486843D21}"/>
              </a:ext>
            </a:extLst>
          </p:cNvPr>
          <p:cNvSpPr txBox="1">
            <a:spLocks/>
          </p:cNvSpPr>
          <p:nvPr/>
        </p:nvSpPr>
        <p:spPr>
          <a:xfrm>
            <a:off x="1046251" y="404410"/>
            <a:ext cx="10736446" cy="395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indent="0" eaLnBrk="0" fontAlgn="base" hangingPunct="0">
              <a:spcBef>
                <a:spcPct val="0"/>
              </a:spcBef>
              <a:spcAft>
                <a:spcPct val="0"/>
              </a:spcAft>
              <a:buNone/>
            </a:pPr>
            <a:r>
              <a:rPr sz="2799" b="1" u="none" dirty="0">
                <a:solidFill>
                  <a:srgbClr val="990000"/>
                </a:solidFill>
              </a:rPr>
              <a:t>Innovations</a:t>
            </a:r>
            <a:endParaRPr lang="zh-CN" altLang="en-US" sz="2799" b="1" dirty="0">
              <a:solidFill>
                <a:srgbClr val="990000"/>
              </a:solidFill>
              <a:latin typeface="Arial" panose="02000000000000000000" pitchFamily="2" charset="-122"/>
              <a:ea typeface="方正兰亭黑简体" panose="02000000000000000000" pitchFamily="2" charset="-122"/>
              <a:cs typeface="Arial" pitchFamily="34" charset="0"/>
            </a:endParaRPr>
          </a:p>
        </p:txBody>
      </p:sp>
      <p:sp>
        <p:nvSpPr>
          <p:cNvPr id="9" name="Content Placeholder 2">
            <a:extLst>
              <a:ext uri="{FF2B5EF4-FFF2-40B4-BE49-F238E27FC236}">
                <a16:creationId xmlns:a16="http://schemas.microsoft.com/office/drawing/2014/main" id="{1D7B0514-4060-0E4B-809B-B1B2E3258AB4}"/>
              </a:ext>
            </a:extLst>
          </p:cNvPr>
          <p:cNvSpPr>
            <a:spLocks noGrp="1"/>
          </p:cNvSpPr>
          <p:nvPr>
            <p:ph idx="10"/>
          </p:nvPr>
        </p:nvSpPr>
        <p:spPr>
          <a:xfrm>
            <a:off x="134417" y="1708275"/>
            <a:ext cx="6799783" cy="4273425"/>
          </a:xfrm>
        </p:spPr>
        <p:txBody>
          <a:bodyPr/>
          <a:lstStyle/>
          <a:p>
            <a:pPr marL="285750" indent="-285750">
              <a:lnSpc>
                <a:spcPct val="150000"/>
              </a:lnSpc>
              <a:buFont typeface="Arial" panose="020B0604020202020204" pitchFamily="34" charset="0"/>
              <a:buChar char="•"/>
            </a:pPr>
            <a:r>
              <a:rPr lang="en-GB" sz="1400" u="none" dirty="0"/>
              <a:t>After performing our data analysis and visualizations we discovered that some samples are miss classified in the original data such as </a:t>
            </a:r>
            <a:r>
              <a:rPr lang="en-GB" sz="1400" dirty="0"/>
              <a:t>the Sulphate level in the water ( also one of the columns) should not exceed 250 mg per litre in the water to be considered safe for human consumption as the WHO statistical guideline states, however, our data visualization shows that about 95% of the water samples exceeded that 250 mg/L limit and still classified as potable water and delivered to people for consumption And this is an important business problem that needs to be considered while classifying the water samples. </a:t>
            </a:r>
          </a:p>
          <a:p>
            <a:pPr marL="285750" indent="-285750">
              <a:lnSpc>
                <a:spcPct val="150000"/>
              </a:lnSpc>
              <a:buFont typeface="Arial" panose="020B0604020202020204" pitchFamily="34" charset="0"/>
              <a:buChar char="•"/>
            </a:pPr>
            <a:r>
              <a:rPr lang="en-GB" sz="1400" u="none" dirty="0"/>
              <a:t>So, we suggest that implementing an AI water classifier should be implemented after applying the WHO guidelines on the collected dataset to ensure the potability of the data first.</a:t>
            </a:r>
          </a:p>
          <a:p>
            <a:pPr marL="285750" indent="-285750">
              <a:lnSpc>
                <a:spcPct val="150000"/>
              </a:lnSpc>
              <a:buFont typeface="Arial" panose="020B0604020202020204" pitchFamily="34" charset="0"/>
              <a:buChar char="•"/>
            </a:pPr>
            <a:r>
              <a:rPr lang="en-GB" sz="1400" dirty="0"/>
              <a:t>This problem can also be found in the Hardness feature of the water, and based on our research, people in North America complains about water being hard and full of solids delivered to their homes, and here our innovative scenario could be applied.</a:t>
            </a:r>
            <a:endParaRPr sz="1400" u="none" dirty="0"/>
          </a:p>
        </p:txBody>
      </p:sp>
      <p:sp>
        <p:nvSpPr>
          <p:cNvPr id="12" name="矩形 11"/>
          <p:cNvSpPr/>
          <p:nvPr/>
        </p:nvSpPr>
        <p:spPr>
          <a:xfrm>
            <a:off x="0" y="6435634"/>
            <a:ext cx="12192000" cy="422366"/>
          </a:xfrm>
          <a:prstGeom prst="rect">
            <a:avLst/>
          </a:prstGeom>
          <a:solidFill>
            <a:srgbClr val="D7E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34" y="4888851"/>
            <a:ext cx="1757966" cy="1757966"/>
          </a:xfrm>
          <a:prstGeom prst="rect">
            <a:avLst/>
          </a:prstGeom>
        </p:spPr>
      </p:pic>
      <p:pic>
        <p:nvPicPr>
          <p:cNvPr id="3" name="Picture 2">
            <a:extLst>
              <a:ext uri="{FF2B5EF4-FFF2-40B4-BE49-F238E27FC236}">
                <a16:creationId xmlns:a16="http://schemas.microsoft.com/office/drawing/2014/main" id="{F513B3A7-7F81-6D10-F6F4-57F3331C28E9}"/>
              </a:ext>
            </a:extLst>
          </p:cNvPr>
          <p:cNvPicPr>
            <a:picLocks noChangeAspect="1"/>
          </p:cNvPicPr>
          <p:nvPr/>
        </p:nvPicPr>
        <p:blipFill>
          <a:blip r:embed="rId3"/>
          <a:stretch>
            <a:fillRect/>
          </a:stretch>
        </p:blipFill>
        <p:spPr>
          <a:xfrm>
            <a:off x="6923260" y="1969149"/>
            <a:ext cx="4808637" cy="2491956"/>
          </a:xfrm>
          <a:prstGeom prst="rect">
            <a:avLst/>
          </a:prstGeom>
        </p:spPr>
      </p:pic>
    </p:spTree>
    <p:extLst>
      <p:ext uri="{BB962C8B-B14F-4D97-AF65-F5344CB8AC3E}">
        <p14:creationId xmlns:p14="http://schemas.microsoft.com/office/powerpoint/2010/main" val="15985064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TotalTime>
  <Words>1521</Words>
  <Application>Microsoft Macintosh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zhengfangyuan</dc:creator>
  <cp:lastModifiedBy>OMNIA MOHAMED MAHMOUD SEDEEK ELMENSHAWY</cp:lastModifiedBy>
  <cp:revision>37</cp:revision>
  <dcterms:created xsi:type="dcterms:W3CDTF">2022-06-07T06:38:16Z</dcterms:created>
  <dcterms:modified xsi:type="dcterms:W3CDTF">2022-12-19T21:11:48Z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(3)eXA0fezfh+Xw7NztOUJiADHJm7ZEGrPWvg0s0AXqy/Gyl0eVKQGuTF62n/KXMLXu+/c5a48g
3GFe+U6Sl7PimwPxVgMeG6vLujt2wEFFRY/E0MKL+RGpjrNRzFJeI5bnJPNeAlb3lShZmTXc
evb+hqPFfHKwkceiAkPk6R2ZxkEVeZuudJPIb8FQNiw0j+wDhdmoLN71JXb6BfMFScsD65y7
D4v40kQeC1weih7APS</vt:lpwstr>
  </property>
  <property fmtid="{D5CDD505-2E9C-101B-9397-08002B2CF9AE}" pid="3" name="_2015_ms_pID_7253431">
    <vt:lpwstr>mH2Kn/igIMM4RHjzOm/ZwBaiwiNaFKezwTqk2ZKpYM82DGNKD+MwC1
JRYG0PLn164kHZxNPsfz/wYRFLzZKEn90hvdKoWVPtMh9NCX1tCOq4i4JEtSYauymZAdymoX
BM5sHKCMgWVGT8E2Gr9qMeyD8Im6mmglkHupPbDv4yMdYryq6uNvrS7UDODjDRyqtPiPoMlM
g7TjTX6VOvu0zon8/mkQrcjIncrIKo73Vm2T</vt:lpwstr>
  </property>
  <property fmtid="{D5CDD505-2E9C-101B-9397-08002B2CF9AE}" pid="4" name="_2015_ms_pID_7253432">
    <vt:lpwstr>9A==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1669748419</vt:lpwstr>
  </property>
</Properties>
</file>