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0233600" cy="31089600"/>
  <p:notesSz cx="6858000" cy="9144000"/>
  <p:defaultTextStyle>
    <a:defPPr>
      <a:defRPr lang="en-US"/>
    </a:defPPr>
    <a:lvl1pPr marL="0" algn="l" defTabSz="3423250" rtl="0" eaLnBrk="1" latinLnBrk="0" hangingPunct="1">
      <a:defRPr sz="6739" kern="1200">
        <a:solidFill>
          <a:schemeClr val="tx1"/>
        </a:solidFill>
        <a:latin typeface="+mn-lt"/>
        <a:ea typeface="+mn-ea"/>
        <a:cs typeface="+mn-cs"/>
      </a:defRPr>
    </a:lvl1pPr>
    <a:lvl2pPr marL="1711625" algn="l" defTabSz="3423250" rtl="0" eaLnBrk="1" latinLnBrk="0" hangingPunct="1">
      <a:defRPr sz="6739" kern="1200">
        <a:solidFill>
          <a:schemeClr val="tx1"/>
        </a:solidFill>
        <a:latin typeface="+mn-lt"/>
        <a:ea typeface="+mn-ea"/>
        <a:cs typeface="+mn-cs"/>
      </a:defRPr>
    </a:lvl2pPr>
    <a:lvl3pPr marL="3423250" algn="l" defTabSz="3423250" rtl="0" eaLnBrk="1" latinLnBrk="0" hangingPunct="1">
      <a:defRPr sz="6739" kern="1200">
        <a:solidFill>
          <a:schemeClr val="tx1"/>
        </a:solidFill>
        <a:latin typeface="+mn-lt"/>
        <a:ea typeface="+mn-ea"/>
        <a:cs typeface="+mn-cs"/>
      </a:defRPr>
    </a:lvl3pPr>
    <a:lvl4pPr marL="5134875" algn="l" defTabSz="3423250" rtl="0" eaLnBrk="1" latinLnBrk="0" hangingPunct="1">
      <a:defRPr sz="6739" kern="1200">
        <a:solidFill>
          <a:schemeClr val="tx1"/>
        </a:solidFill>
        <a:latin typeface="+mn-lt"/>
        <a:ea typeface="+mn-ea"/>
        <a:cs typeface="+mn-cs"/>
      </a:defRPr>
    </a:lvl4pPr>
    <a:lvl5pPr marL="6846501" algn="l" defTabSz="3423250" rtl="0" eaLnBrk="1" latinLnBrk="0" hangingPunct="1">
      <a:defRPr sz="6739" kern="1200">
        <a:solidFill>
          <a:schemeClr val="tx1"/>
        </a:solidFill>
        <a:latin typeface="+mn-lt"/>
        <a:ea typeface="+mn-ea"/>
        <a:cs typeface="+mn-cs"/>
      </a:defRPr>
    </a:lvl5pPr>
    <a:lvl6pPr marL="8558126" algn="l" defTabSz="3423250" rtl="0" eaLnBrk="1" latinLnBrk="0" hangingPunct="1">
      <a:defRPr sz="6739" kern="1200">
        <a:solidFill>
          <a:schemeClr val="tx1"/>
        </a:solidFill>
        <a:latin typeface="+mn-lt"/>
        <a:ea typeface="+mn-ea"/>
        <a:cs typeface="+mn-cs"/>
      </a:defRPr>
    </a:lvl6pPr>
    <a:lvl7pPr marL="10269750" algn="l" defTabSz="3423250" rtl="0" eaLnBrk="1" latinLnBrk="0" hangingPunct="1">
      <a:defRPr sz="6739" kern="1200">
        <a:solidFill>
          <a:schemeClr val="tx1"/>
        </a:solidFill>
        <a:latin typeface="+mn-lt"/>
        <a:ea typeface="+mn-ea"/>
        <a:cs typeface="+mn-cs"/>
      </a:defRPr>
    </a:lvl7pPr>
    <a:lvl8pPr marL="11981376" algn="l" defTabSz="3423250" rtl="0" eaLnBrk="1" latinLnBrk="0" hangingPunct="1">
      <a:defRPr sz="6739" kern="1200">
        <a:solidFill>
          <a:schemeClr val="tx1"/>
        </a:solidFill>
        <a:latin typeface="+mn-lt"/>
        <a:ea typeface="+mn-ea"/>
        <a:cs typeface="+mn-cs"/>
      </a:defRPr>
    </a:lvl8pPr>
    <a:lvl9pPr marL="13693001" algn="l" defTabSz="3423250"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92"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8" autoAdjust="0"/>
    <p:restoredTop sz="96341"/>
  </p:normalViewPr>
  <p:slideViewPr>
    <p:cSldViewPr snapToGrid="0" snapToObjects="1" showGuides="1">
      <p:cViewPr>
        <p:scale>
          <a:sx n="33" d="100"/>
          <a:sy n="33" d="100"/>
        </p:scale>
        <p:origin x="-240" y="24"/>
      </p:cViewPr>
      <p:guideLst>
        <p:guide orient="horz" pos="979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Gamer\Desktop\SAT%204.24%20Results\4.24_Averag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amer\Desktop\SAT%204%20Results\4_Average%20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amer\Desktop\SAT%204.24%20Results\4.24_Averag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amer\Desktop\SAT%20Results\AverageRes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amer\Desktop\SAT%204.24%20Results\4.24_Averag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amer\Desktop\SAT%20Results\AverageResl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amer\Desktop\SAT%204%20Results\4_Average%20Resul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amer\Desktop\SAT%204.24%20Results\4.24_Averag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smtClean="0"/>
              <a:t>1:4.24</a:t>
            </a:r>
            <a:r>
              <a:rPr lang="en-US" dirty="0" smtClean="0"/>
              <a:t> Satisfiability</a:t>
            </a:r>
            <a:endParaRPr lang="en-US" dirty="0"/>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Sheet1!$B$199</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Sheet1!$A$200:$A$204</c:f>
              <c:strCache>
                <c:ptCount val="5"/>
                <c:pt idx="0">
                  <c:v>100v424c</c:v>
                </c:pt>
                <c:pt idx="1">
                  <c:v>150v636c</c:v>
                </c:pt>
                <c:pt idx="2">
                  <c:v>200v848c</c:v>
                </c:pt>
                <c:pt idx="3">
                  <c:v>250v1060c</c:v>
                </c:pt>
                <c:pt idx="4">
                  <c:v>300v1272c</c:v>
                </c:pt>
              </c:strCache>
            </c:strRef>
          </c:cat>
          <c:val>
            <c:numRef>
              <c:f>Sheet1!$B$200:$B$204</c:f>
              <c:numCache>
                <c:formatCode>General</c:formatCode>
                <c:ptCount val="5"/>
                <c:pt idx="0">
                  <c:v>55</c:v>
                </c:pt>
                <c:pt idx="1">
                  <c:v>67</c:v>
                </c:pt>
                <c:pt idx="2">
                  <c:v>51</c:v>
                </c:pt>
                <c:pt idx="3">
                  <c:v>57</c:v>
                </c:pt>
                <c:pt idx="4">
                  <c:v>56</c:v>
                </c:pt>
              </c:numCache>
            </c:numRef>
          </c:val>
          <c:smooth val="0"/>
          <c:extLst xmlns:c16r2="http://schemas.microsoft.com/office/drawing/2015/06/chart">
            <c:ext xmlns:c16="http://schemas.microsoft.com/office/drawing/2014/chart" uri="{C3380CC4-5D6E-409C-BE32-E72D297353CC}">
              <c16:uniqueId val="{00000000-E159-4590-86F3-A2A00E0ECE43}"/>
            </c:ext>
          </c:extLst>
        </c:ser>
        <c:ser>
          <c:idx val="1"/>
          <c:order val="1"/>
          <c:tx>
            <c:strRef>
              <c:f>Sheet1!$C$199</c:f>
              <c:strCache>
                <c:ptCount val="1"/>
                <c:pt idx="0">
                  <c:v>Mod</c:v>
                </c:pt>
              </c:strCache>
            </c:strRef>
          </c:tx>
          <c:spPr>
            <a:ln w="63500" cap="rnd">
              <a:solidFill>
                <a:schemeClr val="accent2"/>
              </a:solidFill>
              <a:round/>
            </a:ln>
            <a:effectLst/>
          </c:spPr>
          <c:marker>
            <c:symbol val="x"/>
            <c:size val="10"/>
            <c:spPr>
              <a:solidFill>
                <a:schemeClr val="accent2"/>
              </a:solidFill>
              <a:ln w="9525">
                <a:solidFill>
                  <a:schemeClr val="accent2"/>
                </a:solidFill>
              </a:ln>
              <a:effectLst/>
            </c:spPr>
          </c:marker>
          <c:cat>
            <c:strRef>
              <c:f>Sheet1!$A$200:$A$204</c:f>
              <c:strCache>
                <c:ptCount val="5"/>
                <c:pt idx="0">
                  <c:v>100v424c</c:v>
                </c:pt>
                <c:pt idx="1">
                  <c:v>150v636c</c:v>
                </c:pt>
                <c:pt idx="2">
                  <c:v>200v848c</c:v>
                </c:pt>
                <c:pt idx="3">
                  <c:v>250v1060c</c:v>
                </c:pt>
                <c:pt idx="4">
                  <c:v>300v1272c</c:v>
                </c:pt>
              </c:strCache>
            </c:strRef>
          </c:cat>
          <c:val>
            <c:numRef>
              <c:f>Sheet1!$C$200:$C$204</c:f>
              <c:numCache>
                <c:formatCode>General</c:formatCode>
                <c:ptCount val="5"/>
                <c:pt idx="0">
                  <c:v>90</c:v>
                </c:pt>
                <c:pt idx="1">
                  <c:v>87</c:v>
                </c:pt>
                <c:pt idx="2">
                  <c:v>96</c:v>
                </c:pt>
                <c:pt idx="3">
                  <c:v>95</c:v>
                </c:pt>
                <c:pt idx="4">
                  <c:v>94</c:v>
                </c:pt>
              </c:numCache>
            </c:numRef>
          </c:val>
          <c:smooth val="0"/>
          <c:extLst xmlns:c16r2="http://schemas.microsoft.com/office/drawing/2015/06/chart">
            <c:ext xmlns:c16="http://schemas.microsoft.com/office/drawing/2014/chart" uri="{C3380CC4-5D6E-409C-BE32-E72D297353CC}">
              <c16:uniqueId val="{00000001-E159-4590-86F3-A2A00E0ECE43}"/>
            </c:ext>
          </c:extLst>
        </c:ser>
        <c:dLbls>
          <c:showLegendKey val="0"/>
          <c:showVal val="0"/>
          <c:showCatName val="0"/>
          <c:showSerName val="0"/>
          <c:showPercent val="0"/>
          <c:showBubbleSize val="0"/>
        </c:dLbls>
        <c:marker val="1"/>
        <c:smooth val="0"/>
        <c:axId val="294374424"/>
        <c:axId val="294374032"/>
      </c:lineChart>
      <c:catAx>
        <c:axId val="294374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294374032"/>
        <c:crosses val="autoZero"/>
        <c:auto val="1"/>
        <c:lblAlgn val="ctr"/>
        <c:lblOffset val="100"/>
        <c:noMultiLvlLbl val="0"/>
      </c:catAx>
      <c:valAx>
        <c:axId val="294374032"/>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294374424"/>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1:5</a:t>
            </a:r>
            <a:r>
              <a:rPr lang="en-US" dirty="0"/>
              <a:t> Conflicts</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Sheet1!$B$48</c:f>
              <c:strCache>
                <c:ptCount val="1"/>
                <c:pt idx="0">
                  <c:v>Origional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Sheet1!$A$49:$A$54</c:f>
              <c:strCache>
                <c:ptCount val="6"/>
                <c:pt idx="0">
                  <c:v>100v500c</c:v>
                </c:pt>
                <c:pt idx="1">
                  <c:v>150v750c</c:v>
                </c:pt>
                <c:pt idx="2">
                  <c:v>200v1000c</c:v>
                </c:pt>
                <c:pt idx="3">
                  <c:v>250v1250c</c:v>
                </c:pt>
                <c:pt idx="4">
                  <c:v>300v1500c</c:v>
                </c:pt>
                <c:pt idx="5">
                  <c:v>350v1750c</c:v>
                </c:pt>
              </c:strCache>
            </c:strRef>
          </c:cat>
          <c:val>
            <c:numRef>
              <c:f>Sheet1!$B$49:$B$54</c:f>
              <c:numCache>
                <c:formatCode>General</c:formatCode>
                <c:ptCount val="6"/>
                <c:pt idx="0">
                  <c:v>270.93</c:v>
                </c:pt>
                <c:pt idx="1">
                  <c:v>1176.94</c:v>
                </c:pt>
                <c:pt idx="2">
                  <c:v>4639.08</c:v>
                </c:pt>
                <c:pt idx="3">
                  <c:v>22200.15</c:v>
                </c:pt>
                <c:pt idx="4">
                  <c:v>110719.62626262626</c:v>
                </c:pt>
                <c:pt idx="5">
                  <c:v>526326.54</c:v>
                </c:pt>
              </c:numCache>
            </c:numRef>
          </c:val>
          <c:smooth val="0"/>
          <c:extLst xmlns:c16r2="http://schemas.microsoft.com/office/drawing/2015/06/chart">
            <c:ext xmlns:c16="http://schemas.microsoft.com/office/drawing/2014/chart" uri="{C3380CC4-5D6E-409C-BE32-E72D297353CC}">
              <c16:uniqueId val="{00000000-9D7E-4C1D-BF87-45198E61C972}"/>
            </c:ext>
          </c:extLst>
        </c:ser>
        <c:ser>
          <c:idx val="1"/>
          <c:order val="1"/>
          <c:tx>
            <c:strRef>
              <c:f>Sheet1!$C$48</c:f>
              <c:strCache>
                <c:ptCount val="1"/>
                <c:pt idx="0">
                  <c:v>Mod</c:v>
                </c:pt>
              </c:strCache>
            </c:strRef>
          </c:tx>
          <c:spPr>
            <a:ln w="63500" cap="rnd">
              <a:solidFill>
                <a:schemeClr val="accent2"/>
              </a:solidFill>
              <a:round/>
            </a:ln>
            <a:effectLst/>
          </c:spPr>
          <c:marker>
            <c:symbol val="star"/>
            <c:size val="10"/>
            <c:spPr>
              <a:solidFill>
                <a:schemeClr val="accent2"/>
              </a:solidFill>
              <a:ln w="9525">
                <a:solidFill>
                  <a:schemeClr val="accent2"/>
                </a:solidFill>
              </a:ln>
              <a:effectLst/>
            </c:spPr>
          </c:marker>
          <c:cat>
            <c:strRef>
              <c:f>Sheet1!$A$49:$A$54</c:f>
              <c:strCache>
                <c:ptCount val="6"/>
                <c:pt idx="0">
                  <c:v>100v500c</c:v>
                </c:pt>
                <c:pt idx="1">
                  <c:v>150v750c</c:v>
                </c:pt>
                <c:pt idx="2">
                  <c:v>200v1000c</c:v>
                </c:pt>
                <c:pt idx="3">
                  <c:v>250v1250c</c:v>
                </c:pt>
                <c:pt idx="4">
                  <c:v>300v1500c</c:v>
                </c:pt>
                <c:pt idx="5">
                  <c:v>350v1750c</c:v>
                </c:pt>
              </c:strCache>
            </c:strRef>
          </c:cat>
          <c:val>
            <c:numRef>
              <c:f>Sheet1!$C$49:$C$54</c:f>
              <c:numCache>
                <c:formatCode>General</c:formatCode>
                <c:ptCount val="6"/>
                <c:pt idx="0">
                  <c:v>691.95</c:v>
                </c:pt>
                <c:pt idx="1">
                  <c:v>5194.5600000000004</c:v>
                </c:pt>
                <c:pt idx="2">
                  <c:v>37919.31</c:v>
                </c:pt>
                <c:pt idx="3">
                  <c:v>281995.88</c:v>
                </c:pt>
                <c:pt idx="4">
                  <c:v>2084354.1</c:v>
                </c:pt>
                <c:pt idx="5">
                  <c:v>15479855.359999999</c:v>
                </c:pt>
              </c:numCache>
            </c:numRef>
          </c:val>
          <c:smooth val="0"/>
          <c:extLst xmlns:c16r2="http://schemas.microsoft.com/office/drawing/2015/06/chart">
            <c:ext xmlns:c16="http://schemas.microsoft.com/office/drawing/2014/chart" uri="{C3380CC4-5D6E-409C-BE32-E72D297353CC}">
              <c16:uniqueId val="{00000001-9D7E-4C1D-BF87-45198E61C972}"/>
            </c:ext>
          </c:extLst>
        </c:ser>
        <c:dLbls>
          <c:showLegendKey val="0"/>
          <c:showVal val="0"/>
          <c:showCatName val="0"/>
          <c:showSerName val="0"/>
          <c:showPercent val="0"/>
          <c:showBubbleSize val="0"/>
        </c:dLbls>
        <c:marker val="1"/>
        <c:smooth val="0"/>
        <c:axId val="368154008"/>
        <c:axId val="368154400"/>
      </c:lineChart>
      <c:catAx>
        <c:axId val="368154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154400"/>
        <c:crosses val="autoZero"/>
        <c:auto val="1"/>
        <c:lblAlgn val="ctr"/>
        <c:lblOffset val="100"/>
        <c:noMultiLvlLbl val="0"/>
      </c:catAx>
      <c:valAx>
        <c:axId val="36815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154008"/>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a:t>
            </a:r>
            <a:r>
              <a:rPr lang="en-US" dirty="0"/>
              <a:t> Decisions </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Sheet1!$B$79</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Sheet1!$A$80:$A$85</c:f>
              <c:strCache>
                <c:ptCount val="6"/>
                <c:pt idx="0">
                  <c:v>100v400c</c:v>
                </c:pt>
                <c:pt idx="1">
                  <c:v>150v600c</c:v>
                </c:pt>
                <c:pt idx="2">
                  <c:v>200v800c</c:v>
                </c:pt>
                <c:pt idx="3">
                  <c:v>250v1000c</c:v>
                </c:pt>
                <c:pt idx="4">
                  <c:v>300v1200c</c:v>
                </c:pt>
                <c:pt idx="5">
                  <c:v>350v1400c</c:v>
                </c:pt>
              </c:strCache>
            </c:strRef>
          </c:cat>
          <c:val>
            <c:numRef>
              <c:f>Sheet1!$B$80:$B$85</c:f>
              <c:numCache>
                <c:formatCode>General</c:formatCode>
                <c:ptCount val="6"/>
                <c:pt idx="0">
                  <c:v>236.57</c:v>
                </c:pt>
                <c:pt idx="1">
                  <c:v>1040.8</c:v>
                </c:pt>
                <c:pt idx="2">
                  <c:v>4788.97</c:v>
                </c:pt>
                <c:pt idx="3">
                  <c:v>19360.66</c:v>
                </c:pt>
                <c:pt idx="4">
                  <c:v>89214.22</c:v>
                </c:pt>
                <c:pt idx="5">
                  <c:v>230768.1</c:v>
                </c:pt>
              </c:numCache>
            </c:numRef>
          </c:val>
          <c:smooth val="0"/>
          <c:extLst xmlns:c16r2="http://schemas.microsoft.com/office/drawing/2015/06/chart">
            <c:ext xmlns:c16="http://schemas.microsoft.com/office/drawing/2014/chart" uri="{C3380CC4-5D6E-409C-BE32-E72D297353CC}">
              <c16:uniqueId val="{00000000-FF58-4914-8C47-656AAAE8A971}"/>
            </c:ext>
          </c:extLst>
        </c:ser>
        <c:ser>
          <c:idx val="1"/>
          <c:order val="1"/>
          <c:tx>
            <c:strRef>
              <c:f>Sheet1!$C$79</c:f>
              <c:strCache>
                <c:ptCount val="1"/>
                <c:pt idx="0">
                  <c:v>Mod</c:v>
                </c:pt>
              </c:strCache>
            </c:strRef>
          </c:tx>
          <c:spPr>
            <a:ln w="63500" cap="rnd">
              <a:solidFill>
                <a:schemeClr val="accent2"/>
              </a:solidFill>
              <a:round/>
            </a:ln>
            <a:effectLst/>
          </c:spPr>
          <c:marker>
            <c:symbol val="star"/>
            <c:size val="10"/>
            <c:spPr>
              <a:solidFill>
                <a:schemeClr val="accent2"/>
              </a:solidFill>
              <a:ln w="9525">
                <a:solidFill>
                  <a:schemeClr val="accent2"/>
                </a:solidFill>
              </a:ln>
              <a:effectLst/>
            </c:spPr>
          </c:marker>
          <c:cat>
            <c:strRef>
              <c:f>Sheet1!$A$80:$A$85</c:f>
              <c:strCache>
                <c:ptCount val="6"/>
                <c:pt idx="0">
                  <c:v>100v400c</c:v>
                </c:pt>
                <c:pt idx="1">
                  <c:v>150v600c</c:v>
                </c:pt>
                <c:pt idx="2">
                  <c:v>200v800c</c:v>
                </c:pt>
                <c:pt idx="3">
                  <c:v>250v1000c</c:v>
                </c:pt>
                <c:pt idx="4">
                  <c:v>300v1200c</c:v>
                </c:pt>
                <c:pt idx="5">
                  <c:v>350v1400c</c:v>
                </c:pt>
              </c:strCache>
            </c:strRef>
          </c:cat>
          <c:val>
            <c:numRef>
              <c:f>Sheet1!$C$80:$C$85</c:f>
              <c:numCache>
                <c:formatCode>General</c:formatCode>
                <c:ptCount val="6"/>
                <c:pt idx="0">
                  <c:v>344.18</c:v>
                </c:pt>
                <c:pt idx="1">
                  <c:v>1456.83</c:v>
                </c:pt>
                <c:pt idx="2">
                  <c:v>5669.33</c:v>
                </c:pt>
                <c:pt idx="3">
                  <c:v>17385.7</c:v>
                </c:pt>
                <c:pt idx="4">
                  <c:v>57606.27</c:v>
                </c:pt>
                <c:pt idx="5">
                  <c:v>347211.97</c:v>
                </c:pt>
              </c:numCache>
            </c:numRef>
          </c:val>
          <c:smooth val="0"/>
          <c:extLst xmlns:c16r2="http://schemas.microsoft.com/office/drawing/2015/06/chart">
            <c:ext xmlns:c16="http://schemas.microsoft.com/office/drawing/2014/chart" uri="{C3380CC4-5D6E-409C-BE32-E72D297353CC}">
              <c16:uniqueId val="{00000001-FF58-4914-8C47-656AAAE8A971}"/>
            </c:ext>
          </c:extLst>
        </c:ser>
        <c:dLbls>
          <c:showLegendKey val="0"/>
          <c:showVal val="0"/>
          <c:showCatName val="0"/>
          <c:showSerName val="0"/>
          <c:showPercent val="0"/>
          <c:showBubbleSize val="0"/>
        </c:dLbls>
        <c:marker val="1"/>
        <c:smooth val="0"/>
        <c:axId val="368155184"/>
        <c:axId val="368155576"/>
      </c:lineChart>
      <c:catAx>
        <c:axId val="368155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155576"/>
        <c:crosses val="autoZero"/>
        <c:auto val="1"/>
        <c:lblAlgn val="ctr"/>
        <c:lblOffset val="100"/>
        <c:noMultiLvlLbl val="0"/>
      </c:catAx>
      <c:valAx>
        <c:axId val="368155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155184"/>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1:4.24</a:t>
            </a:r>
            <a:r>
              <a:rPr lang="en-US" dirty="0"/>
              <a:t> Decisions </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Sheet1!$B$78</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Sheet1!$A$79:$A$83</c:f>
              <c:strCache>
                <c:ptCount val="5"/>
                <c:pt idx="0">
                  <c:v>100v424c</c:v>
                </c:pt>
                <c:pt idx="1">
                  <c:v>150v636c</c:v>
                </c:pt>
                <c:pt idx="2">
                  <c:v>200v848c</c:v>
                </c:pt>
                <c:pt idx="3">
                  <c:v>250v1060c</c:v>
                </c:pt>
                <c:pt idx="4">
                  <c:v>300v1272c</c:v>
                </c:pt>
              </c:strCache>
            </c:strRef>
          </c:cat>
          <c:val>
            <c:numRef>
              <c:f>Sheet1!$B$79:$B$83</c:f>
              <c:numCache>
                <c:formatCode>General</c:formatCode>
                <c:ptCount val="5"/>
                <c:pt idx="0">
                  <c:v>433.98</c:v>
                </c:pt>
                <c:pt idx="1">
                  <c:v>2398.4699999999998</c:v>
                </c:pt>
                <c:pt idx="2">
                  <c:v>18182.02</c:v>
                </c:pt>
                <c:pt idx="3">
                  <c:v>113478.56</c:v>
                </c:pt>
                <c:pt idx="4">
                  <c:v>772887.73</c:v>
                </c:pt>
              </c:numCache>
            </c:numRef>
          </c:val>
          <c:smooth val="0"/>
          <c:extLst xmlns:c16r2="http://schemas.microsoft.com/office/drawing/2015/06/chart">
            <c:ext xmlns:c16="http://schemas.microsoft.com/office/drawing/2014/chart" uri="{C3380CC4-5D6E-409C-BE32-E72D297353CC}">
              <c16:uniqueId val="{00000000-6453-4D54-89E5-126B37C38D67}"/>
            </c:ext>
          </c:extLst>
        </c:ser>
        <c:ser>
          <c:idx val="1"/>
          <c:order val="1"/>
          <c:tx>
            <c:strRef>
              <c:f>Sheet1!$C$78</c:f>
              <c:strCache>
                <c:ptCount val="1"/>
                <c:pt idx="0">
                  <c:v>Mod</c:v>
                </c:pt>
              </c:strCache>
            </c:strRef>
          </c:tx>
          <c:spPr>
            <a:ln w="63500" cap="rnd">
              <a:solidFill>
                <a:schemeClr val="accent2"/>
              </a:solidFill>
              <a:round/>
            </a:ln>
            <a:effectLst/>
          </c:spPr>
          <c:marker>
            <c:symbol val="star"/>
            <c:size val="10"/>
            <c:spPr>
              <a:solidFill>
                <a:schemeClr val="accent2"/>
              </a:solidFill>
              <a:ln w="9525">
                <a:solidFill>
                  <a:schemeClr val="accent2"/>
                </a:solidFill>
              </a:ln>
              <a:effectLst/>
            </c:spPr>
          </c:marker>
          <c:cat>
            <c:strRef>
              <c:f>Sheet1!$A$79:$A$83</c:f>
              <c:strCache>
                <c:ptCount val="5"/>
                <c:pt idx="0">
                  <c:v>100v424c</c:v>
                </c:pt>
                <c:pt idx="1">
                  <c:v>150v636c</c:v>
                </c:pt>
                <c:pt idx="2">
                  <c:v>200v848c</c:v>
                </c:pt>
                <c:pt idx="3">
                  <c:v>250v1060c</c:v>
                </c:pt>
                <c:pt idx="4">
                  <c:v>300v1272c</c:v>
                </c:pt>
              </c:strCache>
            </c:strRef>
          </c:cat>
          <c:val>
            <c:numRef>
              <c:f>Sheet1!$C$79:$C$83</c:f>
              <c:numCache>
                <c:formatCode>General</c:formatCode>
                <c:ptCount val="5"/>
                <c:pt idx="0">
                  <c:v>727.59</c:v>
                </c:pt>
                <c:pt idx="1">
                  <c:v>7776.68</c:v>
                </c:pt>
                <c:pt idx="2">
                  <c:v>55770.97</c:v>
                </c:pt>
                <c:pt idx="3">
                  <c:v>475247.43</c:v>
                </c:pt>
                <c:pt idx="4">
                  <c:v>5794831.2400000002</c:v>
                </c:pt>
              </c:numCache>
            </c:numRef>
          </c:val>
          <c:smooth val="0"/>
          <c:extLst xmlns:c16r2="http://schemas.microsoft.com/office/drawing/2015/06/chart">
            <c:ext xmlns:c16="http://schemas.microsoft.com/office/drawing/2014/chart" uri="{C3380CC4-5D6E-409C-BE32-E72D297353CC}">
              <c16:uniqueId val="{00000001-6453-4D54-89E5-126B37C38D67}"/>
            </c:ext>
          </c:extLst>
        </c:ser>
        <c:dLbls>
          <c:showLegendKey val="0"/>
          <c:showVal val="0"/>
          <c:showCatName val="0"/>
          <c:showSerName val="0"/>
          <c:showPercent val="0"/>
          <c:showBubbleSize val="0"/>
        </c:dLbls>
        <c:marker val="1"/>
        <c:smooth val="0"/>
        <c:axId val="368156360"/>
        <c:axId val="368156752"/>
      </c:lineChart>
      <c:catAx>
        <c:axId val="368156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156752"/>
        <c:crosses val="autoZero"/>
        <c:auto val="1"/>
        <c:lblAlgn val="ctr"/>
        <c:lblOffset val="100"/>
        <c:noMultiLvlLbl val="0"/>
      </c:catAx>
      <c:valAx>
        <c:axId val="36815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156360"/>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1:5</a:t>
            </a:r>
            <a:r>
              <a:rPr lang="en-US" dirty="0"/>
              <a:t> Decisions</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Sheet1!$B$74</c:f>
              <c:strCache>
                <c:ptCount val="1"/>
                <c:pt idx="0">
                  <c:v>Origional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Sheet1!$A$75:$A$80</c:f>
              <c:strCache>
                <c:ptCount val="6"/>
                <c:pt idx="0">
                  <c:v>100v500c</c:v>
                </c:pt>
                <c:pt idx="1">
                  <c:v>150v750c</c:v>
                </c:pt>
                <c:pt idx="2">
                  <c:v>200v1000c</c:v>
                </c:pt>
                <c:pt idx="3">
                  <c:v>250v1250c</c:v>
                </c:pt>
                <c:pt idx="4">
                  <c:v>300v1500c</c:v>
                </c:pt>
                <c:pt idx="5">
                  <c:v>350v1750c</c:v>
                </c:pt>
              </c:strCache>
            </c:strRef>
          </c:cat>
          <c:val>
            <c:numRef>
              <c:f>Sheet1!$B$75:$B$80</c:f>
              <c:numCache>
                <c:formatCode>General</c:formatCode>
                <c:ptCount val="6"/>
                <c:pt idx="0">
                  <c:v>317.54000000000002</c:v>
                </c:pt>
                <c:pt idx="1">
                  <c:v>1395.91</c:v>
                </c:pt>
                <c:pt idx="2">
                  <c:v>5472.92</c:v>
                </c:pt>
                <c:pt idx="3">
                  <c:v>26123.200000000001</c:v>
                </c:pt>
                <c:pt idx="4">
                  <c:v>130625.47474747474</c:v>
                </c:pt>
                <c:pt idx="5">
                  <c:v>622330.24</c:v>
                </c:pt>
              </c:numCache>
            </c:numRef>
          </c:val>
          <c:smooth val="0"/>
          <c:extLst xmlns:c16r2="http://schemas.microsoft.com/office/drawing/2015/06/chart">
            <c:ext xmlns:c16="http://schemas.microsoft.com/office/drawing/2014/chart" uri="{C3380CC4-5D6E-409C-BE32-E72D297353CC}">
              <c16:uniqueId val="{00000000-7EE6-4B55-8DC3-AE67A1E136CD}"/>
            </c:ext>
          </c:extLst>
        </c:ser>
        <c:ser>
          <c:idx val="1"/>
          <c:order val="1"/>
          <c:tx>
            <c:strRef>
              <c:f>Sheet1!$C$74</c:f>
              <c:strCache>
                <c:ptCount val="1"/>
                <c:pt idx="0">
                  <c:v>Mod</c:v>
                </c:pt>
              </c:strCache>
            </c:strRef>
          </c:tx>
          <c:spPr>
            <a:ln w="63500" cap="rnd">
              <a:solidFill>
                <a:schemeClr val="accent2"/>
              </a:solidFill>
              <a:round/>
            </a:ln>
            <a:effectLst/>
          </c:spPr>
          <c:marker>
            <c:symbol val="x"/>
            <c:size val="10"/>
            <c:spPr>
              <a:solidFill>
                <a:schemeClr val="accent2"/>
              </a:solidFill>
              <a:ln w="9525">
                <a:solidFill>
                  <a:schemeClr val="accent2"/>
                </a:solidFill>
              </a:ln>
              <a:effectLst/>
            </c:spPr>
          </c:marker>
          <c:dPt>
            <c:idx val="5"/>
            <c:marker>
              <c:symbol val="star"/>
              <c:size val="10"/>
              <c:spPr>
                <a:solidFill>
                  <a:schemeClr val="accent2"/>
                </a:solidFill>
                <a:ln w="9525">
                  <a:solidFill>
                    <a:schemeClr val="accent2"/>
                  </a:solidFill>
                </a:ln>
                <a:effectLst/>
              </c:spPr>
            </c:marker>
            <c:bubble3D val="0"/>
          </c:dPt>
          <c:cat>
            <c:strRef>
              <c:f>Sheet1!$A$75:$A$80</c:f>
              <c:strCache>
                <c:ptCount val="6"/>
                <c:pt idx="0">
                  <c:v>100v500c</c:v>
                </c:pt>
                <c:pt idx="1">
                  <c:v>150v750c</c:v>
                </c:pt>
                <c:pt idx="2">
                  <c:v>200v1000c</c:v>
                </c:pt>
                <c:pt idx="3">
                  <c:v>250v1250c</c:v>
                </c:pt>
                <c:pt idx="4">
                  <c:v>300v1500c</c:v>
                </c:pt>
                <c:pt idx="5">
                  <c:v>350v1750c</c:v>
                </c:pt>
              </c:strCache>
            </c:strRef>
          </c:cat>
          <c:val>
            <c:numRef>
              <c:f>Sheet1!$C$75:$C$80</c:f>
              <c:numCache>
                <c:formatCode>General</c:formatCode>
                <c:ptCount val="6"/>
                <c:pt idx="0">
                  <c:v>821.65</c:v>
                </c:pt>
                <c:pt idx="1">
                  <c:v>6184.75</c:v>
                </c:pt>
                <c:pt idx="2">
                  <c:v>45004.88</c:v>
                </c:pt>
                <c:pt idx="3">
                  <c:v>335346.11</c:v>
                </c:pt>
                <c:pt idx="4">
                  <c:v>2485325.67</c:v>
                </c:pt>
                <c:pt idx="5">
                  <c:v>18494607.129999999</c:v>
                </c:pt>
              </c:numCache>
            </c:numRef>
          </c:val>
          <c:smooth val="0"/>
          <c:extLst xmlns:c16r2="http://schemas.microsoft.com/office/drawing/2015/06/chart">
            <c:ext xmlns:c16="http://schemas.microsoft.com/office/drawing/2014/chart" uri="{C3380CC4-5D6E-409C-BE32-E72D297353CC}">
              <c16:uniqueId val="{00000001-7EE6-4B55-8DC3-AE67A1E136CD}"/>
            </c:ext>
          </c:extLst>
        </c:ser>
        <c:dLbls>
          <c:showLegendKey val="0"/>
          <c:showVal val="0"/>
          <c:showCatName val="0"/>
          <c:showSerName val="0"/>
          <c:showPercent val="0"/>
          <c:showBubbleSize val="0"/>
        </c:dLbls>
        <c:marker val="1"/>
        <c:smooth val="0"/>
        <c:axId val="368157536"/>
        <c:axId val="368866888"/>
      </c:lineChart>
      <c:catAx>
        <c:axId val="36815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866888"/>
        <c:crosses val="autoZero"/>
        <c:auto val="1"/>
        <c:lblAlgn val="ctr"/>
        <c:lblOffset val="100"/>
        <c:noMultiLvlLbl val="0"/>
      </c:catAx>
      <c:valAx>
        <c:axId val="368866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157536"/>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a:t>
            </a:r>
            <a:r>
              <a:rPr lang="en-US" dirty="0"/>
              <a:t> CPU Time /sec</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330975185403426E-2"/>
          <c:y val="0.16424556142356"/>
          <c:w val="0.91818553940454728"/>
          <c:h val="0.47423907205528892"/>
        </c:manualLayout>
      </c:layout>
      <c:lineChart>
        <c:grouping val="standard"/>
        <c:varyColors val="0"/>
        <c:ser>
          <c:idx val="0"/>
          <c:order val="0"/>
          <c:tx>
            <c:strRef>
              <c:f>Sheet1!$B$19</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Sheet1!$A$20:$A$25</c:f>
              <c:strCache>
                <c:ptCount val="6"/>
                <c:pt idx="0">
                  <c:v>100v400c</c:v>
                </c:pt>
                <c:pt idx="1">
                  <c:v>150v600c</c:v>
                </c:pt>
                <c:pt idx="2">
                  <c:v>200v800c</c:v>
                </c:pt>
                <c:pt idx="3">
                  <c:v>250v1000c</c:v>
                </c:pt>
                <c:pt idx="4">
                  <c:v>300v1200c</c:v>
                </c:pt>
                <c:pt idx="5">
                  <c:v>350v1400c</c:v>
                </c:pt>
              </c:strCache>
            </c:strRef>
          </c:cat>
          <c:val>
            <c:numRef>
              <c:f>Sheet1!$B$20:$B$25</c:f>
              <c:numCache>
                <c:formatCode>General</c:formatCode>
                <c:ptCount val="6"/>
                <c:pt idx="0">
                  <c:v>0</c:v>
                </c:pt>
                <c:pt idx="1">
                  <c:v>2.8000000000000004E-3</c:v>
                </c:pt>
                <c:pt idx="2">
                  <c:v>2.3899999999999984E-2</c:v>
                </c:pt>
                <c:pt idx="3">
                  <c:v>0.12219999999999988</c:v>
                </c:pt>
                <c:pt idx="4">
                  <c:v>0.70919999999999972</c:v>
                </c:pt>
                <c:pt idx="5">
                  <c:v>2.3021000000000007</c:v>
                </c:pt>
              </c:numCache>
            </c:numRef>
          </c:val>
          <c:smooth val="0"/>
          <c:extLst xmlns:c16r2="http://schemas.microsoft.com/office/drawing/2015/06/chart">
            <c:ext xmlns:c16="http://schemas.microsoft.com/office/drawing/2014/chart" uri="{C3380CC4-5D6E-409C-BE32-E72D297353CC}">
              <c16:uniqueId val="{00000000-CD3D-4B8B-A98F-63CA716007A4}"/>
            </c:ext>
          </c:extLst>
        </c:ser>
        <c:ser>
          <c:idx val="1"/>
          <c:order val="1"/>
          <c:tx>
            <c:strRef>
              <c:f>Sheet1!$C$19</c:f>
              <c:strCache>
                <c:ptCount val="1"/>
                <c:pt idx="0">
                  <c:v>Mod</c:v>
                </c:pt>
              </c:strCache>
            </c:strRef>
          </c:tx>
          <c:spPr>
            <a:ln w="63500" cap="rnd">
              <a:solidFill>
                <a:schemeClr val="accent2"/>
              </a:solidFill>
              <a:round/>
            </a:ln>
            <a:effectLst/>
          </c:spPr>
          <c:marker>
            <c:symbol val="x"/>
            <c:size val="11"/>
            <c:spPr>
              <a:solidFill>
                <a:schemeClr val="accent2"/>
              </a:solidFill>
              <a:ln w="9525" cap="flat">
                <a:solidFill>
                  <a:schemeClr val="accent2"/>
                </a:solidFill>
              </a:ln>
              <a:effectLst/>
            </c:spPr>
          </c:marker>
          <c:cat>
            <c:strRef>
              <c:f>Sheet1!$A$20:$A$25</c:f>
              <c:strCache>
                <c:ptCount val="6"/>
                <c:pt idx="0">
                  <c:v>100v400c</c:v>
                </c:pt>
                <c:pt idx="1">
                  <c:v>150v600c</c:v>
                </c:pt>
                <c:pt idx="2">
                  <c:v>200v800c</c:v>
                </c:pt>
                <c:pt idx="3">
                  <c:v>250v1000c</c:v>
                </c:pt>
                <c:pt idx="4">
                  <c:v>300v1200c</c:v>
                </c:pt>
                <c:pt idx="5">
                  <c:v>350v1400c</c:v>
                </c:pt>
              </c:strCache>
            </c:strRef>
          </c:cat>
          <c:val>
            <c:numRef>
              <c:f>Sheet1!$C$20:$C$25</c:f>
              <c:numCache>
                <c:formatCode>General</c:formatCode>
                <c:ptCount val="6"/>
                <c:pt idx="0">
                  <c:v>4.0000000000000002E-4</c:v>
                </c:pt>
                <c:pt idx="1">
                  <c:v>4.8000000000000013E-3</c:v>
                </c:pt>
                <c:pt idx="2">
                  <c:v>2.98E-2</c:v>
                </c:pt>
                <c:pt idx="3">
                  <c:v>0.11099999999999988</c:v>
                </c:pt>
                <c:pt idx="4">
                  <c:v>0.45580000000000004</c:v>
                </c:pt>
                <c:pt idx="5">
                  <c:v>3.6053999999999995</c:v>
                </c:pt>
              </c:numCache>
            </c:numRef>
          </c:val>
          <c:smooth val="0"/>
          <c:extLst xmlns:c16r2="http://schemas.microsoft.com/office/drawing/2015/06/chart">
            <c:ext xmlns:c16="http://schemas.microsoft.com/office/drawing/2014/chart" uri="{C3380CC4-5D6E-409C-BE32-E72D297353CC}">
              <c16:uniqueId val="{00000001-CD3D-4B8B-A98F-63CA716007A4}"/>
            </c:ext>
          </c:extLst>
        </c:ser>
        <c:dLbls>
          <c:showLegendKey val="0"/>
          <c:showVal val="0"/>
          <c:showCatName val="0"/>
          <c:showSerName val="0"/>
          <c:showPercent val="0"/>
          <c:showBubbleSize val="0"/>
        </c:dLbls>
        <c:marker val="1"/>
        <c:smooth val="0"/>
        <c:axId val="294375208"/>
        <c:axId val="294375600"/>
      </c:lineChart>
      <c:catAx>
        <c:axId val="294375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294375600"/>
        <c:crosses val="autoZero"/>
        <c:auto val="1"/>
        <c:lblAlgn val="ctr"/>
        <c:lblOffset val="100"/>
        <c:noMultiLvlLbl val="0"/>
      </c:catAx>
      <c:valAx>
        <c:axId val="29437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294375208"/>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1:4.24</a:t>
            </a:r>
            <a:r>
              <a:rPr lang="en-US" dirty="0"/>
              <a:t> CPU Time /sec</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511215838167364E-2"/>
          <c:y val="0.16003971270714143"/>
          <c:w val="0.90023406687676855"/>
          <c:h val="0.6027526991508102"/>
        </c:manualLayout>
      </c:layout>
      <c:lineChart>
        <c:grouping val="standard"/>
        <c:varyColors val="0"/>
        <c:ser>
          <c:idx val="0"/>
          <c:order val="0"/>
          <c:tx>
            <c:strRef>
              <c:f>Sheet1!$B$17</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Sheet1!$A$18:$A$22</c:f>
              <c:strCache>
                <c:ptCount val="5"/>
                <c:pt idx="0">
                  <c:v>100v424c</c:v>
                </c:pt>
                <c:pt idx="1">
                  <c:v>150v636c</c:v>
                </c:pt>
                <c:pt idx="2">
                  <c:v>200v848c</c:v>
                </c:pt>
                <c:pt idx="3">
                  <c:v>250v1060c</c:v>
                </c:pt>
                <c:pt idx="4">
                  <c:v>300v1272c</c:v>
                </c:pt>
              </c:strCache>
            </c:strRef>
          </c:cat>
          <c:val>
            <c:numRef>
              <c:f>Sheet1!$B$18:$B$22</c:f>
              <c:numCache>
                <c:formatCode>General</c:formatCode>
                <c:ptCount val="5"/>
                <c:pt idx="0">
                  <c:v>0</c:v>
                </c:pt>
                <c:pt idx="1">
                  <c:v>9.1000000000000057E-3</c:v>
                </c:pt>
                <c:pt idx="2">
                  <c:v>9.4299999999999981E-2</c:v>
                </c:pt>
                <c:pt idx="3">
                  <c:v>0.75809999999999989</c:v>
                </c:pt>
                <c:pt idx="4">
                  <c:v>6.8301000000000007</c:v>
                </c:pt>
              </c:numCache>
            </c:numRef>
          </c:val>
          <c:smooth val="0"/>
          <c:extLst xmlns:c16r2="http://schemas.microsoft.com/office/drawing/2015/06/chart">
            <c:ext xmlns:c16="http://schemas.microsoft.com/office/drawing/2014/chart" uri="{C3380CC4-5D6E-409C-BE32-E72D297353CC}">
              <c16:uniqueId val="{00000000-A6CE-4B07-AFAF-3A0F50967B0F}"/>
            </c:ext>
          </c:extLst>
        </c:ser>
        <c:ser>
          <c:idx val="1"/>
          <c:order val="1"/>
          <c:tx>
            <c:strRef>
              <c:f>Sheet1!$C$17</c:f>
              <c:strCache>
                <c:ptCount val="1"/>
                <c:pt idx="0">
                  <c:v>Mod</c:v>
                </c:pt>
              </c:strCache>
            </c:strRef>
          </c:tx>
          <c:spPr>
            <a:ln w="50800" cap="rnd">
              <a:solidFill>
                <a:schemeClr val="accent2"/>
              </a:solidFill>
              <a:round/>
            </a:ln>
            <a:effectLst/>
          </c:spPr>
          <c:marker>
            <c:symbol val="star"/>
            <c:size val="10"/>
            <c:spPr>
              <a:solidFill>
                <a:schemeClr val="accent2"/>
              </a:solidFill>
              <a:ln w="9525">
                <a:solidFill>
                  <a:schemeClr val="accent2"/>
                </a:solidFill>
              </a:ln>
              <a:effectLst/>
            </c:spPr>
          </c:marker>
          <c:dPt>
            <c:idx val="4"/>
            <c:marker>
              <c:symbol val="star"/>
              <c:size val="10"/>
              <c:spPr>
                <a:solidFill>
                  <a:schemeClr val="accent2"/>
                </a:solidFill>
                <a:ln w="9525">
                  <a:solidFill>
                    <a:schemeClr val="accent2"/>
                  </a:solidFill>
                </a:ln>
                <a:effectLst/>
              </c:spPr>
            </c:marker>
            <c:bubble3D val="0"/>
            <c:spPr>
              <a:ln w="63500" cap="rnd">
                <a:solidFill>
                  <a:schemeClr val="accent2"/>
                </a:solidFill>
                <a:round/>
              </a:ln>
              <a:effectLst/>
            </c:spPr>
            <c:extLst xmlns:c16r2="http://schemas.microsoft.com/office/drawing/2015/06/chart">
              <c:ext xmlns:c16="http://schemas.microsoft.com/office/drawing/2014/chart" uri="{C3380CC4-5D6E-409C-BE32-E72D297353CC}">
                <c16:uniqueId val="{00000002-A6CE-4B07-AFAF-3A0F50967B0F}"/>
              </c:ext>
            </c:extLst>
          </c:dPt>
          <c:cat>
            <c:strRef>
              <c:f>Sheet1!$A$18:$A$22</c:f>
              <c:strCache>
                <c:ptCount val="5"/>
                <c:pt idx="0">
                  <c:v>100v424c</c:v>
                </c:pt>
                <c:pt idx="1">
                  <c:v>150v636c</c:v>
                </c:pt>
                <c:pt idx="2">
                  <c:v>200v848c</c:v>
                </c:pt>
                <c:pt idx="3">
                  <c:v>250v1060c</c:v>
                </c:pt>
                <c:pt idx="4">
                  <c:v>300v1272c</c:v>
                </c:pt>
              </c:strCache>
            </c:strRef>
          </c:cat>
          <c:val>
            <c:numRef>
              <c:f>Sheet1!$C$18:$C$22</c:f>
              <c:numCache>
                <c:formatCode>General</c:formatCode>
                <c:ptCount val="5"/>
                <c:pt idx="0">
                  <c:v>1.2999999999999997E-3</c:v>
                </c:pt>
                <c:pt idx="1">
                  <c:v>3.3399999999999992E-2</c:v>
                </c:pt>
                <c:pt idx="2">
                  <c:v>0.33019999999999994</c:v>
                </c:pt>
                <c:pt idx="3">
                  <c:v>3.9301999999999992</c:v>
                </c:pt>
                <c:pt idx="4">
                  <c:v>73.678300000000007</c:v>
                </c:pt>
              </c:numCache>
            </c:numRef>
          </c:val>
          <c:smooth val="0"/>
          <c:extLst xmlns:c16r2="http://schemas.microsoft.com/office/drawing/2015/06/chart">
            <c:ext xmlns:c16="http://schemas.microsoft.com/office/drawing/2014/chart" uri="{C3380CC4-5D6E-409C-BE32-E72D297353CC}">
              <c16:uniqueId val="{00000003-A6CE-4B07-AFAF-3A0F50967B0F}"/>
            </c:ext>
          </c:extLst>
        </c:ser>
        <c:dLbls>
          <c:showLegendKey val="0"/>
          <c:showVal val="0"/>
          <c:showCatName val="0"/>
          <c:showSerName val="0"/>
          <c:showPercent val="0"/>
          <c:showBubbleSize val="0"/>
        </c:dLbls>
        <c:marker val="1"/>
        <c:smooth val="0"/>
        <c:axId val="294364760"/>
        <c:axId val="367329128"/>
      </c:lineChart>
      <c:catAx>
        <c:axId val="294364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7329128"/>
        <c:crosses val="autoZero"/>
        <c:auto val="1"/>
        <c:lblAlgn val="ctr"/>
        <c:lblOffset val="100"/>
        <c:noMultiLvlLbl val="0"/>
      </c:catAx>
      <c:valAx>
        <c:axId val="367329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294364760"/>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1:5</a:t>
            </a:r>
            <a:r>
              <a:rPr lang="en-US" dirty="0"/>
              <a:t> </a:t>
            </a:r>
            <a:r>
              <a:rPr lang="en-US" dirty="0" smtClean="0"/>
              <a:t>CPU </a:t>
            </a:r>
            <a:r>
              <a:rPr lang="en-US" dirty="0"/>
              <a:t>Time /sec</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Sheet1!$B$22</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Sheet1!$A$23:$A$28</c:f>
              <c:strCache>
                <c:ptCount val="6"/>
                <c:pt idx="0">
                  <c:v>100v500c</c:v>
                </c:pt>
                <c:pt idx="1">
                  <c:v>150v750c</c:v>
                </c:pt>
                <c:pt idx="2">
                  <c:v>200v1000c</c:v>
                </c:pt>
                <c:pt idx="3">
                  <c:v>250v1250c</c:v>
                </c:pt>
                <c:pt idx="4">
                  <c:v>300v1500c</c:v>
                </c:pt>
                <c:pt idx="5">
                  <c:v>350v1750c</c:v>
                </c:pt>
              </c:strCache>
            </c:strRef>
          </c:cat>
          <c:val>
            <c:numRef>
              <c:f>Sheet1!$B$23:$B$28</c:f>
              <c:numCache>
                <c:formatCode>General</c:formatCode>
                <c:ptCount val="6"/>
                <c:pt idx="0">
                  <c:v>0</c:v>
                </c:pt>
                <c:pt idx="1">
                  <c:v>5.3000000000000026E-3</c:v>
                </c:pt>
                <c:pt idx="2">
                  <c:v>2.5999999999999992E-2</c:v>
                </c:pt>
                <c:pt idx="3">
                  <c:v>0.15319999999999998</c:v>
                </c:pt>
                <c:pt idx="4">
                  <c:v>0.96353535353535325</c:v>
                </c:pt>
                <c:pt idx="5">
                  <c:v>5.7601000000000013</c:v>
                </c:pt>
              </c:numCache>
            </c:numRef>
          </c:val>
          <c:smooth val="0"/>
          <c:extLst xmlns:c16r2="http://schemas.microsoft.com/office/drawing/2015/06/chart">
            <c:ext xmlns:c16="http://schemas.microsoft.com/office/drawing/2014/chart" uri="{C3380CC4-5D6E-409C-BE32-E72D297353CC}">
              <c16:uniqueId val="{00000000-F37A-4543-B21F-AA5C29210B08}"/>
            </c:ext>
          </c:extLst>
        </c:ser>
        <c:ser>
          <c:idx val="1"/>
          <c:order val="1"/>
          <c:tx>
            <c:strRef>
              <c:f>Sheet1!$C$22</c:f>
              <c:strCache>
                <c:ptCount val="1"/>
                <c:pt idx="0">
                  <c:v>Mod</c:v>
                </c:pt>
              </c:strCache>
            </c:strRef>
          </c:tx>
          <c:spPr>
            <a:ln w="63500" cap="rnd">
              <a:solidFill>
                <a:schemeClr val="accent2"/>
              </a:solidFill>
              <a:round/>
            </a:ln>
            <a:effectLst/>
          </c:spPr>
          <c:marker>
            <c:symbol val="x"/>
            <c:size val="10"/>
            <c:spPr>
              <a:solidFill>
                <a:schemeClr val="accent2"/>
              </a:solidFill>
              <a:ln w="9525">
                <a:solidFill>
                  <a:schemeClr val="accent2"/>
                </a:solidFill>
              </a:ln>
              <a:effectLst/>
            </c:spPr>
          </c:marker>
          <c:dPt>
            <c:idx val="5"/>
            <c:marker>
              <c:symbol val="star"/>
              <c:size val="10"/>
              <c:spPr>
                <a:solidFill>
                  <a:schemeClr val="accent2"/>
                </a:solidFill>
                <a:ln w="9525">
                  <a:solidFill>
                    <a:schemeClr val="accent2"/>
                  </a:solidFill>
                </a:ln>
                <a:effectLst/>
              </c:spPr>
            </c:marker>
            <c:bubble3D val="0"/>
          </c:dPt>
          <c:cat>
            <c:strRef>
              <c:f>Sheet1!$A$23:$A$28</c:f>
              <c:strCache>
                <c:ptCount val="6"/>
                <c:pt idx="0">
                  <c:v>100v500c</c:v>
                </c:pt>
                <c:pt idx="1">
                  <c:v>150v750c</c:v>
                </c:pt>
                <c:pt idx="2">
                  <c:v>200v1000c</c:v>
                </c:pt>
                <c:pt idx="3">
                  <c:v>250v1250c</c:v>
                </c:pt>
                <c:pt idx="4">
                  <c:v>300v1500c</c:v>
                </c:pt>
                <c:pt idx="5">
                  <c:v>350v1750c</c:v>
                </c:pt>
              </c:strCache>
            </c:strRef>
          </c:cat>
          <c:val>
            <c:numRef>
              <c:f>Sheet1!$C$23:$C$28</c:f>
              <c:numCache>
                <c:formatCode>General</c:formatCode>
                <c:ptCount val="6"/>
                <c:pt idx="0">
                  <c:v>0</c:v>
                </c:pt>
                <c:pt idx="1">
                  <c:v>2.5399999999999995E-2</c:v>
                </c:pt>
                <c:pt idx="2">
                  <c:v>0.24310000000000001</c:v>
                </c:pt>
                <c:pt idx="3">
                  <c:v>2.3851999999999998</c:v>
                </c:pt>
                <c:pt idx="4">
                  <c:v>24.160699999999984</c:v>
                </c:pt>
                <c:pt idx="5">
                  <c:v>256.6579000000001</c:v>
                </c:pt>
              </c:numCache>
            </c:numRef>
          </c:val>
          <c:smooth val="0"/>
          <c:extLst xmlns:c16r2="http://schemas.microsoft.com/office/drawing/2015/06/chart">
            <c:ext xmlns:c16="http://schemas.microsoft.com/office/drawing/2014/chart" uri="{C3380CC4-5D6E-409C-BE32-E72D297353CC}">
              <c16:uniqueId val="{00000001-F37A-4543-B21F-AA5C29210B08}"/>
            </c:ext>
          </c:extLst>
        </c:ser>
        <c:dLbls>
          <c:showLegendKey val="0"/>
          <c:showVal val="0"/>
          <c:showCatName val="0"/>
          <c:showSerName val="0"/>
          <c:showPercent val="0"/>
          <c:showBubbleSize val="0"/>
        </c:dLbls>
        <c:marker val="1"/>
        <c:smooth val="0"/>
        <c:axId val="367329912"/>
        <c:axId val="367330304"/>
      </c:lineChart>
      <c:catAx>
        <c:axId val="367329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7330304"/>
        <c:crosses val="autoZero"/>
        <c:auto val="1"/>
        <c:lblAlgn val="ctr"/>
        <c:lblOffset val="100"/>
        <c:noMultiLvlLbl val="0"/>
      </c:catAx>
      <c:valAx>
        <c:axId val="367330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7329912"/>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a:t>
            </a:r>
            <a:r>
              <a:rPr lang="en-US" dirty="0"/>
              <a:t> Propagations </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Sheet1!$B$109</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Sheet1!$A$110:$A$115</c:f>
              <c:strCache>
                <c:ptCount val="6"/>
                <c:pt idx="0">
                  <c:v>100v400c</c:v>
                </c:pt>
                <c:pt idx="1">
                  <c:v>150v600c</c:v>
                </c:pt>
                <c:pt idx="2">
                  <c:v>200v800c</c:v>
                </c:pt>
                <c:pt idx="3">
                  <c:v>250v1000c</c:v>
                </c:pt>
                <c:pt idx="4">
                  <c:v>300v1200c</c:v>
                </c:pt>
                <c:pt idx="5">
                  <c:v>350v1400c</c:v>
                </c:pt>
              </c:strCache>
            </c:strRef>
          </c:cat>
          <c:val>
            <c:numRef>
              <c:f>Sheet1!$B$110:$B$115</c:f>
              <c:numCache>
                <c:formatCode>General</c:formatCode>
                <c:ptCount val="6"/>
                <c:pt idx="0">
                  <c:v>4415</c:v>
                </c:pt>
                <c:pt idx="1">
                  <c:v>27149.1</c:v>
                </c:pt>
                <c:pt idx="2">
                  <c:v>158642.9</c:v>
                </c:pt>
                <c:pt idx="3">
                  <c:v>751624.4</c:v>
                </c:pt>
                <c:pt idx="4">
                  <c:v>3951819.22</c:v>
                </c:pt>
                <c:pt idx="5">
                  <c:v>11388263.560000001</c:v>
                </c:pt>
              </c:numCache>
            </c:numRef>
          </c:val>
          <c:smooth val="0"/>
          <c:extLst xmlns:c16r2="http://schemas.microsoft.com/office/drawing/2015/06/chart">
            <c:ext xmlns:c16="http://schemas.microsoft.com/office/drawing/2014/chart" uri="{C3380CC4-5D6E-409C-BE32-E72D297353CC}">
              <c16:uniqueId val="{00000000-8C69-4BDB-A907-0EE72D3985BB}"/>
            </c:ext>
          </c:extLst>
        </c:ser>
        <c:ser>
          <c:idx val="1"/>
          <c:order val="1"/>
          <c:tx>
            <c:strRef>
              <c:f>Sheet1!$C$109</c:f>
              <c:strCache>
                <c:ptCount val="1"/>
                <c:pt idx="0">
                  <c:v>Mod</c:v>
                </c:pt>
              </c:strCache>
            </c:strRef>
          </c:tx>
          <c:spPr>
            <a:ln w="63500" cap="rnd">
              <a:solidFill>
                <a:schemeClr val="accent2"/>
              </a:solidFill>
              <a:round/>
            </a:ln>
            <a:effectLst/>
          </c:spPr>
          <c:marker>
            <c:symbol val="star"/>
            <c:size val="10"/>
            <c:spPr>
              <a:solidFill>
                <a:schemeClr val="accent2"/>
              </a:solidFill>
              <a:ln w="9525">
                <a:solidFill>
                  <a:schemeClr val="accent2"/>
                </a:solidFill>
              </a:ln>
              <a:effectLst/>
            </c:spPr>
          </c:marker>
          <c:cat>
            <c:strRef>
              <c:f>Sheet1!$A$110:$A$115</c:f>
              <c:strCache>
                <c:ptCount val="6"/>
                <c:pt idx="0">
                  <c:v>100v400c</c:v>
                </c:pt>
                <c:pt idx="1">
                  <c:v>150v600c</c:v>
                </c:pt>
                <c:pt idx="2">
                  <c:v>200v800c</c:v>
                </c:pt>
                <c:pt idx="3">
                  <c:v>250v1000c</c:v>
                </c:pt>
                <c:pt idx="4">
                  <c:v>300v1200c</c:v>
                </c:pt>
                <c:pt idx="5">
                  <c:v>350v1400c</c:v>
                </c:pt>
              </c:strCache>
            </c:strRef>
          </c:cat>
          <c:val>
            <c:numRef>
              <c:f>Sheet1!$C$110:$C$115</c:f>
              <c:numCache>
                <c:formatCode>General</c:formatCode>
                <c:ptCount val="6"/>
                <c:pt idx="0">
                  <c:v>6689.84</c:v>
                </c:pt>
                <c:pt idx="1">
                  <c:v>38633.69</c:v>
                </c:pt>
                <c:pt idx="2">
                  <c:v>188564.22</c:v>
                </c:pt>
                <c:pt idx="3">
                  <c:v>678588.6</c:v>
                </c:pt>
                <c:pt idx="4">
                  <c:v>2562894.2799999998</c:v>
                </c:pt>
                <c:pt idx="5">
                  <c:v>17009738.079999998</c:v>
                </c:pt>
              </c:numCache>
            </c:numRef>
          </c:val>
          <c:smooth val="0"/>
          <c:extLst xmlns:c16r2="http://schemas.microsoft.com/office/drawing/2015/06/chart">
            <c:ext xmlns:c16="http://schemas.microsoft.com/office/drawing/2014/chart" uri="{C3380CC4-5D6E-409C-BE32-E72D297353CC}">
              <c16:uniqueId val="{00000001-8C69-4BDB-A907-0EE72D3985BB}"/>
            </c:ext>
          </c:extLst>
        </c:ser>
        <c:dLbls>
          <c:showLegendKey val="0"/>
          <c:showVal val="0"/>
          <c:showCatName val="0"/>
          <c:showSerName val="0"/>
          <c:showPercent val="0"/>
          <c:showBubbleSize val="0"/>
        </c:dLbls>
        <c:marker val="1"/>
        <c:smooth val="0"/>
        <c:axId val="367331088"/>
        <c:axId val="367331480"/>
      </c:lineChart>
      <c:catAx>
        <c:axId val="36733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7331480"/>
        <c:crosses val="autoZero"/>
        <c:auto val="1"/>
        <c:lblAlgn val="ctr"/>
        <c:lblOffset val="100"/>
        <c:noMultiLvlLbl val="0"/>
      </c:catAx>
      <c:valAx>
        <c:axId val="367331480"/>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7331088"/>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1:4.24</a:t>
            </a:r>
            <a:r>
              <a:rPr lang="en-US" dirty="0"/>
              <a:t> Propagations </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Sheet1!$B$108</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Sheet1!$A$109:$A$113</c:f>
              <c:strCache>
                <c:ptCount val="5"/>
                <c:pt idx="0">
                  <c:v>100v424c</c:v>
                </c:pt>
                <c:pt idx="1">
                  <c:v>150v636c</c:v>
                </c:pt>
                <c:pt idx="2">
                  <c:v>200v848c</c:v>
                </c:pt>
                <c:pt idx="3">
                  <c:v>250v1060c</c:v>
                </c:pt>
                <c:pt idx="4">
                  <c:v>300v1272c</c:v>
                </c:pt>
              </c:strCache>
            </c:strRef>
          </c:cat>
          <c:val>
            <c:numRef>
              <c:f>Sheet1!$B$109:$B$113</c:f>
              <c:numCache>
                <c:formatCode>General</c:formatCode>
                <c:ptCount val="5"/>
                <c:pt idx="0">
                  <c:v>8507.4500000000007</c:v>
                </c:pt>
                <c:pt idx="1">
                  <c:v>63447.27</c:v>
                </c:pt>
                <c:pt idx="2">
                  <c:v>596127.81000000006</c:v>
                </c:pt>
                <c:pt idx="3">
                  <c:v>4336666.7300000004</c:v>
                </c:pt>
                <c:pt idx="4">
                  <c:v>33152324.5</c:v>
                </c:pt>
              </c:numCache>
            </c:numRef>
          </c:val>
          <c:smooth val="0"/>
          <c:extLst xmlns:c16r2="http://schemas.microsoft.com/office/drawing/2015/06/chart">
            <c:ext xmlns:c16="http://schemas.microsoft.com/office/drawing/2014/chart" uri="{C3380CC4-5D6E-409C-BE32-E72D297353CC}">
              <c16:uniqueId val="{00000000-4FFA-41C4-8467-E3754114A8FE}"/>
            </c:ext>
          </c:extLst>
        </c:ser>
        <c:ser>
          <c:idx val="1"/>
          <c:order val="1"/>
          <c:tx>
            <c:strRef>
              <c:f>Sheet1!$C$108</c:f>
              <c:strCache>
                <c:ptCount val="1"/>
                <c:pt idx="0">
                  <c:v>Mod</c:v>
                </c:pt>
              </c:strCache>
            </c:strRef>
          </c:tx>
          <c:spPr>
            <a:ln w="63500" cap="rnd">
              <a:solidFill>
                <a:schemeClr val="accent2"/>
              </a:solidFill>
              <a:round/>
            </a:ln>
            <a:effectLst/>
          </c:spPr>
          <c:marker>
            <c:symbol val="star"/>
            <c:size val="10"/>
            <c:spPr>
              <a:solidFill>
                <a:schemeClr val="accent2"/>
              </a:solidFill>
              <a:ln w="9525">
                <a:solidFill>
                  <a:schemeClr val="accent2"/>
                </a:solidFill>
              </a:ln>
              <a:effectLst/>
            </c:spPr>
          </c:marker>
          <c:cat>
            <c:strRef>
              <c:f>Sheet1!$A$109:$A$113</c:f>
              <c:strCache>
                <c:ptCount val="5"/>
                <c:pt idx="0">
                  <c:v>100v424c</c:v>
                </c:pt>
                <c:pt idx="1">
                  <c:v>150v636c</c:v>
                </c:pt>
                <c:pt idx="2">
                  <c:v>200v848c</c:v>
                </c:pt>
                <c:pt idx="3">
                  <c:v>250v1060c</c:v>
                </c:pt>
                <c:pt idx="4">
                  <c:v>300v1272c</c:v>
                </c:pt>
              </c:strCache>
            </c:strRef>
          </c:cat>
          <c:val>
            <c:numRef>
              <c:f>Sheet1!$C$109:$C$113</c:f>
              <c:numCache>
                <c:formatCode>General</c:formatCode>
                <c:ptCount val="5"/>
                <c:pt idx="0">
                  <c:v>14602.27</c:v>
                </c:pt>
                <c:pt idx="1">
                  <c:v>209408.74</c:v>
                </c:pt>
                <c:pt idx="2">
                  <c:v>1843907.74</c:v>
                </c:pt>
                <c:pt idx="3">
                  <c:v>18144855.379999999</c:v>
                </c:pt>
                <c:pt idx="4">
                  <c:v>248411040.06999999</c:v>
                </c:pt>
              </c:numCache>
            </c:numRef>
          </c:val>
          <c:smooth val="0"/>
          <c:extLst xmlns:c16r2="http://schemas.microsoft.com/office/drawing/2015/06/chart">
            <c:ext xmlns:c16="http://schemas.microsoft.com/office/drawing/2014/chart" uri="{C3380CC4-5D6E-409C-BE32-E72D297353CC}">
              <c16:uniqueId val="{00000001-4FFA-41C4-8467-E3754114A8FE}"/>
            </c:ext>
          </c:extLst>
        </c:ser>
        <c:dLbls>
          <c:showLegendKey val="0"/>
          <c:showVal val="0"/>
          <c:showCatName val="0"/>
          <c:showSerName val="0"/>
          <c:showPercent val="0"/>
          <c:showBubbleSize val="0"/>
        </c:dLbls>
        <c:marker val="1"/>
        <c:smooth val="0"/>
        <c:axId val="367332264"/>
        <c:axId val="367332656"/>
      </c:lineChart>
      <c:catAx>
        <c:axId val="367332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7332656"/>
        <c:crosses val="autoZero"/>
        <c:auto val="1"/>
        <c:lblAlgn val="ctr"/>
        <c:lblOffset val="100"/>
        <c:noMultiLvlLbl val="0"/>
      </c:catAx>
      <c:valAx>
        <c:axId val="367332656"/>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7332264"/>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1:5</a:t>
            </a:r>
            <a:r>
              <a:rPr lang="en-US" dirty="0"/>
              <a:t> Propagations</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Sheet1!$B$100</c:f>
              <c:strCache>
                <c:ptCount val="1"/>
                <c:pt idx="0">
                  <c:v>Origional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Sheet1!$A$101:$A$106</c:f>
              <c:strCache>
                <c:ptCount val="6"/>
                <c:pt idx="0">
                  <c:v>100v500c</c:v>
                </c:pt>
                <c:pt idx="1">
                  <c:v>150v750c</c:v>
                </c:pt>
                <c:pt idx="2">
                  <c:v>200v1000c</c:v>
                </c:pt>
                <c:pt idx="3">
                  <c:v>250v1250c</c:v>
                </c:pt>
                <c:pt idx="4">
                  <c:v>300v1500c</c:v>
                </c:pt>
                <c:pt idx="5">
                  <c:v>350v1750c</c:v>
                </c:pt>
              </c:strCache>
            </c:strRef>
          </c:cat>
          <c:val>
            <c:numRef>
              <c:f>Sheet1!$B$101:$B$106</c:f>
              <c:numCache>
                <c:formatCode>General</c:formatCode>
                <c:ptCount val="6"/>
                <c:pt idx="0">
                  <c:v>5760.9</c:v>
                </c:pt>
                <c:pt idx="1">
                  <c:v>33038.720000000001</c:v>
                </c:pt>
                <c:pt idx="2">
                  <c:v>159225.54</c:v>
                </c:pt>
                <c:pt idx="3">
                  <c:v>887159.57</c:v>
                </c:pt>
                <c:pt idx="4">
                  <c:v>5012430.8686868688</c:v>
                </c:pt>
                <c:pt idx="5">
                  <c:v>26453459.309999999</c:v>
                </c:pt>
              </c:numCache>
            </c:numRef>
          </c:val>
          <c:smooth val="0"/>
          <c:extLst xmlns:c16r2="http://schemas.microsoft.com/office/drawing/2015/06/chart">
            <c:ext xmlns:c16="http://schemas.microsoft.com/office/drawing/2014/chart" uri="{C3380CC4-5D6E-409C-BE32-E72D297353CC}">
              <c16:uniqueId val="{00000000-0AC2-4359-B8BB-27D0AA362617}"/>
            </c:ext>
          </c:extLst>
        </c:ser>
        <c:ser>
          <c:idx val="1"/>
          <c:order val="1"/>
          <c:tx>
            <c:strRef>
              <c:f>Sheet1!$C$100</c:f>
              <c:strCache>
                <c:ptCount val="1"/>
                <c:pt idx="0">
                  <c:v>Mod</c:v>
                </c:pt>
              </c:strCache>
            </c:strRef>
          </c:tx>
          <c:spPr>
            <a:ln w="63500" cap="rnd">
              <a:solidFill>
                <a:schemeClr val="accent2"/>
              </a:solidFill>
              <a:round/>
            </a:ln>
            <a:effectLst/>
          </c:spPr>
          <c:marker>
            <c:symbol val="star"/>
            <c:size val="10"/>
            <c:spPr>
              <a:solidFill>
                <a:schemeClr val="accent2"/>
              </a:solidFill>
              <a:ln w="9525">
                <a:solidFill>
                  <a:schemeClr val="accent2"/>
                </a:solidFill>
              </a:ln>
              <a:effectLst/>
            </c:spPr>
          </c:marker>
          <c:cat>
            <c:strRef>
              <c:f>Sheet1!$A$101:$A$106</c:f>
              <c:strCache>
                <c:ptCount val="6"/>
                <c:pt idx="0">
                  <c:v>100v500c</c:v>
                </c:pt>
                <c:pt idx="1">
                  <c:v>150v750c</c:v>
                </c:pt>
                <c:pt idx="2">
                  <c:v>200v1000c</c:v>
                </c:pt>
                <c:pt idx="3">
                  <c:v>250v1250c</c:v>
                </c:pt>
                <c:pt idx="4">
                  <c:v>300v1500c</c:v>
                </c:pt>
                <c:pt idx="5">
                  <c:v>350v1750c</c:v>
                </c:pt>
              </c:strCache>
            </c:strRef>
          </c:cat>
          <c:val>
            <c:numRef>
              <c:f>Sheet1!$C$101:$C$106</c:f>
              <c:numCache>
                <c:formatCode>General</c:formatCode>
                <c:ptCount val="6"/>
                <c:pt idx="0">
                  <c:v>15325.29</c:v>
                </c:pt>
                <c:pt idx="1">
                  <c:v>151567.01999999999</c:v>
                </c:pt>
                <c:pt idx="2">
                  <c:v>1346181.14</c:v>
                </c:pt>
                <c:pt idx="3">
                  <c:v>11647033.9</c:v>
                </c:pt>
                <c:pt idx="4">
                  <c:v>96956919.519999996</c:v>
                </c:pt>
                <c:pt idx="5">
                  <c:v>795964902.58000004</c:v>
                </c:pt>
              </c:numCache>
            </c:numRef>
          </c:val>
          <c:smooth val="0"/>
          <c:extLst xmlns:c16r2="http://schemas.microsoft.com/office/drawing/2015/06/chart">
            <c:ext xmlns:c16="http://schemas.microsoft.com/office/drawing/2014/chart" uri="{C3380CC4-5D6E-409C-BE32-E72D297353CC}">
              <c16:uniqueId val="{00000001-0AC2-4359-B8BB-27D0AA362617}"/>
            </c:ext>
          </c:extLst>
        </c:ser>
        <c:dLbls>
          <c:showLegendKey val="0"/>
          <c:showVal val="0"/>
          <c:showCatName val="0"/>
          <c:showSerName val="0"/>
          <c:showPercent val="0"/>
          <c:showBubbleSize val="0"/>
        </c:dLbls>
        <c:marker val="1"/>
        <c:smooth val="0"/>
        <c:axId val="368427384"/>
        <c:axId val="368427776"/>
      </c:lineChart>
      <c:catAx>
        <c:axId val="368427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427776"/>
        <c:crosses val="autoZero"/>
        <c:auto val="1"/>
        <c:lblAlgn val="ctr"/>
        <c:lblOffset val="100"/>
        <c:noMultiLvlLbl val="0"/>
      </c:catAx>
      <c:valAx>
        <c:axId val="368427776"/>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427384"/>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a:t>
            </a:r>
            <a:r>
              <a:rPr lang="en-US" dirty="0"/>
              <a:t> Conflicts </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Sheet1!$B$49</c:f>
              <c:strCache>
                <c:ptCount val="1"/>
                <c:pt idx="0">
                  <c:v>Original</c:v>
                </c:pt>
              </c:strCache>
            </c:strRef>
          </c:tx>
          <c:spPr>
            <a:ln w="63500" cap="rnd">
              <a:solidFill>
                <a:schemeClr val="accent1"/>
              </a:solidFill>
              <a:round/>
            </a:ln>
            <a:effectLst/>
          </c:spPr>
          <c:marker>
            <c:symbol val="circle"/>
            <c:size val="11"/>
            <c:spPr>
              <a:solidFill>
                <a:schemeClr val="accent1"/>
              </a:solidFill>
              <a:ln w="9525">
                <a:solidFill>
                  <a:schemeClr val="accent1"/>
                </a:solidFill>
              </a:ln>
              <a:effectLst/>
            </c:spPr>
          </c:marker>
          <c:cat>
            <c:strRef>
              <c:f>Sheet1!$A$50:$A$55</c:f>
              <c:strCache>
                <c:ptCount val="6"/>
                <c:pt idx="0">
                  <c:v>100v400c</c:v>
                </c:pt>
                <c:pt idx="1">
                  <c:v>150v600c</c:v>
                </c:pt>
                <c:pt idx="2">
                  <c:v>200v800c</c:v>
                </c:pt>
                <c:pt idx="3">
                  <c:v>250v1000c</c:v>
                </c:pt>
                <c:pt idx="4">
                  <c:v>300v1200c</c:v>
                </c:pt>
                <c:pt idx="5">
                  <c:v>350v1400c</c:v>
                </c:pt>
              </c:strCache>
            </c:strRef>
          </c:cat>
          <c:val>
            <c:numRef>
              <c:f>Sheet1!$B$50:$B$55</c:f>
              <c:numCache>
                <c:formatCode>General</c:formatCode>
                <c:ptCount val="6"/>
                <c:pt idx="0">
                  <c:v>180.29</c:v>
                </c:pt>
                <c:pt idx="1">
                  <c:v>836.36</c:v>
                </c:pt>
                <c:pt idx="2">
                  <c:v>3992.25</c:v>
                </c:pt>
                <c:pt idx="3">
                  <c:v>16286.3</c:v>
                </c:pt>
                <c:pt idx="4">
                  <c:v>75279.740000000005</c:v>
                </c:pt>
                <c:pt idx="5">
                  <c:v>191301.53</c:v>
                </c:pt>
              </c:numCache>
            </c:numRef>
          </c:val>
          <c:smooth val="0"/>
          <c:extLst xmlns:c16r2="http://schemas.microsoft.com/office/drawing/2015/06/chart">
            <c:ext xmlns:c16="http://schemas.microsoft.com/office/drawing/2014/chart" uri="{C3380CC4-5D6E-409C-BE32-E72D297353CC}">
              <c16:uniqueId val="{00000000-EDA2-44DF-B22A-783DA5B024D0}"/>
            </c:ext>
          </c:extLst>
        </c:ser>
        <c:ser>
          <c:idx val="1"/>
          <c:order val="1"/>
          <c:tx>
            <c:strRef>
              <c:f>Sheet1!$C$49</c:f>
              <c:strCache>
                <c:ptCount val="1"/>
                <c:pt idx="0">
                  <c:v>Mod</c:v>
                </c:pt>
              </c:strCache>
            </c:strRef>
          </c:tx>
          <c:spPr>
            <a:ln w="63500" cap="rnd">
              <a:solidFill>
                <a:schemeClr val="accent2"/>
              </a:solidFill>
              <a:round/>
            </a:ln>
            <a:effectLst/>
          </c:spPr>
          <c:marker>
            <c:symbol val="x"/>
            <c:size val="10"/>
            <c:spPr>
              <a:solidFill>
                <a:schemeClr val="accent2"/>
              </a:solidFill>
              <a:ln w="9525">
                <a:solidFill>
                  <a:schemeClr val="accent2"/>
                </a:solidFill>
              </a:ln>
              <a:effectLst/>
            </c:spPr>
          </c:marker>
          <c:dPt>
            <c:idx val="5"/>
            <c:marker>
              <c:symbol val="star"/>
              <c:size val="10"/>
              <c:spPr>
                <a:solidFill>
                  <a:schemeClr val="accent2"/>
                </a:solidFill>
                <a:ln w="9525">
                  <a:solidFill>
                    <a:schemeClr val="accent2"/>
                  </a:solidFill>
                </a:ln>
                <a:effectLst/>
              </c:spPr>
            </c:marker>
            <c:bubble3D val="0"/>
          </c:dPt>
          <c:cat>
            <c:strRef>
              <c:f>Sheet1!$A$50:$A$55</c:f>
              <c:strCache>
                <c:ptCount val="6"/>
                <c:pt idx="0">
                  <c:v>100v400c</c:v>
                </c:pt>
                <c:pt idx="1">
                  <c:v>150v600c</c:v>
                </c:pt>
                <c:pt idx="2">
                  <c:v>200v800c</c:v>
                </c:pt>
                <c:pt idx="3">
                  <c:v>250v1000c</c:v>
                </c:pt>
                <c:pt idx="4">
                  <c:v>300v1200c</c:v>
                </c:pt>
                <c:pt idx="5">
                  <c:v>350v1400c</c:v>
                </c:pt>
              </c:strCache>
            </c:strRef>
          </c:cat>
          <c:val>
            <c:numRef>
              <c:f>Sheet1!$C$50:$C$55</c:f>
              <c:numCache>
                <c:formatCode>General</c:formatCode>
                <c:ptCount val="6"/>
                <c:pt idx="0">
                  <c:v>264.44</c:v>
                </c:pt>
                <c:pt idx="1">
                  <c:v>1160.47</c:v>
                </c:pt>
                <c:pt idx="2">
                  <c:v>4630.28</c:v>
                </c:pt>
                <c:pt idx="3">
                  <c:v>14261.19</c:v>
                </c:pt>
                <c:pt idx="4">
                  <c:v>47517.22</c:v>
                </c:pt>
                <c:pt idx="5">
                  <c:v>293085.61</c:v>
                </c:pt>
              </c:numCache>
            </c:numRef>
          </c:val>
          <c:smooth val="0"/>
          <c:extLst xmlns:c16r2="http://schemas.microsoft.com/office/drawing/2015/06/chart">
            <c:ext xmlns:c16="http://schemas.microsoft.com/office/drawing/2014/chart" uri="{C3380CC4-5D6E-409C-BE32-E72D297353CC}">
              <c16:uniqueId val="{00000001-EDA2-44DF-B22A-783DA5B024D0}"/>
            </c:ext>
          </c:extLst>
        </c:ser>
        <c:dLbls>
          <c:showLegendKey val="0"/>
          <c:showVal val="0"/>
          <c:showCatName val="0"/>
          <c:showSerName val="0"/>
          <c:showPercent val="0"/>
          <c:showBubbleSize val="0"/>
        </c:dLbls>
        <c:marker val="1"/>
        <c:smooth val="0"/>
        <c:axId val="368428560"/>
        <c:axId val="368428952"/>
      </c:lineChart>
      <c:catAx>
        <c:axId val="36842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428952"/>
        <c:crosses val="autoZero"/>
        <c:auto val="1"/>
        <c:lblAlgn val="ctr"/>
        <c:lblOffset val="100"/>
        <c:noMultiLvlLbl val="0"/>
      </c:catAx>
      <c:valAx>
        <c:axId val="368428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428560"/>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r>
              <a:rPr lang="en-US" b="1" dirty="0"/>
              <a:t>1:4.24</a:t>
            </a:r>
            <a:r>
              <a:rPr lang="en-US" dirty="0"/>
              <a:t> Conflicts </a:t>
            </a:r>
          </a:p>
        </c:rich>
      </c:tx>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Sheet1!$B$48</c:f>
              <c:strCache>
                <c:ptCount val="1"/>
                <c:pt idx="0">
                  <c:v>Original</c:v>
                </c:pt>
              </c:strCache>
            </c:strRef>
          </c:tx>
          <c:spPr>
            <a:ln w="63500" cap="rnd">
              <a:solidFill>
                <a:schemeClr val="accent1"/>
              </a:solidFill>
              <a:round/>
            </a:ln>
            <a:effectLst/>
          </c:spPr>
          <c:marker>
            <c:symbol val="circle"/>
            <c:size val="10"/>
            <c:spPr>
              <a:solidFill>
                <a:schemeClr val="accent1"/>
              </a:solidFill>
              <a:ln w="9525">
                <a:solidFill>
                  <a:schemeClr val="accent1"/>
                </a:solidFill>
              </a:ln>
              <a:effectLst/>
            </c:spPr>
          </c:marker>
          <c:cat>
            <c:strRef>
              <c:f>Sheet1!$A$49:$A$53</c:f>
              <c:strCache>
                <c:ptCount val="5"/>
                <c:pt idx="0">
                  <c:v>100v424c</c:v>
                </c:pt>
                <c:pt idx="1">
                  <c:v>150v636c</c:v>
                </c:pt>
                <c:pt idx="2">
                  <c:v>200v848c</c:v>
                </c:pt>
                <c:pt idx="3">
                  <c:v>250v1060c</c:v>
                </c:pt>
                <c:pt idx="4">
                  <c:v>300v1272c</c:v>
                </c:pt>
              </c:strCache>
            </c:strRef>
          </c:cat>
          <c:val>
            <c:numRef>
              <c:f>Sheet1!$B$49:$B$53</c:f>
              <c:numCache>
                <c:formatCode>General</c:formatCode>
                <c:ptCount val="5"/>
                <c:pt idx="0">
                  <c:v>356.12</c:v>
                </c:pt>
                <c:pt idx="1">
                  <c:v>2001.3</c:v>
                </c:pt>
                <c:pt idx="2">
                  <c:v>15456.79</c:v>
                </c:pt>
                <c:pt idx="3">
                  <c:v>96504.45</c:v>
                </c:pt>
                <c:pt idx="4">
                  <c:v>656152.64</c:v>
                </c:pt>
              </c:numCache>
            </c:numRef>
          </c:val>
          <c:smooth val="0"/>
          <c:extLst xmlns:c16r2="http://schemas.microsoft.com/office/drawing/2015/06/chart">
            <c:ext xmlns:c16="http://schemas.microsoft.com/office/drawing/2014/chart" uri="{C3380CC4-5D6E-409C-BE32-E72D297353CC}">
              <c16:uniqueId val="{00000000-6DD3-460D-B561-ED8A50EA0788}"/>
            </c:ext>
          </c:extLst>
        </c:ser>
        <c:ser>
          <c:idx val="1"/>
          <c:order val="1"/>
          <c:tx>
            <c:strRef>
              <c:f>Sheet1!$C$48</c:f>
              <c:strCache>
                <c:ptCount val="1"/>
                <c:pt idx="0">
                  <c:v>Mod</c:v>
                </c:pt>
              </c:strCache>
            </c:strRef>
          </c:tx>
          <c:spPr>
            <a:ln w="63500" cap="rnd">
              <a:solidFill>
                <a:schemeClr val="accent2"/>
              </a:solidFill>
              <a:round/>
            </a:ln>
            <a:effectLst/>
          </c:spPr>
          <c:marker>
            <c:symbol val="star"/>
            <c:size val="10"/>
            <c:spPr>
              <a:solidFill>
                <a:schemeClr val="accent2"/>
              </a:solidFill>
              <a:ln w="9525">
                <a:solidFill>
                  <a:schemeClr val="accent2"/>
                </a:solidFill>
              </a:ln>
              <a:effectLst/>
            </c:spPr>
          </c:marker>
          <c:cat>
            <c:strRef>
              <c:f>Sheet1!$A$49:$A$53</c:f>
              <c:strCache>
                <c:ptCount val="5"/>
                <c:pt idx="0">
                  <c:v>100v424c</c:v>
                </c:pt>
                <c:pt idx="1">
                  <c:v>150v636c</c:v>
                </c:pt>
                <c:pt idx="2">
                  <c:v>200v848c</c:v>
                </c:pt>
                <c:pt idx="3">
                  <c:v>250v1060c</c:v>
                </c:pt>
                <c:pt idx="4">
                  <c:v>300v1272c</c:v>
                </c:pt>
              </c:strCache>
            </c:strRef>
          </c:cat>
          <c:val>
            <c:numRef>
              <c:f>Sheet1!$C$49:$C$53</c:f>
              <c:numCache>
                <c:formatCode>General</c:formatCode>
                <c:ptCount val="5"/>
                <c:pt idx="0">
                  <c:v>591.20000000000005</c:v>
                </c:pt>
                <c:pt idx="1">
                  <c:v>6490.75</c:v>
                </c:pt>
                <c:pt idx="2">
                  <c:v>46839.86</c:v>
                </c:pt>
                <c:pt idx="3">
                  <c:v>399667.5</c:v>
                </c:pt>
                <c:pt idx="4">
                  <c:v>4877440.5</c:v>
                </c:pt>
              </c:numCache>
            </c:numRef>
          </c:val>
          <c:smooth val="0"/>
          <c:extLst xmlns:c16r2="http://schemas.microsoft.com/office/drawing/2015/06/chart">
            <c:ext xmlns:c16="http://schemas.microsoft.com/office/drawing/2014/chart" uri="{C3380CC4-5D6E-409C-BE32-E72D297353CC}">
              <c16:uniqueId val="{00000001-6DD3-460D-B561-ED8A50EA0788}"/>
            </c:ext>
          </c:extLst>
        </c:ser>
        <c:dLbls>
          <c:showLegendKey val="0"/>
          <c:showVal val="0"/>
          <c:showCatName val="0"/>
          <c:showSerName val="0"/>
          <c:showPercent val="0"/>
          <c:showBubbleSize val="0"/>
        </c:dLbls>
        <c:marker val="1"/>
        <c:smooth val="0"/>
        <c:axId val="368429736"/>
        <c:axId val="368430128"/>
      </c:lineChart>
      <c:catAx>
        <c:axId val="368429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430128"/>
        <c:crosses val="autoZero"/>
        <c:auto val="1"/>
        <c:lblAlgn val="ctr"/>
        <c:lblOffset val="100"/>
        <c:noMultiLvlLbl val="0"/>
      </c:catAx>
      <c:valAx>
        <c:axId val="36843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368429736"/>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6687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15924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56974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110412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189477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EECFA4-699D-D046-860A-8E15CD2187CA}"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4707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EECFA4-699D-D046-860A-8E15CD2187CA}" type="datetimeFigureOut">
              <a:rPr lang="en-US" smtClean="0"/>
              <a:t>8/8/2017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5084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EECFA4-699D-D046-860A-8E15CD2187CA}" type="datetimeFigureOut">
              <a:rPr lang="en-US" smtClean="0"/>
              <a:t>8/8/2017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85735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ECFA4-699D-D046-860A-8E15CD2187CA}" type="datetimeFigureOut">
              <a:rPr lang="en-US" smtClean="0"/>
              <a:t>8/8/2017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6145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ECFA4-699D-D046-860A-8E15CD2187CA}"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327045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ECFA4-699D-D046-860A-8E15CD2187CA}"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150695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29EECFA4-699D-D046-860A-8E15CD2187CA}" type="datetimeFigureOut">
              <a:rPr lang="en-US" smtClean="0"/>
              <a:t>8/8/2017</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0B9D2A7A-C077-BE4C-879F-8D7F24DE01F5}" type="slidenum">
              <a:rPr lang="en-US" smtClean="0"/>
              <a:t>‹#›</a:t>
            </a:fld>
            <a:endParaRPr lang="en-US"/>
          </a:p>
        </p:txBody>
      </p:sp>
    </p:spTree>
    <p:extLst>
      <p:ext uri="{BB962C8B-B14F-4D97-AF65-F5344CB8AC3E}">
        <p14:creationId xmlns:p14="http://schemas.microsoft.com/office/powerpoint/2010/main" val="31864582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chart" Target="../charts/chart9.xml"/><Relationship Id="rId3" Type="http://schemas.openxmlformats.org/officeDocument/2006/relationships/image" Target="../media/image2.png"/><Relationship Id="rId7" Type="http://schemas.openxmlformats.org/officeDocument/2006/relationships/chart" Target="../charts/chart3.xml"/><Relationship Id="rId12" Type="http://schemas.openxmlformats.org/officeDocument/2006/relationships/chart" Target="../charts/chart8.xml"/><Relationship Id="rId17" Type="http://schemas.openxmlformats.org/officeDocument/2006/relationships/chart" Target="../charts/chart13.xml"/><Relationship Id="rId2" Type="http://schemas.openxmlformats.org/officeDocument/2006/relationships/image" Target="../media/image1.png"/><Relationship Id="rId16" Type="http://schemas.openxmlformats.org/officeDocument/2006/relationships/chart" Target="../charts/chart12.xml"/><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chart" Target="../charts/chart7.xml"/><Relationship Id="rId5" Type="http://schemas.openxmlformats.org/officeDocument/2006/relationships/chart" Target="../charts/chart1.xml"/><Relationship Id="rId15" Type="http://schemas.openxmlformats.org/officeDocument/2006/relationships/chart" Target="../charts/chart11.xml"/><Relationship Id="rId10" Type="http://schemas.openxmlformats.org/officeDocument/2006/relationships/chart" Target="../charts/chart6.xml"/><Relationship Id="rId4" Type="http://schemas.openxmlformats.org/officeDocument/2006/relationships/image" Target="../media/image3.png"/><Relationship Id="rId9" Type="http://schemas.openxmlformats.org/officeDocument/2006/relationships/chart" Target="../charts/chart5.xml"/><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57202"/>
            <a:ext cx="40233600" cy="3161537"/>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36"/>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31" y="1148531"/>
            <a:ext cx="13862561" cy="1880687"/>
          </a:xfrm>
          <a:prstGeom prst="rect">
            <a:avLst/>
          </a:prstGeom>
        </p:spPr>
      </p:pic>
      <p:sp>
        <p:nvSpPr>
          <p:cNvPr id="8" name="Rectangle 7"/>
          <p:cNvSpPr/>
          <p:nvPr/>
        </p:nvSpPr>
        <p:spPr>
          <a:xfrm>
            <a:off x="0" y="30213300"/>
            <a:ext cx="40233600" cy="419100"/>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36"/>
          </a:p>
        </p:txBody>
      </p:sp>
      <p:sp>
        <p:nvSpPr>
          <p:cNvPr id="2" name="TextBox 1"/>
          <p:cNvSpPr txBox="1"/>
          <p:nvPr/>
        </p:nvSpPr>
        <p:spPr>
          <a:xfrm>
            <a:off x="14770493" y="486699"/>
            <a:ext cx="24406247" cy="2575192"/>
          </a:xfrm>
          <a:prstGeom prst="rect">
            <a:avLst/>
          </a:prstGeom>
          <a:noFill/>
        </p:spPr>
        <p:txBody>
          <a:bodyPr wrap="square" rtlCol="0">
            <a:spAutoFit/>
          </a:bodyPr>
          <a:lstStyle/>
          <a:p>
            <a:pPr algn="ctr"/>
            <a:r>
              <a:rPr lang="en-US" sz="8800" dirty="0" smtClean="0">
                <a:solidFill>
                  <a:schemeClr val="bg1"/>
                </a:solidFill>
              </a:rPr>
              <a:t>Symmetric 3-SAT Generation &amp; Difficulty </a:t>
            </a:r>
          </a:p>
          <a:p>
            <a:pPr algn="ctr"/>
            <a:r>
              <a:rPr lang="en-US" sz="7334" dirty="0">
                <a:solidFill>
                  <a:schemeClr val="bg1"/>
                </a:solidFill>
              </a:rPr>
              <a:t>R</a:t>
            </a:r>
            <a:r>
              <a:rPr lang="en-US" sz="7334" dirty="0" smtClean="0">
                <a:solidFill>
                  <a:schemeClr val="bg1"/>
                </a:solidFill>
              </a:rPr>
              <a:t>obert Amador, Chen-Fu Chiang, </a:t>
            </a:r>
            <a:r>
              <a:rPr lang="en-US" sz="7330" dirty="0">
                <a:solidFill>
                  <a:schemeClr val="bg1"/>
                </a:solidFill>
              </a:rPr>
              <a:t>Chang-Yu Hsieh</a:t>
            </a:r>
          </a:p>
        </p:txBody>
      </p:sp>
      <p:sp>
        <p:nvSpPr>
          <p:cNvPr id="7" name="TextBox 6"/>
          <p:cNvSpPr txBox="1"/>
          <p:nvPr/>
        </p:nvSpPr>
        <p:spPr>
          <a:xfrm>
            <a:off x="0" y="3665773"/>
            <a:ext cx="10823153" cy="1015663"/>
          </a:xfrm>
          <a:prstGeom prst="rect">
            <a:avLst/>
          </a:prstGeom>
          <a:solidFill>
            <a:srgbClr val="002C73"/>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6000" dirty="0" smtClean="0"/>
              <a:t>Introduction</a:t>
            </a:r>
            <a:endParaRPr lang="en-US" sz="6000" dirty="0"/>
          </a:p>
        </p:txBody>
      </p:sp>
      <p:sp>
        <p:nvSpPr>
          <p:cNvPr id="9" name="TextBox 8"/>
          <p:cNvSpPr txBox="1"/>
          <p:nvPr/>
        </p:nvSpPr>
        <p:spPr>
          <a:xfrm>
            <a:off x="-14949" y="14802467"/>
            <a:ext cx="10823154" cy="1015663"/>
          </a:xfrm>
          <a:prstGeom prst="rect">
            <a:avLst/>
          </a:prstGeom>
          <a:solidFill>
            <a:srgbClr val="002C73"/>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6000" dirty="0"/>
              <a:t>Experimental </a:t>
            </a:r>
            <a:r>
              <a:rPr lang="en-US" sz="6000" dirty="0" smtClean="0"/>
              <a:t>Methods</a:t>
            </a:r>
            <a:endParaRPr lang="en-US" sz="6000" dirty="0"/>
          </a:p>
        </p:txBody>
      </p:sp>
      <p:sp>
        <p:nvSpPr>
          <p:cNvPr id="11" name="TextBox 10"/>
          <p:cNvSpPr txBox="1"/>
          <p:nvPr/>
        </p:nvSpPr>
        <p:spPr>
          <a:xfrm>
            <a:off x="10783373" y="22375155"/>
            <a:ext cx="20272889" cy="1015663"/>
          </a:xfrm>
          <a:prstGeom prst="rect">
            <a:avLst/>
          </a:prstGeom>
          <a:solidFill>
            <a:srgbClr val="002C73"/>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6000" dirty="0" smtClean="0"/>
              <a:t>Conclusions</a:t>
            </a:r>
            <a:endParaRPr lang="en-US" sz="6000" dirty="0"/>
          </a:p>
        </p:txBody>
      </p:sp>
      <p:sp>
        <p:nvSpPr>
          <p:cNvPr id="3" name="TextBox 2"/>
          <p:cNvSpPr txBox="1"/>
          <p:nvPr/>
        </p:nvSpPr>
        <p:spPr>
          <a:xfrm>
            <a:off x="0" y="4786697"/>
            <a:ext cx="10849299" cy="9941183"/>
          </a:xfrm>
          <a:prstGeom prst="rect">
            <a:avLst/>
          </a:prstGeom>
          <a:noFill/>
        </p:spPr>
        <p:txBody>
          <a:bodyPr wrap="square" rtlCol="0">
            <a:spAutoFit/>
          </a:bodyPr>
          <a:lstStyle/>
          <a:p>
            <a:r>
              <a:rPr lang="en-US" sz="4000" dirty="0" smtClean="0"/>
              <a:t>Boolean satisfiability: An NP-complete problem utilized in many different computer science fields, such as artificial intelligence, program verification, protein folding, etc.</a:t>
            </a:r>
            <a:r>
              <a:rPr lang="en-US" sz="4000" dirty="0"/>
              <a:t/>
            </a:r>
            <a:br>
              <a:rPr lang="en-US" sz="4000" dirty="0"/>
            </a:br>
            <a:endParaRPr lang="en-US" sz="4000" dirty="0" smtClean="0"/>
          </a:p>
          <a:p>
            <a:r>
              <a:rPr lang="en-US" sz="4000" dirty="0" smtClean="0"/>
              <a:t>SAT </a:t>
            </a:r>
            <a:r>
              <a:rPr lang="en-US" sz="4000" dirty="0"/>
              <a:t>formulas are represented in </a:t>
            </a:r>
            <a:endParaRPr lang="en-US" sz="4000" dirty="0" smtClean="0"/>
          </a:p>
          <a:p>
            <a:r>
              <a:rPr lang="en-US" sz="4000" dirty="0" smtClean="0"/>
              <a:t>Conjunctive </a:t>
            </a:r>
            <a:r>
              <a:rPr lang="en-US" sz="4000" dirty="0"/>
              <a:t>Normal F</a:t>
            </a:r>
            <a:r>
              <a:rPr lang="en-US" sz="4000" dirty="0" smtClean="0"/>
              <a:t>orm:</a:t>
            </a:r>
          </a:p>
          <a:p>
            <a:endParaRPr lang="en-US" sz="4000" dirty="0"/>
          </a:p>
          <a:p>
            <a:r>
              <a:rPr lang="en-US" sz="4000" dirty="0" smtClean="0"/>
              <a:t>{A, B, C}	(</a:t>
            </a:r>
            <a:r>
              <a:rPr lang="en-US" sz="4000" dirty="0"/>
              <a:t>A V B V ~C</a:t>
            </a:r>
            <a:r>
              <a:rPr lang="en-US" sz="4000" dirty="0" smtClean="0"/>
              <a:t>)    …</a:t>
            </a:r>
            <a:endParaRPr lang="en-US" sz="4000" dirty="0"/>
          </a:p>
          <a:p>
            <a:endParaRPr lang="en-US" sz="4000" dirty="0" smtClean="0"/>
          </a:p>
          <a:p>
            <a:endParaRPr lang="en-US" sz="4000" dirty="0"/>
          </a:p>
          <a:p>
            <a:r>
              <a:rPr lang="en-US" sz="4000" dirty="0" smtClean="0"/>
              <a:t>3-SAT, 3 referring to the number of literals per clause,  problems are used because any NP-complete problem can be represented as a 3-SAT problem in polynomial time. </a:t>
            </a:r>
            <a:r>
              <a:rPr lang="en-US" sz="4000" dirty="0" smtClean="0"/>
              <a:t>(</a:t>
            </a:r>
            <a:r>
              <a:rPr lang="en-US" sz="4000" dirty="0" smtClean="0"/>
              <a:t>C</a:t>
            </a:r>
            <a:r>
              <a:rPr lang="en-US" sz="4000" dirty="0" smtClean="0"/>
              <a:t>ooke-Levin theorem)</a:t>
            </a:r>
            <a:endParaRPr lang="en-US" sz="4000" dirty="0" smtClean="0"/>
          </a:p>
        </p:txBody>
      </p:sp>
      <mc:AlternateContent xmlns:mc="http://schemas.openxmlformats.org/markup-compatibility/2006">
        <mc:Choice xmlns:a14="http://schemas.microsoft.com/office/drawing/2010/main" Requires="a14">
          <p:sp>
            <p:nvSpPr>
              <p:cNvPr id="4" name="TextBox 3"/>
              <p:cNvSpPr txBox="1"/>
              <p:nvPr/>
            </p:nvSpPr>
            <p:spPr>
              <a:xfrm>
                <a:off x="-61056" y="15892717"/>
                <a:ext cx="10848775" cy="15057712"/>
              </a:xfrm>
              <a:prstGeom prst="rect">
                <a:avLst/>
              </a:prstGeom>
              <a:noFill/>
            </p:spPr>
            <p:txBody>
              <a:bodyPr wrap="square" rtlCol="0">
                <a:spAutoFit/>
              </a:bodyPr>
              <a:lstStyle/>
              <a:p>
                <a:r>
                  <a:rPr lang="en-US" sz="4000" dirty="0" smtClean="0"/>
                  <a:t>3-SAT: F = (</a:t>
                </a:r>
                <a14:m>
                  <m:oMath xmlns:m="http://schemas.openxmlformats.org/officeDocument/2006/math">
                    <m:r>
                      <a:rPr lang="en-US" sz="4000" i="1" dirty="0" smtClean="0">
                        <a:latin typeface="Cambria Math" panose="02040503050406030204" pitchFamily="18" charset="0"/>
                      </a:rPr>
                      <m:t>𝑁</m:t>
                    </m:r>
                    <m:r>
                      <a:rPr lang="en-US" sz="4000" i="1" dirty="0" smtClean="0">
                        <a:latin typeface="Cambria Math" panose="02040503050406030204" pitchFamily="18" charset="0"/>
                      </a:rPr>
                      <m:t>,</m:t>
                    </m:r>
                    <m:r>
                      <a:rPr lang="en-US" sz="4000" i="1" dirty="0" smtClean="0">
                        <a:latin typeface="Cambria Math" panose="02040503050406030204" pitchFamily="18" charset="0"/>
                      </a:rPr>
                      <m:t>𝑀</m:t>
                    </m:r>
                  </m:oMath>
                </a14:m>
                <a:r>
                  <a:rPr lang="en-US" sz="4000" dirty="0" smtClean="0"/>
                  <a:t>):</a:t>
                </a:r>
              </a:p>
              <a:p>
                <a:pPr marL="685800" indent="-685800">
                  <a:buFont typeface="Arial" panose="020B0604020202020204" pitchFamily="34" charset="0"/>
                  <a:buChar char="•"/>
                </a:pPr>
                <a14:m>
                  <m:oMath xmlns:m="http://schemas.openxmlformats.org/officeDocument/2006/math">
                    <m:r>
                      <a:rPr lang="en-US" sz="4000" i="1" dirty="0" smtClean="0">
                        <a:latin typeface="Cambria Math" panose="02040503050406030204" pitchFamily="18" charset="0"/>
                      </a:rPr>
                      <m:t>𝑁</m:t>
                    </m:r>
                  </m:oMath>
                </a14:m>
                <a:r>
                  <a:rPr lang="en-US" sz="4000" dirty="0" smtClean="0"/>
                  <a:t> variables, </a:t>
                </a:r>
                <a14:m>
                  <m:oMath xmlns:m="http://schemas.openxmlformats.org/officeDocument/2006/math">
                    <m:r>
                      <a:rPr lang="en-US" sz="4000" i="1" dirty="0" smtClean="0">
                        <a:latin typeface="Cambria Math" panose="02040503050406030204" pitchFamily="18" charset="0"/>
                      </a:rPr>
                      <m:t>𝑀</m:t>
                    </m:r>
                  </m:oMath>
                </a14:m>
                <a:r>
                  <a:rPr lang="en-US" sz="4000" dirty="0" smtClean="0"/>
                  <a:t> Clauses</a:t>
                </a:r>
              </a:p>
              <a:p>
                <a:pPr marL="685800" indent="-685800">
                  <a:buFont typeface="Arial" panose="020B0604020202020204" pitchFamily="34" charset="0"/>
                  <a:buChar char="•"/>
                </a:pPr>
                <a:endParaRPr lang="en-US" sz="4000" dirty="0" smtClean="0"/>
              </a:p>
              <a:p>
                <a:pPr marL="685800" indent="-685800">
                  <a:buFont typeface="Arial" panose="020B0604020202020204" pitchFamily="34" charset="0"/>
                  <a:buChar char="•"/>
                </a:pPr>
                <a:endParaRPr lang="en-US" sz="4000" dirty="0" smtClean="0"/>
              </a:p>
              <a:p>
                <a:r>
                  <a:rPr lang="en-US" sz="4000" dirty="0" smtClean="0"/>
                  <a:t>Symmetric 3-SAT: F = </a:t>
                </a:r>
                <a14:m>
                  <m:oMath xmlns:m="http://schemas.openxmlformats.org/officeDocument/2006/math">
                    <m:r>
                      <a:rPr lang="en-US" sz="4000" i="1" dirty="0" smtClean="0">
                        <a:latin typeface="Cambria Math" panose="02040503050406030204" pitchFamily="18" charset="0"/>
                      </a:rPr>
                      <m:t>(</m:t>
                    </m:r>
                    <m:r>
                      <a:rPr lang="en-US" sz="4000" i="1" dirty="0" smtClean="0">
                        <a:latin typeface="Cambria Math" panose="02040503050406030204" pitchFamily="18" charset="0"/>
                      </a:rPr>
                      <m:t>𝑁</m:t>
                    </m:r>
                    <m:r>
                      <a:rPr lang="en-US" sz="4000" i="1" dirty="0" smtClean="0">
                        <a:latin typeface="Cambria Math" panose="02040503050406030204" pitchFamily="18" charset="0"/>
                      </a:rPr>
                      <m:t>,</m:t>
                    </m:r>
                    <m:r>
                      <a:rPr lang="en-US" sz="4000" i="1" dirty="0" smtClean="0">
                        <a:latin typeface="Cambria Math" panose="02040503050406030204" pitchFamily="18" charset="0"/>
                      </a:rPr>
                      <m:t>𝑀</m:t>
                    </m:r>
                    <m:r>
                      <a:rPr lang="en-US" sz="4000" i="1" dirty="0" smtClean="0">
                        <a:latin typeface="Cambria Math" panose="02040503050406030204" pitchFamily="18" charset="0"/>
                      </a:rPr>
                      <m:t>,</m:t>
                    </m:r>
                    <m:r>
                      <a:rPr lang="en-US" sz="4000" i="1" dirty="0" smtClean="0">
                        <a:latin typeface="Cambria Math" panose="02040503050406030204" pitchFamily="18" charset="0"/>
                      </a:rPr>
                      <m:t>𝑅</m:t>
                    </m:r>
                  </m:oMath>
                </a14:m>
                <a:r>
                  <a:rPr lang="en-US" sz="4000" dirty="0" smtClean="0"/>
                  <a:t>):</a:t>
                </a:r>
              </a:p>
              <a:p>
                <a:pPr marL="685800" indent="-685800">
                  <a:buFont typeface="Arial" panose="020B0604020202020204" pitchFamily="34" charset="0"/>
                  <a:buChar char="•"/>
                </a:pPr>
                <a14:m>
                  <m:oMath xmlns:m="http://schemas.openxmlformats.org/officeDocument/2006/math">
                    <m:r>
                      <m:rPr>
                        <m:sty m:val="p"/>
                      </m:rPr>
                      <a:rPr lang="en-US" sz="4000" b="0" i="0" dirty="0" smtClean="0">
                        <a:latin typeface="Cambria Math" panose="02040503050406030204" pitchFamily="18" charset="0"/>
                      </a:rPr>
                      <m:t>R</m:t>
                    </m:r>
                    <m:r>
                      <a:rPr lang="en-US" sz="4000" b="0" i="0" dirty="0" smtClean="0">
                        <a:latin typeface="Cambria Math" panose="02040503050406030204" pitchFamily="18" charset="0"/>
                      </a:rPr>
                      <m:t>=</m:t>
                    </m:r>
                    <m:d>
                      <m:dPr>
                        <m:begChr m:val="⌈"/>
                        <m:endChr m:val="⌉"/>
                        <m:ctrlPr>
                          <a:rPr lang="en-US" sz="4000" b="0" i="1" dirty="0" smtClean="0">
                            <a:latin typeface="Cambria Math" panose="02040503050406030204" pitchFamily="18" charset="0"/>
                          </a:rPr>
                        </m:ctrlPr>
                      </m:dPr>
                      <m:e>
                        <m:r>
                          <a:rPr lang="en-US" sz="4000" i="1" dirty="0">
                            <a:latin typeface="Cambria Math" panose="02040503050406030204" pitchFamily="18" charset="0"/>
                          </a:rPr>
                          <m:t>3∗</m:t>
                        </m:r>
                        <m:f>
                          <m:fPr>
                            <m:ctrlPr>
                              <a:rPr lang="en-US" sz="4000" i="1" dirty="0">
                                <a:latin typeface="Cambria Math" panose="02040503050406030204" pitchFamily="18" charset="0"/>
                              </a:rPr>
                            </m:ctrlPr>
                          </m:fPr>
                          <m:num>
                            <m:r>
                              <a:rPr lang="en-US" sz="4000" i="1" dirty="0">
                                <a:latin typeface="Cambria Math" panose="02040503050406030204" pitchFamily="18" charset="0"/>
                              </a:rPr>
                              <m:t>𝑀</m:t>
                            </m:r>
                          </m:num>
                          <m:den>
                            <m:r>
                              <a:rPr lang="en-US" sz="4000" i="1" dirty="0">
                                <a:latin typeface="Cambria Math" panose="02040503050406030204" pitchFamily="18" charset="0"/>
                              </a:rPr>
                              <m:t>𝑁</m:t>
                            </m:r>
                          </m:den>
                        </m:f>
                      </m:e>
                    </m:d>
                  </m:oMath>
                </a14:m>
                <a:r>
                  <a:rPr lang="en-US" sz="4000" dirty="0" smtClean="0"/>
                  <a:t> (Expected number of times each variable must appear in the formula)</a:t>
                </a:r>
              </a:p>
              <a:p>
                <a:pPr marL="685800" indent="-685800">
                  <a:buFont typeface="Arial" panose="020B0604020202020204" pitchFamily="34" charset="0"/>
                  <a:buChar char="•"/>
                </a:pPr>
                <a:r>
                  <a:rPr lang="en-US" sz="4000" dirty="0" smtClean="0"/>
                  <a:t>Random permutation</a:t>
                </a:r>
              </a:p>
              <a:p>
                <a:pPr marL="685800" indent="-685800">
                  <a:buFont typeface="Arial" panose="020B0604020202020204" pitchFamily="34" charset="0"/>
                  <a:buChar char="•"/>
                </a:pPr>
                <a:r>
                  <a:rPr lang="en-US" sz="4000" dirty="0" smtClean="0"/>
                  <a:t>Random </a:t>
                </a:r>
                <a:r>
                  <a:rPr lang="en-US" sz="4000" dirty="0"/>
                  <a:t>n</a:t>
                </a:r>
                <a:r>
                  <a:rPr lang="en-US" sz="4000" dirty="0" smtClean="0"/>
                  <a:t>egative assignment</a:t>
                </a:r>
              </a:p>
              <a:p>
                <a:pPr marL="685800" indent="-685800">
                  <a:buFont typeface="Arial" panose="020B0604020202020204" pitchFamily="34" charset="0"/>
                  <a:buChar char="•"/>
                </a:pPr>
                <a:r>
                  <a:rPr lang="en-US" sz="4000" dirty="0" smtClean="0"/>
                  <a:t>Sample space: </a:t>
                </a:r>
                <a14:m>
                  <m:oMath xmlns:m="http://schemas.openxmlformats.org/officeDocument/2006/math">
                    <m:sSup>
                      <m:sSupPr>
                        <m:ctrlPr>
                          <a:rPr lang="en-US" sz="4000" b="0" i="1" smtClean="0">
                            <a:latin typeface="Cambria Math" panose="02040503050406030204" pitchFamily="18" charset="0"/>
                            <a:ea typeface="Cambria Math" panose="02040503050406030204" pitchFamily="18" charset="0"/>
                          </a:rPr>
                        </m:ctrlPr>
                      </m:sSupPr>
                      <m:e>
                        <m:r>
                          <a:rPr lang="en-US" sz="4000" i="1">
                            <a:latin typeface="Cambria Math" panose="02040503050406030204" pitchFamily="18" charset="0"/>
                          </a:rPr>
                          <m:t>𝑁</m:t>
                        </m:r>
                        <m:r>
                          <a:rPr lang="en-US" sz="4000" i="1">
                            <a:latin typeface="Cambria Math" panose="02040503050406030204" pitchFamily="18" charset="0"/>
                            <a:ea typeface="Cambria Math" panose="02040503050406030204" pitchFamily="18" charset="0"/>
                          </a:rPr>
                          <m:t>!</m:t>
                        </m:r>
                      </m:e>
                      <m:sup>
                        <m:r>
                          <a:rPr lang="en-US" sz="4000" b="0" i="1" smtClean="0">
                            <a:latin typeface="Cambria Math" panose="02040503050406030204" pitchFamily="18" charset="0"/>
                            <a:ea typeface="Cambria Math" panose="02040503050406030204" pitchFamily="18" charset="0"/>
                          </a:rPr>
                          <m:t>𝑅</m:t>
                        </m:r>
                      </m:sup>
                    </m:sSup>
                    <m:sSup>
                      <m:sSupPr>
                        <m:ctrlPr>
                          <a:rPr lang="en-US" sz="4000" b="0" i="1" smtClean="0">
                            <a:latin typeface="Cambria Math" panose="02040503050406030204" pitchFamily="18" charset="0"/>
                            <a:ea typeface="Cambria Math" panose="02040503050406030204" pitchFamily="18" charset="0"/>
                          </a:rPr>
                        </m:ctrlPr>
                      </m:sSupPr>
                      <m:e>
                        <m:r>
                          <a:rPr lang="en-US" sz="4000" i="1">
                            <a:latin typeface="Cambria Math" panose="02040503050406030204" pitchFamily="18" charset="0"/>
                            <a:ea typeface="Cambria Math" panose="02040503050406030204" pitchFamily="18" charset="0"/>
                          </a:rPr>
                          <m:t>(</m:t>
                        </m:r>
                        <m:sSup>
                          <m:sSupPr>
                            <m:ctrlPr>
                              <a:rPr lang="en-US" sz="4000" i="1">
                                <a:latin typeface="Cambria Math" panose="02040503050406030204" pitchFamily="18" charset="0"/>
                                <a:ea typeface="Cambria Math" panose="02040503050406030204" pitchFamily="18" charset="0"/>
                              </a:rPr>
                            </m:ctrlPr>
                          </m:sSupPr>
                          <m:e>
                            <m:r>
                              <a:rPr lang="en-US" sz="4000" i="1">
                                <a:latin typeface="Cambria Math" panose="02040503050406030204" pitchFamily="18" charset="0"/>
                                <a:ea typeface="Cambria Math" panose="02040503050406030204" pitchFamily="18" charset="0"/>
                              </a:rPr>
                              <m:t>2</m:t>
                            </m:r>
                          </m:e>
                          <m:sup>
                            <m:r>
                              <a:rPr lang="en-US" sz="4000" i="1">
                                <a:latin typeface="Cambria Math" panose="02040503050406030204" pitchFamily="18" charset="0"/>
                                <a:ea typeface="Cambria Math" panose="02040503050406030204" pitchFamily="18" charset="0"/>
                              </a:rPr>
                              <m:t>3</m:t>
                            </m:r>
                          </m:sup>
                        </m:sSup>
                        <m:r>
                          <a:rPr lang="en-US" sz="4000" i="1">
                            <a:latin typeface="Cambria Math" panose="02040503050406030204" pitchFamily="18" charset="0"/>
                            <a:ea typeface="Cambria Math" panose="02040503050406030204" pitchFamily="18" charset="0"/>
                          </a:rPr>
                          <m:t>)</m:t>
                        </m:r>
                      </m:e>
                      <m:sup>
                        <m:r>
                          <a:rPr lang="en-US" sz="4000" b="0" i="1" smtClean="0">
                            <a:latin typeface="Cambria Math" panose="02040503050406030204" pitchFamily="18" charset="0"/>
                            <a:ea typeface="Cambria Math" panose="02040503050406030204" pitchFamily="18" charset="0"/>
                          </a:rPr>
                          <m:t>𝑀</m:t>
                        </m:r>
                      </m:sup>
                    </m:sSup>
                  </m:oMath>
                </a14:m>
                <a:r>
                  <a:rPr lang="en-US" sz="4000" dirty="0" smtClean="0"/>
                  <a:t>. </a:t>
                </a:r>
              </a:p>
              <a:p>
                <a:endParaRPr lang="en-US" sz="4000" dirty="0" smtClean="0"/>
              </a:p>
              <a:p>
                <a:r>
                  <a:rPr lang="en-US" sz="4000" dirty="0" smtClean="0"/>
                  <a:t>Baseline: Tough Random K-SAT Generator version 1.11 </a:t>
                </a:r>
              </a:p>
              <a:p>
                <a:pPr marL="571500" indent="-571500">
                  <a:buFont typeface="Arial" panose="020B0604020202020204" pitchFamily="34" charset="0"/>
                  <a:buChar char="•"/>
                </a:pPr>
                <a:r>
                  <a:rPr lang="en-US" sz="4000" dirty="0"/>
                  <a:t>Sample space: </a:t>
                </a:r>
                <a14:m>
                  <m:oMath xmlns:m="http://schemas.openxmlformats.org/officeDocument/2006/math">
                    <m:sSup>
                      <m:sSupPr>
                        <m:ctrlPr>
                          <a:rPr lang="en-US" sz="4000" i="1">
                            <a:latin typeface="Cambria Math" panose="02040503050406030204" pitchFamily="18" charset="0"/>
                          </a:rPr>
                        </m:ctrlPr>
                      </m:sSupPr>
                      <m:e>
                        <m:r>
                          <a:rPr lang="en-US" sz="4000">
                            <a:latin typeface="Cambria Math" panose="02040503050406030204" pitchFamily="18" charset="0"/>
                          </a:rPr>
                          <m:t>(</m:t>
                        </m:r>
                        <m:r>
                          <m:rPr>
                            <m:sty m:val="p"/>
                          </m:rPr>
                          <a:rPr lang="en-US" sz="4000">
                            <a:latin typeface="Cambria Math" panose="02040503050406030204" pitchFamily="18" charset="0"/>
                          </a:rPr>
                          <m:t>C</m:t>
                        </m:r>
                        <m:d>
                          <m:dPr>
                            <m:ctrlPr>
                              <a:rPr lang="en-US" sz="4000" i="1">
                                <a:latin typeface="Cambria Math" panose="02040503050406030204" pitchFamily="18" charset="0"/>
                              </a:rPr>
                            </m:ctrlPr>
                          </m:dPr>
                          <m:e>
                            <m:f>
                              <m:fPr>
                                <m:type m:val="noBar"/>
                                <m:ctrlPr>
                                  <a:rPr lang="en-US" sz="4000" i="1">
                                    <a:latin typeface="Cambria Math" panose="02040503050406030204" pitchFamily="18" charset="0"/>
                                  </a:rPr>
                                </m:ctrlPr>
                              </m:fPr>
                              <m:num>
                                <m:r>
                                  <a:rPr lang="en-US" sz="4000" i="1">
                                    <a:latin typeface="Cambria Math" panose="02040503050406030204" pitchFamily="18" charset="0"/>
                                  </a:rPr>
                                  <m:t>𝑁</m:t>
                                </m:r>
                              </m:num>
                              <m:den>
                                <m:r>
                                  <a:rPr lang="en-US" sz="4000" i="1">
                                    <a:latin typeface="Cambria Math" panose="02040503050406030204" pitchFamily="18" charset="0"/>
                                  </a:rPr>
                                  <m:t>3</m:t>
                                </m:r>
                              </m:den>
                            </m:f>
                          </m:e>
                        </m:d>
                        <m:sSup>
                          <m:sSupPr>
                            <m:ctrlPr>
                              <a:rPr lang="en-US" sz="4000" i="1">
                                <a:latin typeface="Cambria Math" panose="02040503050406030204" pitchFamily="18" charset="0"/>
                              </a:rPr>
                            </m:ctrlPr>
                          </m:sSupPr>
                          <m:e>
                            <m:r>
                              <a:rPr lang="en-US" sz="4000" i="1">
                                <a:latin typeface="Cambria Math" panose="02040503050406030204" pitchFamily="18" charset="0"/>
                              </a:rPr>
                              <m:t>2</m:t>
                            </m:r>
                          </m:e>
                          <m:sup>
                            <m:r>
                              <a:rPr lang="en-US" sz="4000" i="1">
                                <a:latin typeface="Cambria Math" panose="02040503050406030204" pitchFamily="18" charset="0"/>
                              </a:rPr>
                              <m:t>3</m:t>
                            </m:r>
                          </m:sup>
                        </m:sSup>
                        <m:r>
                          <a:rPr lang="en-US" sz="4000" i="1">
                            <a:latin typeface="Cambria Math" panose="02040503050406030204" pitchFamily="18" charset="0"/>
                          </a:rPr>
                          <m:t>)</m:t>
                        </m:r>
                      </m:e>
                      <m:sup>
                        <m:r>
                          <a:rPr lang="en-US" sz="4000" b="0" i="1" smtClean="0">
                            <a:latin typeface="Cambria Math" panose="02040503050406030204" pitchFamily="18" charset="0"/>
                          </a:rPr>
                          <m:t>𝑀</m:t>
                        </m:r>
                      </m:sup>
                    </m:sSup>
                  </m:oMath>
                </a14:m>
                <a:endParaRPr lang="en-US" sz="4000" dirty="0"/>
              </a:p>
              <a:p>
                <a:endParaRPr lang="en-US" sz="4000" dirty="0" smtClean="0"/>
              </a:p>
              <a:p>
                <a:r>
                  <a:rPr lang="en-US" sz="4000" dirty="0" smtClean="0"/>
                  <a:t>Test cases</a:t>
                </a:r>
              </a:p>
              <a:p>
                <a:pPr marL="685800" indent="-685800">
                  <a:buFont typeface="Arial" panose="020B0604020202020204" pitchFamily="34" charset="0"/>
                  <a:buChar char="•"/>
                </a:pPr>
                <a14:m>
                  <m:oMath xmlns:m="http://schemas.openxmlformats.org/officeDocument/2006/math">
                    <m:f>
                      <m:fPr>
                        <m:ctrlPr>
                          <a:rPr lang="en-US" sz="4000" i="1" dirty="0" smtClean="0">
                            <a:latin typeface="Cambria Math" panose="02040503050406030204" pitchFamily="18" charset="0"/>
                          </a:rPr>
                        </m:ctrlPr>
                      </m:fPr>
                      <m:num>
                        <m:r>
                          <a:rPr lang="en-US" sz="4000" b="0" i="1" dirty="0" smtClean="0">
                            <a:latin typeface="Cambria Math" panose="02040503050406030204" pitchFamily="18" charset="0"/>
                          </a:rPr>
                          <m:t>𝑁</m:t>
                        </m:r>
                      </m:num>
                      <m:den>
                        <m:r>
                          <a:rPr lang="en-US" sz="4000" b="0" i="1" dirty="0" smtClean="0">
                            <a:latin typeface="Cambria Math" panose="02040503050406030204" pitchFamily="18" charset="0"/>
                          </a:rPr>
                          <m:t>𝑀</m:t>
                        </m:r>
                      </m:den>
                    </m:f>
                  </m:oMath>
                </a14:m>
                <a:r>
                  <a:rPr lang="en-US" sz="4000" dirty="0" smtClean="0"/>
                  <a:t> = 4, 4.24, 5 </a:t>
                </a:r>
                <a:r>
                  <a:rPr lang="en-US" sz="4000" dirty="0"/>
                  <a:t>(phase transition zone)</a:t>
                </a:r>
                <a:r>
                  <a:rPr lang="en-US" sz="4000" dirty="0" smtClean="0"/>
                  <a:t> where </a:t>
                </a:r>
                <a14:m>
                  <m:oMath xmlns:m="http://schemas.openxmlformats.org/officeDocument/2006/math">
                    <m:r>
                      <a:rPr lang="en-US" sz="4000" i="1" dirty="0" smtClean="0">
                        <a:latin typeface="Cambria Math" panose="02040503050406030204" pitchFamily="18" charset="0"/>
                      </a:rPr>
                      <m:t>𝑁</m:t>
                    </m:r>
                  </m:oMath>
                </a14:m>
                <a:r>
                  <a:rPr lang="en-US" sz="4000" dirty="0" smtClean="0"/>
                  <a:t> = 100, 150, 200,250, 300, 350</a:t>
                </a:r>
              </a:p>
              <a:p>
                <a:pPr marL="685800" indent="-685800">
                  <a:buFont typeface="Arial" panose="020B0604020202020204" pitchFamily="34" charset="0"/>
                  <a:buChar char="•"/>
                </a:pPr>
                <a:r>
                  <a:rPr lang="en-US" sz="4000" dirty="0" smtClean="0"/>
                  <a:t>100 instances per case</a:t>
                </a:r>
              </a:p>
              <a:p>
                <a:endParaRPr lang="en-US" sz="4000" dirty="0" smtClean="0"/>
              </a:p>
              <a:p>
                <a:r>
                  <a:rPr lang="en-US" sz="4000" dirty="0" smtClean="0"/>
                  <a:t>Test Solver</a:t>
                </a:r>
              </a:p>
              <a:p>
                <a:pPr marL="685800" indent="-685800">
                  <a:buFont typeface="Arial" panose="020B0604020202020204" pitchFamily="34" charset="0"/>
                  <a:buChar char="•"/>
                </a:pPr>
                <a:r>
                  <a:rPr lang="en-US" sz="4000" dirty="0" err="1" smtClean="0"/>
                  <a:t>MiniSat</a:t>
                </a:r>
                <a:r>
                  <a:rPr lang="en-US" sz="4000" dirty="0" smtClean="0"/>
                  <a:t> C Version 1.4.1</a:t>
                </a:r>
                <a:endParaRPr lang="en-US" sz="4000" dirty="0"/>
              </a:p>
              <a:p>
                <a:endParaRPr lang="en-US" sz="4800" dirty="0" smtClean="0"/>
              </a:p>
            </p:txBody>
          </p:sp>
        </mc:Choice>
        <mc:Fallback>
          <p:sp>
            <p:nvSpPr>
              <p:cNvPr id="4" name="TextBox 3"/>
              <p:cNvSpPr txBox="1">
                <a:spLocks noRot="1" noChangeAspect="1" noMove="1" noResize="1" noEditPoints="1" noAdjustHandles="1" noChangeArrowheads="1" noChangeShapeType="1" noTextEdit="1"/>
              </p:cNvSpPr>
              <p:nvPr/>
            </p:nvSpPr>
            <p:spPr>
              <a:xfrm>
                <a:off x="-61056" y="15892717"/>
                <a:ext cx="10848775" cy="15057712"/>
              </a:xfrm>
              <a:prstGeom prst="rect">
                <a:avLst/>
              </a:prstGeom>
              <a:blipFill rotWithShape="0">
                <a:blip r:embed="rId3"/>
                <a:stretch>
                  <a:fillRect l="-2022" t="-729" r="-16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783373" y="23433524"/>
                <a:ext cx="20123347" cy="2800767"/>
              </a:xfrm>
              <a:prstGeom prst="rect">
                <a:avLst/>
              </a:prstGeom>
              <a:noFill/>
            </p:spPr>
            <p:txBody>
              <a:bodyPr wrap="square" rtlCol="0">
                <a:spAutoFit/>
              </a:bodyPr>
              <a:lstStyle/>
              <a:p>
                <a:pPr marL="571500" indent="-571500">
                  <a:buFont typeface="Arial" panose="020B0604020202020204" pitchFamily="34" charset="0"/>
                  <a:buChar char="•"/>
                </a:pPr>
                <a:r>
                  <a:rPr lang="en-US" sz="4400" dirty="0" smtClean="0"/>
                  <a:t>Space(SYM)/Space(TSG) </a:t>
                </a:r>
                <a14:m>
                  <m:oMath xmlns:m="http://schemas.openxmlformats.org/officeDocument/2006/math">
                    <m:r>
                      <a:rPr lang="en-US" sz="4400" i="1" dirty="0" smtClean="0">
                        <a:latin typeface="Cambria Math" panose="02040503050406030204" pitchFamily="18" charset="0"/>
                        <a:ea typeface="Cambria Math" panose="02040503050406030204" pitchFamily="18" charset="0"/>
                      </a:rPr>
                      <m:t>≈</m:t>
                    </m:r>
                  </m:oMath>
                </a14:m>
                <a:r>
                  <a:rPr lang="en-US" sz="4400" dirty="0" smtClean="0"/>
                  <a:t> small, this </a:t>
                </a:r>
                <a:r>
                  <a:rPr lang="en-US" sz="4400" dirty="0"/>
                  <a:t>implies </a:t>
                </a:r>
                <a:r>
                  <a:rPr lang="en-US" sz="4400" dirty="0" smtClean="0"/>
                  <a:t>that it is hard to generate using the TSG generator and is worthwhile to use because it is tougher.</a:t>
                </a:r>
              </a:p>
              <a:p>
                <a:pPr marL="571500" indent="-571500">
                  <a:buFont typeface="Arial" panose="020B0604020202020204" pitchFamily="34" charset="0"/>
                  <a:buChar char="•"/>
                </a:pPr>
                <a:r>
                  <a:rPr lang="en-US" sz="4400" dirty="0" smtClean="0"/>
                  <a:t>The Symmetric 3-SAT maintains its toughness and satisfiability  which implies it is a better benchmark to generate more solvable solutions.</a:t>
                </a:r>
              </a:p>
            </p:txBody>
          </p:sp>
        </mc:Choice>
        <mc:Fallback xmlns="">
          <p:sp>
            <p:nvSpPr>
              <p:cNvPr id="13" name="TextBox 12"/>
              <p:cNvSpPr txBox="1">
                <a:spLocks noRot="1" noChangeAspect="1" noMove="1" noResize="1" noEditPoints="1" noAdjustHandles="1" noChangeArrowheads="1" noChangeShapeType="1" noTextEdit="1"/>
              </p:cNvSpPr>
              <p:nvPr/>
            </p:nvSpPr>
            <p:spPr>
              <a:xfrm>
                <a:off x="10783373" y="23433524"/>
                <a:ext cx="20123347" cy="2800767"/>
              </a:xfrm>
              <a:prstGeom prst="rect">
                <a:avLst/>
              </a:prstGeom>
              <a:blipFill rotWithShape="0">
                <a:blip r:embed="rId4"/>
                <a:stretch>
                  <a:fillRect l="-1121" t="-4348" r="-1272" b="-9348"/>
                </a:stretch>
              </a:blipFill>
            </p:spPr>
            <p:txBody>
              <a:bodyPr/>
              <a:lstStyle/>
              <a:p>
                <a:r>
                  <a:rPr lang="en-US">
                    <a:noFill/>
                  </a:rPr>
                  <a:t> </a:t>
                </a:r>
              </a:p>
            </p:txBody>
          </p:sp>
        </mc:Fallback>
      </mc:AlternateContent>
      <p:sp>
        <p:nvSpPr>
          <p:cNvPr id="14" name="TextBox 13"/>
          <p:cNvSpPr txBox="1"/>
          <p:nvPr/>
        </p:nvSpPr>
        <p:spPr>
          <a:xfrm>
            <a:off x="26906845" y="27986344"/>
            <a:ext cx="4406550" cy="2862322"/>
          </a:xfrm>
          <a:prstGeom prst="rect">
            <a:avLst/>
          </a:prstGeom>
          <a:noFill/>
        </p:spPr>
        <p:txBody>
          <a:bodyPr wrap="square" rtlCol="0">
            <a:spAutoFit/>
          </a:bodyPr>
          <a:lstStyle/>
          <a:p>
            <a:r>
              <a:rPr lang="en-US" sz="3600" dirty="0" smtClean="0"/>
              <a:t>Tough SAT Generator</a:t>
            </a:r>
            <a:r>
              <a:rPr lang="en-US" sz="3600" dirty="0"/>
              <a:t>: toughsat.appspot.com</a:t>
            </a:r>
            <a:endParaRPr lang="en-US" sz="3600" dirty="0" smtClean="0"/>
          </a:p>
          <a:p>
            <a:r>
              <a:rPr lang="en-US" sz="3600" dirty="0" err="1" smtClean="0"/>
              <a:t>MiniSat</a:t>
            </a:r>
            <a:r>
              <a:rPr lang="en-US" sz="3600" dirty="0"/>
              <a:t>: </a:t>
            </a:r>
            <a:r>
              <a:rPr lang="en-US" sz="3600" dirty="0" smtClean="0"/>
              <a:t>minisat.se</a:t>
            </a:r>
          </a:p>
          <a:p>
            <a:r>
              <a:rPr lang="en-US" sz="3600" dirty="0" smtClean="0"/>
              <a:t>Cloud9:  c9.io</a:t>
            </a:r>
          </a:p>
          <a:p>
            <a:endParaRPr lang="en-US" sz="3600" dirty="0" smtClean="0"/>
          </a:p>
        </p:txBody>
      </p:sp>
      <p:cxnSp>
        <p:nvCxnSpPr>
          <p:cNvPr id="20" name="Straight Connector 19"/>
          <p:cNvCxnSpPr/>
          <p:nvPr/>
        </p:nvCxnSpPr>
        <p:spPr>
          <a:xfrm flipV="1">
            <a:off x="3530600" y="10305536"/>
            <a:ext cx="2585968" cy="32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395206" y="9655059"/>
            <a:ext cx="447793" cy="640654"/>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 name="Straight Arrow Connector 28"/>
          <p:cNvCxnSpPr/>
          <p:nvPr/>
        </p:nvCxnSpPr>
        <p:spPr>
          <a:xfrm flipV="1">
            <a:off x="4578848" y="9413759"/>
            <a:ext cx="0" cy="2413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32764" y="8894620"/>
            <a:ext cx="1825325" cy="646331"/>
          </a:xfrm>
          <a:prstGeom prst="rect">
            <a:avLst/>
          </a:prstGeom>
          <a:noFill/>
        </p:spPr>
        <p:txBody>
          <a:bodyPr wrap="square" rtlCol="0">
            <a:spAutoFit/>
          </a:bodyPr>
          <a:lstStyle/>
          <a:p>
            <a:r>
              <a:rPr lang="en-US" sz="3600" dirty="0" smtClean="0"/>
              <a:t>+ </a:t>
            </a:r>
            <a:r>
              <a:rPr lang="en-US" sz="3200" dirty="0" smtClean="0"/>
              <a:t>Literal</a:t>
            </a:r>
            <a:endParaRPr lang="en-US" sz="3200" dirty="0"/>
          </a:p>
        </p:txBody>
      </p:sp>
      <p:sp>
        <p:nvSpPr>
          <p:cNvPr id="32" name="TextBox 31"/>
          <p:cNvSpPr txBox="1"/>
          <p:nvPr/>
        </p:nvSpPr>
        <p:spPr>
          <a:xfrm>
            <a:off x="6559703" y="10429335"/>
            <a:ext cx="1669796" cy="584775"/>
          </a:xfrm>
          <a:prstGeom prst="rect">
            <a:avLst/>
          </a:prstGeom>
          <a:noFill/>
        </p:spPr>
        <p:txBody>
          <a:bodyPr wrap="square" rtlCol="0">
            <a:spAutoFit/>
          </a:bodyPr>
          <a:lstStyle/>
          <a:p>
            <a:r>
              <a:rPr lang="en-US" sz="3200" dirty="0" smtClean="0"/>
              <a:t>Clause</a:t>
            </a:r>
            <a:endParaRPr lang="en-US" sz="3200" dirty="0"/>
          </a:p>
        </p:txBody>
      </p:sp>
      <p:cxnSp>
        <p:nvCxnSpPr>
          <p:cNvPr id="42" name="Elbow Connector 41"/>
          <p:cNvCxnSpPr/>
          <p:nvPr/>
        </p:nvCxnSpPr>
        <p:spPr>
          <a:xfrm>
            <a:off x="6063163" y="10309116"/>
            <a:ext cx="513351" cy="427804"/>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177089" y="9708082"/>
            <a:ext cx="762000" cy="601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5591993" y="10295713"/>
            <a:ext cx="0" cy="2731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842999" y="10435232"/>
            <a:ext cx="1982851" cy="584775"/>
          </a:xfrm>
          <a:prstGeom prst="rect">
            <a:avLst/>
          </a:prstGeom>
          <a:noFill/>
        </p:spPr>
        <p:txBody>
          <a:bodyPr wrap="square" rtlCol="0">
            <a:spAutoFit/>
          </a:bodyPr>
          <a:lstStyle/>
          <a:p>
            <a:r>
              <a:rPr lang="en-US" sz="3200" dirty="0" smtClean="0"/>
              <a:t>- Literal</a:t>
            </a:r>
            <a:endParaRPr lang="en-US" sz="3200" dirty="0"/>
          </a:p>
        </p:txBody>
      </p:sp>
      <p:cxnSp>
        <p:nvCxnSpPr>
          <p:cNvPr id="69" name="Straight Connector 68"/>
          <p:cNvCxnSpPr/>
          <p:nvPr/>
        </p:nvCxnSpPr>
        <p:spPr>
          <a:xfrm>
            <a:off x="78355" y="10309114"/>
            <a:ext cx="1790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6896" y="10413755"/>
            <a:ext cx="3497637" cy="646331"/>
          </a:xfrm>
          <a:prstGeom prst="rect">
            <a:avLst/>
          </a:prstGeom>
          <a:noFill/>
        </p:spPr>
        <p:txBody>
          <a:bodyPr wrap="square" rtlCol="0">
            <a:spAutoFit/>
          </a:bodyPr>
          <a:lstStyle/>
          <a:p>
            <a:r>
              <a:rPr lang="en-US" sz="3600" dirty="0" smtClean="0"/>
              <a:t>Binary Variables</a:t>
            </a:r>
            <a:endParaRPr lang="en-US" sz="3600" dirty="0"/>
          </a:p>
        </p:txBody>
      </p:sp>
      <p:cxnSp>
        <p:nvCxnSpPr>
          <p:cNvPr id="72" name="Straight Arrow Connector 71"/>
          <p:cNvCxnSpPr/>
          <p:nvPr/>
        </p:nvCxnSpPr>
        <p:spPr>
          <a:xfrm>
            <a:off x="973705" y="10331263"/>
            <a:ext cx="0" cy="1961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3981481" y="9669650"/>
            <a:ext cx="413725" cy="6517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a:off x="4188343" y="10331263"/>
            <a:ext cx="0" cy="251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841982" y="10504228"/>
            <a:ext cx="716810" cy="584775"/>
          </a:xfrm>
          <a:prstGeom prst="rect">
            <a:avLst/>
          </a:prstGeom>
          <a:noFill/>
        </p:spPr>
        <p:txBody>
          <a:bodyPr wrap="square" rtlCol="0">
            <a:spAutoFit/>
          </a:bodyPr>
          <a:lstStyle/>
          <a:p>
            <a:r>
              <a:rPr lang="en-US" sz="3200" dirty="0" smtClean="0"/>
              <a:t>OR</a:t>
            </a:r>
            <a:endParaRPr lang="en-US" sz="3200" dirty="0"/>
          </a:p>
        </p:txBody>
      </p:sp>
      <p:sp>
        <p:nvSpPr>
          <p:cNvPr id="15" name="TextBox 14"/>
          <p:cNvSpPr txBox="1"/>
          <p:nvPr/>
        </p:nvSpPr>
        <p:spPr>
          <a:xfrm>
            <a:off x="10725078" y="27668404"/>
            <a:ext cx="16181767" cy="2123658"/>
          </a:xfrm>
          <a:prstGeom prst="rect">
            <a:avLst/>
          </a:prstGeom>
          <a:noFill/>
        </p:spPr>
        <p:txBody>
          <a:bodyPr wrap="square" rtlCol="0">
            <a:spAutoFit/>
          </a:bodyPr>
          <a:lstStyle/>
          <a:p>
            <a:pPr marL="914400" indent="-914400">
              <a:buAutoNum type="arabicParenR"/>
            </a:pPr>
            <a:r>
              <a:rPr lang="en-US" sz="4400" dirty="0" smtClean="0"/>
              <a:t>Analysis </a:t>
            </a:r>
            <a:r>
              <a:rPr lang="en-US" sz="4400" dirty="0"/>
              <a:t>of Landscape problem</a:t>
            </a:r>
          </a:p>
          <a:p>
            <a:pPr marL="914400" indent="-914400">
              <a:buAutoNum type="arabicParenR"/>
            </a:pPr>
            <a:r>
              <a:rPr lang="en-US" sz="4400" dirty="0" smtClean="0"/>
              <a:t>Our efficient </a:t>
            </a:r>
            <a:r>
              <a:rPr lang="en-US" sz="4400" dirty="0"/>
              <a:t>Most Constrained Variable partition </a:t>
            </a:r>
            <a:r>
              <a:rPr lang="en-US" sz="4400" dirty="0" smtClean="0"/>
              <a:t>solver</a:t>
            </a:r>
          </a:p>
          <a:p>
            <a:pPr marL="914400" indent="-914400">
              <a:buAutoNum type="arabicParenR"/>
            </a:pPr>
            <a:r>
              <a:rPr lang="en-US" sz="4400" dirty="0" smtClean="0"/>
              <a:t>New phase transition number for symmetric 3-SAT</a:t>
            </a:r>
            <a:endParaRPr lang="en-US" sz="4400" dirty="0"/>
          </a:p>
        </p:txBody>
      </p:sp>
      <p:sp>
        <p:nvSpPr>
          <p:cNvPr id="16" name="TextBox 15"/>
          <p:cNvSpPr txBox="1"/>
          <p:nvPr/>
        </p:nvSpPr>
        <p:spPr>
          <a:xfrm>
            <a:off x="31030385" y="15778340"/>
            <a:ext cx="9145017" cy="6247864"/>
          </a:xfrm>
          <a:prstGeom prst="rect">
            <a:avLst/>
          </a:prstGeom>
          <a:noFill/>
        </p:spPr>
        <p:txBody>
          <a:bodyPr wrap="square" rtlCol="0">
            <a:spAutoFit/>
          </a:bodyPr>
          <a:lstStyle/>
          <a:p>
            <a:pPr marL="571500" indent="-571500">
              <a:buFont typeface="Arial" panose="020B0604020202020204" pitchFamily="34" charset="0"/>
              <a:buChar char="•"/>
            </a:pPr>
            <a:r>
              <a:rPr lang="en-US" sz="4400" dirty="0"/>
              <a:t>I</a:t>
            </a:r>
            <a:r>
              <a:rPr lang="en-US" sz="4400" dirty="0" smtClean="0"/>
              <a:t>t is harder for a CDCL based solver to solve symmetric 3-SAT problems.</a:t>
            </a:r>
          </a:p>
          <a:p>
            <a:pPr marL="571500" indent="-571500">
              <a:buFont typeface="Arial" panose="020B0604020202020204" pitchFamily="34" charset="0"/>
              <a:buChar char="•"/>
            </a:pPr>
            <a:r>
              <a:rPr lang="en-US" sz="4400" dirty="0" smtClean="0"/>
              <a:t>It is harder for the solver to make a satisfiability assignment, as all problems in the 1:5  case were unsatisfiable. </a:t>
            </a:r>
          </a:p>
          <a:p>
            <a:pPr marL="571500" indent="-571500">
              <a:buFont typeface="Arial" panose="020B0604020202020204" pitchFamily="34" charset="0"/>
              <a:buChar char="•"/>
            </a:pPr>
            <a:r>
              <a:rPr lang="en-US" sz="4400" dirty="0"/>
              <a:t>T</a:t>
            </a:r>
            <a:r>
              <a:rPr lang="en-US" sz="4400" dirty="0" smtClean="0"/>
              <a:t>he Symmetric generator can create more useful cases when at the phase transition zone than the TSG.</a:t>
            </a:r>
            <a:r>
              <a:rPr lang="en-US" sz="4800" dirty="0" smtClean="0"/>
              <a:t> </a:t>
            </a:r>
            <a:endParaRPr lang="en-US" sz="4800" dirty="0"/>
          </a:p>
        </p:txBody>
      </p:sp>
      <p:sp>
        <p:nvSpPr>
          <p:cNvPr id="17" name="TextBox 16"/>
          <p:cNvSpPr txBox="1"/>
          <p:nvPr/>
        </p:nvSpPr>
        <p:spPr>
          <a:xfrm>
            <a:off x="30996522" y="14732899"/>
            <a:ext cx="9204344" cy="1015663"/>
          </a:xfrm>
          <a:prstGeom prst="rect">
            <a:avLst/>
          </a:prstGeom>
          <a:solidFill>
            <a:srgbClr val="002C73"/>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6000" dirty="0" smtClean="0"/>
              <a:t>Result Summary</a:t>
            </a:r>
            <a:endParaRPr lang="en-US" sz="6600" dirty="0"/>
          </a:p>
        </p:txBody>
      </p:sp>
      <p:graphicFrame>
        <p:nvGraphicFramePr>
          <p:cNvPr id="58" name="Chart 57"/>
          <p:cNvGraphicFramePr>
            <a:graphicFrameLocks/>
          </p:cNvGraphicFramePr>
          <p:nvPr>
            <p:extLst>
              <p:ext uri="{D42A27DB-BD31-4B8C-83A1-F6EECF244321}">
                <p14:modId xmlns:p14="http://schemas.microsoft.com/office/powerpoint/2010/main" val="4014794633"/>
              </p:ext>
            </p:extLst>
          </p:nvPr>
        </p:nvGraphicFramePr>
        <p:xfrm>
          <a:off x="31280009" y="22375154"/>
          <a:ext cx="8953589" cy="78488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9" name="Chart 88"/>
          <p:cNvGraphicFramePr>
            <a:graphicFrameLocks/>
          </p:cNvGraphicFramePr>
          <p:nvPr>
            <p:extLst>
              <p:ext uri="{D42A27DB-BD31-4B8C-83A1-F6EECF244321}">
                <p14:modId xmlns:p14="http://schemas.microsoft.com/office/powerpoint/2010/main" val="1495752882"/>
              </p:ext>
            </p:extLst>
          </p:nvPr>
        </p:nvGraphicFramePr>
        <p:xfrm>
          <a:off x="10869398" y="3618649"/>
          <a:ext cx="6623729" cy="482713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0" name="Chart 89"/>
          <p:cNvGraphicFramePr>
            <a:graphicFrameLocks/>
          </p:cNvGraphicFramePr>
          <p:nvPr>
            <p:extLst>
              <p:ext uri="{D42A27DB-BD31-4B8C-83A1-F6EECF244321}">
                <p14:modId xmlns:p14="http://schemas.microsoft.com/office/powerpoint/2010/main" val="3341985241"/>
              </p:ext>
            </p:extLst>
          </p:nvPr>
        </p:nvGraphicFramePr>
        <p:xfrm>
          <a:off x="17524335" y="3618649"/>
          <a:ext cx="6659532" cy="482712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1" name="Chart 90"/>
          <p:cNvGraphicFramePr>
            <a:graphicFrameLocks/>
          </p:cNvGraphicFramePr>
          <p:nvPr>
            <p:extLst>
              <p:ext uri="{D42A27DB-BD31-4B8C-83A1-F6EECF244321}">
                <p14:modId xmlns:p14="http://schemas.microsoft.com/office/powerpoint/2010/main" val="2742040043"/>
              </p:ext>
            </p:extLst>
          </p:nvPr>
        </p:nvGraphicFramePr>
        <p:xfrm>
          <a:off x="24109096" y="3581062"/>
          <a:ext cx="6623729" cy="482703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92" name="Chart 91"/>
          <p:cNvGraphicFramePr>
            <a:graphicFrameLocks/>
          </p:cNvGraphicFramePr>
          <p:nvPr>
            <p:extLst>
              <p:ext uri="{D42A27DB-BD31-4B8C-83A1-F6EECF244321}">
                <p14:modId xmlns:p14="http://schemas.microsoft.com/office/powerpoint/2010/main" val="610908881"/>
              </p:ext>
            </p:extLst>
          </p:nvPr>
        </p:nvGraphicFramePr>
        <p:xfrm>
          <a:off x="10829349" y="8445778"/>
          <a:ext cx="6623729" cy="471683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3" name="Chart 92"/>
          <p:cNvGraphicFramePr>
            <a:graphicFrameLocks/>
          </p:cNvGraphicFramePr>
          <p:nvPr>
            <p:extLst>
              <p:ext uri="{D42A27DB-BD31-4B8C-83A1-F6EECF244321}">
                <p14:modId xmlns:p14="http://schemas.microsoft.com/office/powerpoint/2010/main" val="2229181897"/>
              </p:ext>
            </p:extLst>
          </p:nvPr>
        </p:nvGraphicFramePr>
        <p:xfrm>
          <a:off x="17450867" y="8445778"/>
          <a:ext cx="6623729" cy="4716832"/>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94" name="Chart 93"/>
          <p:cNvGraphicFramePr>
            <a:graphicFrameLocks/>
          </p:cNvGraphicFramePr>
          <p:nvPr>
            <p:extLst>
              <p:ext uri="{D42A27DB-BD31-4B8C-83A1-F6EECF244321}">
                <p14:modId xmlns:p14="http://schemas.microsoft.com/office/powerpoint/2010/main" val="858884182"/>
              </p:ext>
            </p:extLst>
          </p:nvPr>
        </p:nvGraphicFramePr>
        <p:xfrm>
          <a:off x="24074595" y="8445464"/>
          <a:ext cx="6842271" cy="4713396"/>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95" name="Chart 94"/>
          <p:cNvGraphicFramePr>
            <a:graphicFrameLocks/>
          </p:cNvGraphicFramePr>
          <p:nvPr>
            <p:extLst>
              <p:ext uri="{D42A27DB-BD31-4B8C-83A1-F6EECF244321}">
                <p14:modId xmlns:p14="http://schemas.microsoft.com/office/powerpoint/2010/main" val="3668413055"/>
              </p:ext>
            </p:extLst>
          </p:nvPr>
        </p:nvGraphicFramePr>
        <p:xfrm>
          <a:off x="10871610" y="13010937"/>
          <a:ext cx="6750738" cy="4716832"/>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96" name="Chart 95"/>
          <p:cNvGraphicFramePr>
            <a:graphicFrameLocks/>
          </p:cNvGraphicFramePr>
          <p:nvPr>
            <p:extLst>
              <p:ext uri="{D42A27DB-BD31-4B8C-83A1-F6EECF244321}">
                <p14:modId xmlns:p14="http://schemas.microsoft.com/office/powerpoint/2010/main" val="2467736164"/>
              </p:ext>
            </p:extLst>
          </p:nvPr>
        </p:nvGraphicFramePr>
        <p:xfrm>
          <a:off x="17495340" y="13014374"/>
          <a:ext cx="6621518" cy="4713394"/>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97" name="Chart 96"/>
          <p:cNvGraphicFramePr>
            <a:graphicFrameLocks/>
          </p:cNvGraphicFramePr>
          <p:nvPr>
            <p:extLst>
              <p:ext uri="{D42A27DB-BD31-4B8C-83A1-F6EECF244321}">
                <p14:modId xmlns:p14="http://schemas.microsoft.com/office/powerpoint/2010/main" val="170695901"/>
              </p:ext>
            </p:extLst>
          </p:nvPr>
        </p:nvGraphicFramePr>
        <p:xfrm>
          <a:off x="24116857" y="13017812"/>
          <a:ext cx="6842271" cy="4709955"/>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98" name="Chart 97"/>
          <p:cNvGraphicFramePr>
            <a:graphicFrameLocks/>
          </p:cNvGraphicFramePr>
          <p:nvPr>
            <p:extLst>
              <p:ext uri="{D42A27DB-BD31-4B8C-83A1-F6EECF244321}">
                <p14:modId xmlns:p14="http://schemas.microsoft.com/office/powerpoint/2010/main" val="893863878"/>
              </p:ext>
            </p:extLst>
          </p:nvPr>
        </p:nvGraphicFramePr>
        <p:xfrm>
          <a:off x="10907239" y="17727768"/>
          <a:ext cx="6628150" cy="4709955"/>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99" name="Chart 98"/>
          <p:cNvGraphicFramePr>
            <a:graphicFrameLocks/>
          </p:cNvGraphicFramePr>
          <p:nvPr>
            <p:extLst>
              <p:ext uri="{D42A27DB-BD31-4B8C-83A1-F6EECF244321}">
                <p14:modId xmlns:p14="http://schemas.microsoft.com/office/powerpoint/2010/main" val="2599697266"/>
              </p:ext>
            </p:extLst>
          </p:nvPr>
        </p:nvGraphicFramePr>
        <p:xfrm>
          <a:off x="17539808" y="17724330"/>
          <a:ext cx="6628150" cy="4713392"/>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00" name="Chart 99"/>
          <p:cNvGraphicFramePr>
            <a:graphicFrameLocks/>
          </p:cNvGraphicFramePr>
          <p:nvPr>
            <p:extLst>
              <p:ext uri="{D42A27DB-BD31-4B8C-83A1-F6EECF244321}">
                <p14:modId xmlns:p14="http://schemas.microsoft.com/office/powerpoint/2010/main" val="1254341101"/>
              </p:ext>
            </p:extLst>
          </p:nvPr>
        </p:nvGraphicFramePr>
        <p:xfrm>
          <a:off x="24199166" y="17720892"/>
          <a:ext cx="6800011" cy="4716829"/>
        </p:xfrm>
        <a:graphic>
          <a:graphicData uri="http://schemas.openxmlformats.org/drawingml/2006/chart">
            <c:chart xmlns:c="http://schemas.openxmlformats.org/drawingml/2006/chart" xmlns:r="http://schemas.openxmlformats.org/officeDocument/2006/relationships" r:id="rId17"/>
          </a:graphicData>
        </a:graphic>
      </p:graphicFrame>
      <p:sp>
        <p:nvSpPr>
          <p:cNvPr id="101" name="TextBox 100"/>
          <p:cNvSpPr txBox="1"/>
          <p:nvPr/>
        </p:nvSpPr>
        <p:spPr>
          <a:xfrm>
            <a:off x="10726288" y="26513308"/>
            <a:ext cx="16180557" cy="1015663"/>
          </a:xfrm>
          <a:prstGeom prst="rect">
            <a:avLst/>
          </a:prstGeom>
          <a:solidFill>
            <a:srgbClr val="002C73"/>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6000" dirty="0" smtClean="0"/>
              <a:t>Future Work</a:t>
            </a:r>
            <a:endParaRPr lang="en-US" sz="6000" dirty="0"/>
          </a:p>
        </p:txBody>
      </p:sp>
      <p:sp>
        <p:nvSpPr>
          <p:cNvPr id="102" name="TextBox 101"/>
          <p:cNvSpPr txBox="1"/>
          <p:nvPr/>
        </p:nvSpPr>
        <p:spPr>
          <a:xfrm>
            <a:off x="30959128" y="3674431"/>
            <a:ext cx="9202132" cy="1015663"/>
          </a:xfrm>
          <a:prstGeom prst="rect">
            <a:avLst/>
          </a:prstGeom>
          <a:solidFill>
            <a:srgbClr val="002C73"/>
          </a:solidFill>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6000" dirty="0" smtClean="0"/>
              <a:t>Results Legend: TSG     SYM </a:t>
            </a:r>
            <a:endParaRPr lang="en-US" sz="6000" dirty="0"/>
          </a:p>
        </p:txBody>
      </p:sp>
      <p:sp>
        <p:nvSpPr>
          <p:cNvPr id="28" name="Rectangle 27"/>
          <p:cNvSpPr/>
          <p:nvPr/>
        </p:nvSpPr>
        <p:spPr>
          <a:xfrm>
            <a:off x="39479221" y="4112374"/>
            <a:ext cx="609831" cy="1714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9642760" y="4028075"/>
            <a:ext cx="282752" cy="3308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7395941" y="4091092"/>
            <a:ext cx="609831" cy="1714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7542778" y="3980976"/>
            <a:ext cx="316155" cy="3779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6940230" y="26786858"/>
            <a:ext cx="4339779" cy="707886"/>
          </a:xfrm>
          <a:prstGeom prst="rect">
            <a:avLst/>
          </a:prstGeom>
          <a:solidFill>
            <a:srgbClr val="002C73"/>
          </a:solidFill>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4000" b="1" dirty="0" smtClean="0"/>
              <a:t>Acknowledgments</a:t>
            </a:r>
            <a:endParaRPr lang="en-US" sz="4000" b="1" dirty="0"/>
          </a:p>
        </p:txBody>
      </p:sp>
      <p:sp>
        <p:nvSpPr>
          <p:cNvPr id="35" name="TextBox 34"/>
          <p:cNvSpPr txBox="1"/>
          <p:nvPr/>
        </p:nvSpPr>
        <p:spPr>
          <a:xfrm>
            <a:off x="30956916" y="4681436"/>
            <a:ext cx="9204344" cy="9571851"/>
          </a:xfrm>
          <a:prstGeom prst="rect">
            <a:avLst/>
          </a:prstGeom>
          <a:noFill/>
        </p:spPr>
        <p:txBody>
          <a:bodyPr wrap="square" rtlCol="0">
            <a:spAutoFit/>
          </a:bodyPr>
          <a:lstStyle/>
          <a:p>
            <a:r>
              <a:rPr lang="en-US" sz="4400" dirty="0" smtClean="0"/>
              <a:t>As seen from the results it took more CPU time to solve the symmetric problems as we reached towards and beyond the normal phase transition zone. The number of propagations conflicts and decisions also experience the same increase overtime.  Propagation is used to break down larger clauses  into a smaller number of literals. Conflicts occur when one variable is assigned both a positive and negative literal and Decisions are simply assignments of a literal to a variable. </a:t>
            </a:r>
            <a:endParaRPr lang="en-US" sz="4400" dirty="0"/>
          </a:p>
        </p:txBody>
      </p:sp>
      <p:sp>
        <p:nvSpPr>
          <p:cNvPr id="22" name="TextBox 21"/>
          <p:cNvSpPr txBox="1"/>
          <p:nvPr/>
        </p:nvSpPr>
        <p:spPr>
          <a:xfrm rot="10800000">
            <a:off x="5971779" y="9663364"/>
            <a:ext cx="419257" cy="750391"/>
          </a:xfrm>
          <a:custGeom>
            <a:avLst/>
            <a:gdLst>
              <a:gd name="connsiteX0" fmla="*/ 0 w 374386"/>
              <a:gd name="connsiteY0" fmla="*/ 0 h 769441"/>
              <a:gd name="connsiteX1" fmla="*/ 374386 w 374386"/>
              <a:gd name="connsiteY1" fmla="*/ 0 h 769441"/>
              <a:gd name="connsiteX2" fmla="*/ 374386 w 374386"/>
              <a:gd name="connsiteY2" fmla="*/ 769441 h 769441"/>
              <a:gd name="connsiteX3" fmla="*/ 0 w 374386"/>
              <a:gd name="connsiteY3" fmla="*/ 769441 h 769441"/>
              <a:gd name="connsiteX4" fmla="*/ 0 w 374386"/>
              <a:gd name="connsiteY4" fmla="*/ 0 h 769441"/>
              <a:gd name="connsiteX0" fmla="*/ 0 w 641086"/>
              <a:gd name="connsiteY0" fmla="*/ 0 h 826591"/>
              <a:gd name="connsiteX1" fmla="*/ 374386 w 641086"/>
              <a:gd name="connsiteY1" fmla="*/ 0 h 826591"/>
              <a:gd name="connsiteX2" fmla="*/ 641086 w 641086"/>
              <a:gd name="connsiteY2" fmla="*/ 826591 h 826591"/>
              <a:gd name="connsiteX3" fmla="*/ 0 w 641086"/>
              <a:gd name="connsiteY3" fmla="*/ 769441 h 826591"/>
              <a:gd name="connsiteX4" fmla="*/ 0 w 641086"/>
              <a:gd name="connsiteY4" fmla="*/ 0 h 826591"/>
              <a:gd name="connsiteX0" fmla="*/ 0 w 457962"/>
              <a:gd name="connsiteY0" fmla="*/ 0 h 785661"/>
              <a:gd name="connsiteX1" fmla="*/ 374386 w 457962"/>
              <a:gd name="connsiteY1" fmla="*/ 0 h 785661"/>
              <a:gd name="connsiteX2" fmla="*/ 457962 w 457962"/>
              <a:gd name="connsiteY2" fmla="*/ 785661 h 785661"/>
              <a:gd name="connsiteX3" fmla="*/ 0 w 457962"/>
              <a:gd name="connsiteY3" fmla="*/ 769441 h 785661"/>
              <a:gd name="connsiteX4" fmla="*/ 0 w 457962"/>
              <a:gd name="connsiteY4" fmla="*/ 0 h 785661"/>
              <a:gd name="connsiteX0" fmla="*/ 0 w 403025"/>
              <a:gd name="connsiteY0" fmla="*/ 0 h 806126"/>
              <a:gd name="connsiteX1" fmla="*/ 374386 w 403025"/>
              <a:gd name="connsiteY1" fmla="*/ 0 h 806126"/>
              <a:gd name="connsiteX2" fmla="*/ 403025 w 403025"/>
              <a:gd name="connsiteY2" fmla="*/ 806126 h 806126"/>
              <a:gd name="connsiteX3" fmla="*/ 0 w 403025"/>
              <a:gd name="connsiteY3" fmla="*/ 769441 h 806126"/>
              <a:gd name="connsiteX4" fmla="*/ 0 w 403025"/>
              <a:gd name="connsiteY4" fmla="*/ 0 h 80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25" h="806126">
                <a:moveTo>
                  <a:pt x="0" y="0"/>
                </a:moveTo>
                <a:lnTo>
                  <a:pt x="374386" y="0"/>
                </a:lnTo>
                <a:lnTo>
                  <a:pt x="403025" y="806126"/>
                </a:lnTo>
                <a:lnTo>
                  <a:pt x="0" y="769441"/>
                </a:lnTo>
                <a:lnTo>
                  <a:pt x="0" y="0"/>
                </a:lnTo>
                <a:close/>
              </a:path>
            </a:pathLst>
          </a:custGeom>
          <a:noFill/>
        </p:spPr>
        <p:txBody>
          <a:bodyPr wrap="square" rtlCol="0">
            <a:spAutoFit/>
          </a:bodyPr>
          <a:lstStyle/>
          <a:p>
            <a:r>
              <a:rPr lang="en-US" sz="4400" dirty="0" smtClean="0"/>
              <a:t>V</a:t>
            </a:r>
            <a:endParaRPr lang="en-US" sz="4400" dirty="0"/>
          </a:p>
        </p:txBody>
      </p:sp>
      <p:sp>
        <p:nvSpPr>
          <p:cNvPr id="23" name="Oval 22"/>
          <p:cNvSpPr/>
          <p:nvPr/>
        </p:nvSpPr>
        <p:spPr>
          <a:xfrm>
            <a:off x="5971778" y="9708082"/>
            <a:ext cx="335590" cy="597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6116568" y="9452190"/>
            <a:ext cx="0" cy="255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82163" y="8984952"/>
            <a:ext cx="1383213" cy="584775"/>
          </a:xfrm>
          <a:prstGeom prst="rect">
            <a:avLst/>
          </a:prstGeom>
          <a:noFill/>
        </p:spPr>
        <p:txBody>
          <a:bodyPr wrap="square" rtlCol="0">
            <a:spAutoFit/>
          </a:bodyPr>
          <a:lstStyle/>
          <a:p>
            <a:r>
              <a:rPr lang="en-US" sz="3200" dirty="0" smtClean="0"/>
              <a:t>AND</a:t>
            </a:r>
            <a:endParaRPr lang="en-US" sz="3200" dirty="0"/>
          </a:p>
        </p:txBody>
      </p:sp>
    </p:spTree>
    <p:extLst>
      <p:ext uri="{BB962C8B-B14F-4D97-AF65-F5344CB8AC3E}">
        <p14:creationId xmlns:p14="http://schemas.microsoft.com/office/powerpoint/2010/main" val="1433925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4423</TotalTime>
  <Words>344</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Haacker</dc:creator>
  <cp:lastModifiedBy>Rahb</cp:lastModifiedBy>
  <cp:revision>115</cp:revision>
  <dcterms:created xsi:type="dcterms:W3CDTF">2015-11-11T19:06:14Z</dcterms:created>
  <dcterms:modified xsi:type="dcterms:W3CDTF">2017-08-08T18:38:19Z</dcterms:modified>
</cp:coreProperties>
</file>