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handoutMasterIdLst>
    <p:handoutMasterId r:id="rId4"/>
  </p:handoutMasterIdLst>
  <p:sldIdLst>
    <p:sldId id="256" r:id="rId2"/>
  </p:sldIdLst>
  <p:sldSz cx="40233600" cy="31089600"/>
  <p:notesSz cx="6858000" cy="9144000"/>
  <p:defaultTextStyle>
    <a:defPPr>
      <a:defRPr lang="en-US"/>
    </a:defPPr>
    <a:lvl1pPr marL="0" algn="l" defTabSz="3423250" rtl="0" eaLnBrk="1" latinLnBrk="0" hangingPunct="1">
      <a:defRPr sz="6739" kern="1200">
        <a:solidFill>
          <a:schemeClr val="tx1"/>
        </a:solidFill>
        <a:latin typeface="+mn-lt"/>
        <a:ea typeface="+mn-ea"/>
        <a:cs typeface="+mn-cs"/>
      </a:defRPr>
    </a:lvl1pPr>
    <a:lvl2pPr marL="1711625" algn="l" defTabSz="3423250" rtl="0" eaLnBrk="1" latinLnBrk="0" hangingPunct="1">
      <a:defRPr sz="6739" kern="1200">
        <a:solidFill>
          <a:schemeClr val="tx1"/>
        </a:solidFill>
        <a:latin typeface="+mn-lt"/>
        <a:ea typeface="+mn-ea"/>
        <a:cs typeface="+mn-cs"/>
      </a:defRPr>
    </a:lvl2pPr>
    <a:lvl3pPr marL="3423250" algn="l" defTabSz="3423250" rtl="0" eaLnBrk="1" latinLnBrk="0" hangingPunct="1">
      <a:defRPr sz="6739" kern="1200">
        <a:solidFill>
          <a:schemeClr val="tx1"/>
        </a:solidFill>
        <a:latin typeface="+mn-lt"/>
        <a:ea typeface="+mn-ea"/>
        <a:cs typeface="+mn-cs"/>
      </a:defRPr>
    </a:lvl3pPr>
    <a:lvl4pPr marL="5134875" algn="l" defTabSz="3423250" rtl="0" eaLnBrk="1" latinLnBrk="0" hangingPunct="1">
      <a:defRPr sz="6739" kern="1200">
        <a:solidFill>
          <a:schemeClr val="tx1"/>
        </a:solidFill>
        <a:latin typeface="+mn-lt"/>
        <a:ea typeface="+mn-ea"/>
        <a:cs typeface="+mn-cs"/>
      </a:defRPr>
    </a:lvl4pPr>
    <a:lvl5pPr marL="6846501" algn="l" defTabSz="3423250" rtl="0" eaLnBrk="1" latinLnBrk="0" hangingPunct="1">
      <a:defRPr sz="6739" kern="1200">
        <a:solidFill>
          <a:schemeClr val="tx1"/>
        </a:solidFill>
        <a:latin typeface="+mn-lt"/>
        <a:ea typeface="+mn-ea"/>
        <a:cs typeface="+mn-cs"/>
      </a:defRPr>
    </a:lvl5pPr>
    <a:lvl6pPr marL="8558126" algn="l" defTabSz="3423250" rtl="0" eaLnBrk="1" latinLnBrk="0" hangingPunct="1">
      <a:defRPr sz="6739" kern="1200">
        <a:solidFill>
          <a:schemeClr val="tx1"/>
        </a:solidFill>
        <a:latin typeface="+mn-lt"/>
        <a:ea typeface="+mn-ea"/>
        <a:cs typeface="+mn-cs"/>
      </a:defRPr>
    </a:lvl6pPr>
    <a:lvl7pPr marL="10269750" algn="l" defTabSz="3423250" rtl="0" eaLnBrk="1" latinLnBrk="0" hangingPunct="1">
      <a:defRPr sz="6739" kern="1200">
        <a:solidFill>
          <a:schemeClr val="tx1"/>
        </a:solidFill>
        <a:latin typeface="+mn-lt"/>
        <a:ea typeface="+mn-ea"/>
        <a:cs typeface="+mn-cs"/>
      </a:defRPr>
    </a:lvl7pPr>
    <a:lvl8pPr marL="11981376" algn="l" defTabSz="3423250" rtl="0" eaLnBrk="1" latinLnBrk="0" hangingPunct="1">
      <a:defRPr sz="6739" kern="1200">
        <a:solidFill>
          <a:schemeClr val="tx1"/>
        </a:solidFill>
        <a:latin typeface="+mn-lt"/>
        <a:ea typeface="+mn-ea"/>
        <a:cs typeface="+mn-cs"/>
      </a:defRPr>
    </a:lvl8pPr>
    <a:lvl9pPr marL="13693001" algn="l" defTabSz="3423250"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8448" userDrawn="1">
          <p15:clr>
            <a:srgbClr val="A4A3A4"/>
          </p15:clr>
        </p15:guide>
        <p15:guide id="3" pos="16896" userDrawn="1">
          <p15:clr>
            <a:srgbClr val="A4A3A4"/>
          </p15:clr>
        </p15:guide>
        <p15:guide id="4" orient="horz" pos="29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00" autoAdjust="0"/>
    <p:restoredTop sz="96144" autoAdjust="0"/>
  </p:normalViewPr>
  <p:slideViewPr>
    <p:cSldViewPr snapToGrid="0" snapToObjects="1" showGuides="1">
      <p:cViewPr>
        <p:scale>
          <a:sx n="21" d="100"/>
          <a:sy n="21" d="100"/>
        </p:scale>
        <p:origin x="1002" y="18"/>
      </p:cViewPr>
      <p:guideLst>
        <p:guide orient="horz" pos="3192"/>
        <p:guide pos="8448"/>
        <p:guide pos="16896"/>
        <p:guide orient="horz" pos="29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53" d="100"/>
          <a:sy n="53" d="100"/>
        </p:scale>
        <p:origin x="2844" y="90"/>
      </p:cViewPr>
      <p:guideLst/>
    </p:cSldViewPr>
  </p:notes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0E532A-2BDC-4E7B-9C8D-C5C31E5EC07D}" type="datetimeFigureOut">
              <a:rPr lang="en-US" smtClean="0"/>
              <a:t>8/8/2017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3C317-22EA-4D15-B437-278D39E4E190}" type="slidenum">
              <a:rPr lang="en-US" smtClean="0"/>
              <a:t>‹#›</a:t>
            </a:fld>
            <a:endParaRPr lang="en-US"/>
          </a:p>
        </p:txBody>
      </p:sp>
    </p:spTree>
    <p:extLst>
      <p:ext uri="{BB962C8B-B14F-4D97-AF65-F5344CB8AC3E}">
        <p14:creationId xmlns:p14="http://schemas.microsoft.com/office/powerpoint/2010/main" val="2025279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95049-1977-4F6D-A759-91667DDAFBAD}" type="datetimeFigureOut">
              <a:rPr lang="en-US" smtClean="0"/>
              <a:t>8/8/2017</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D1B5-C5FD-48D5-9CAC-A7D8001464A3}" type="slidenum">
              <a:rPr lang="en-US" smtClean="0"/>
              <a:t>‹#›</a:t>
            </a:fld>
            <a:endParaRPr lang="en-US"/>
          </a:p>
        </p:txBody>
      </p:sp>
    </p:spTree>
    <p:extLst>
      <p:ext uri="{BB962C8B-B14F-4D97-AF65-F5344CB8AC3E}">
        <p14:creationId xmlns:p14="http://schemas.microsoft.com/office/powerpoint/2010/main" val="294769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2D1B5-C5FD-48D5-9CAC-A7D8001464A3}" type="slidenum">
              <a:rPr lang="en-US" smtClean="0"/>
              <a:t>1</a:t>
            </a:fld>
            <a:endParaRPr lang="en-US"/>
          </a:p>
        </p:txBody>
      </p:sp>
    </p:spTree>
    <p:extLst>
      <p:ext uri="{BB962C8B-B14F-4D97-AF65-F5344CB8AC3E}">
        <p14:creationId xmlns:p14="http://schemas.microsoft.com/office/powerpoint/2010/main" val="270322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6687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15924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56974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110412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CFA4-699D-D046-860A-8E15CD2187CA}"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189477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EECFA4-699D-D046-860A-8E15CD2187CA}"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4707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EECFA4-699D-D046-860A-8E15CD2187CA}" type="datetimeFigureOut">
              <a:rPr lang="en-US" smtClean="0"/>
              <a:t>8/8/2017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5084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EECFA4-699D-D046-860A-8E15CD2187CA}" type="datetimeFigureOut">
              <a:rPr lang="en-US" smtClean="0"/>
              <a:t>8/8/2017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85735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ECFA4-699D-D046-860A-8E15CD2187CA}" type="datetimeFigureOut">
              <a:rPr lang="en-US" smtClean="0"/>
              <a:t>8/8/2017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26145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ECFA4-699D-D046-860A-8E15CD2187CA}"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327045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ECFA4-699D-D046-860A-8E15CD2187CA}"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D2A7A-C077-BE4C-879F-8D7F24DE01F5}" type="slidenum">
              <a:rPr lang="en-US" smtClean="0"/>
              <a:t>‹#›</a:t>
            </a:fld>
            <a:endParaRPr lang="en-US"/>
          </a:p>
        </p:txBody>
      </p:sp>
    </p:spTree>
    <p:extLst>
      <p:ext uri="{BB962C8B-B14F-4D97-AF65-F5344CB8AC3E}">
        <p14:creationId xmlns:p14="http://schemas.microsoft.com/office/powerpoint/2010/main" val="150695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29EECFA4-699D-D046-860A-8E15CD2187CA}" type="datetimeFigureOut">
              <a:rPr lang="en-US" smtClean="0"/>
              <a:t>8/8/2017</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0B9D2A7A-C077-BE4C-879F-8D7F24DE01F5}" type="slidenum">
              <a:rPr lang="en-US" smtClean="0"/>
              <a:t>‹#›</a:t>
            </a:fld>
            <a:endParaRPr lang="en-US"/>
          </a:p>
        </p:txBody>
      </p:sp>
    </p:spTree>
    <p:extLst>
      <p:ext uri="{BB962C8B-B14F-4D97-AF65-F5344CB8AC3E}">
        <p14:creationId xmlns:p14="http://schemas.microsoft.com/office/powerpoint/2010/main" val="31864582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57202"/>
            <a:ext cx="40233600" cy="3161537"/>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36"/>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31" y="1148531"/>
            <a:ext cx="13862561" cy="1880687"/>
          </a:xfrm>
          <a:prstGeom prst="rect">
            <a:avLst/>
          </a:prstGeom>
        </p:spPr>
      </p:pic>
      <p:sp>
        <p:nvSpPr>
          <p:cNvPr id="8" name="Rectangle 7"/>
          <p:cNvSpPr/>
          <p:nvPr/>
        </p:nvSpPr>
        <p:spPr>
          <a:xfrm>
            <a:off x="0" y="30213300"/>
            <a:ext cx="40233600" cy="419100"/>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936"/>
          </a:p>
        </p:txBody>
      </p:sp>
      <p:sp>
        <p:nvSpPr>
          <p:cNvPr id="2" name="TextBox 1"/>
          <p:cNvSpPr txBox="1"/>
          <p:nvPr/>
        </p:nvSpPr>
        <p:spPr>
          <a:xfrm>
            <a:off x="14770493" y="457202"/>
            <a:ext cx="24406247" cy="3293209"/>
          </a:xfrm>
          <a:prstGeom prst="rect">
            <a:avLst/>
          </a:prstGeom>
          <a:noFill/>
        </p:spPr>
        <p:txBody>
          <a:bodyPr wrap="square" rtlCol="0">
            <a:spAutoFit/>
          </a:bodyPr>
          <a:lstStyle/>
          <a:p>
            <a:pPr algn="ctr"/>
            <a:r>
              <a:rPr lang="en-US" sz="8000" b="1" dirty="0" smtClean="0">
                <a:solidFill>
                  <a:schemeClr val="bg1"/>
                </a:solidFill>
              </a:rPr>
              <a:t>Optimality of Perturbed Quantum Walk via Dimension Reduction </a:t>
            </a:r>
          </a:p>
          <a:p>
            <a:pPr algn="ctr"/>
            <a:r>
              <a:rPr lang="en-US" sz="4800" dirty="0" smtClean="0">
                <a:solidFill>
                  <a:schemeClr val="bg1"/>
                </a:solidFill>
              </a:rPr>
              <a:t>Viktoria Koscinski, Chen-Fu Chiang, Chang-Yu Hsieh</a:t>
            </a:r>
            <a:endParaRPr lang="en-US" sz="4800" dirty="0">
              <a:solidFill>
                <a:schemeClr val="bg1"/>
              </a:solidFill>
            </a:endParaRPr>
          </a:p>
        </p:txBody>
      </p:sp>
      <p:sp>
        <p:nvSpPr>
          <p:cNvPr id="7" name="TextBox 6"/>
          <p:cNvSpPr txBox="1"/>
          <p:nvPr/>
        </p:nvSpPr>
        <p:spPr>
          <a:xfrm>
            <a:off x="2247900" y="4030597"/>
            <a:ext cx="8801100" cy="923330"/>
          </a:xfrm>
          <a:prstGeom prst="rect">
            <a:avLst/>
          </a:prstGeom>
          <a:noFill/>
        </p:spPr>
        <p:txBody>
          <a:bodyPr wrap="square" rtlCol="0">
            <a:spAutoFit/>
          </a:bodyPr>
          <a:lstStyle/>
          <a:p>
            <a:pPr algn="ctr"/>
            <a:r>
              <a:rPr lang="en-US" sz="5400" dirty="0" smtClean="0"/>
              <a:t>Introduction/Objectives:</a:t>
            </a:r>
            <a:endParaRPr lang="en-US" sz="5400" dirty="0"/>
          </a:p>
        </p:txBody>
      </p:sp>
      <p:sp>
        <p:nvSpPr>
          <p:cNvPr id="9" name="TextBox 8"/>
          <p:cNvSpPr txBox="1"/>
          <p:nvPr/>
        </p:nvSpPr>
        <p:spPr>
          <a:xfrm>
            <a:off x="2441121" y="16218549"/>
            <a:ext cx="8414658" cy="923330"/>
          </a:xfrm>
          <a:prstGeom prst="rect">
            <a:avLst/>
          </a:prstGeom>
          <a:noFill/>
        </p:spPr>
        <p:txBody>
          <a:bodyPr wrap="square" rtlCol="0">
            <a:spAutoFit/>
          </a:bodyPr>
          <a:lstStyle/>
          <a:p>
            <a:pPr algn="ctr"/>
            <a:r>
              <a:rPr lang="en-US" sz="5400" dirty="0" smtClean="0"/>
              <a:t>Technique/Process:</a:t>
            </a:r>
            <a:endParaRPr lang="en-US" sz="5400" dirty="0"/>
          </a:p>
        </p:txBody>
      </p:sp>
      <p:sp>
        <p:nvSpPr>
          <p:cNvPr id="10" name="TextBox 9"/>
          <p:cNvSpPr txBox="1"/>
          <p:nvPr/>
        </p:nvSpPr>
        <p:spPr>
          <a:xfrm>
            <a:off x="30584906" y="4021578"/>
            <a:ext cx="5566873" cy="923330"/>
          </a:xfrm>
          <a:prstGeom prst="rect">
            <a:avLst/>
          </a:prstGeom>
          <a:noFill/>
        </p:spPr>
        <p:txBody>
          <a:bodyPr wrap="square" rtlCol="0">
            <a:spAutoFit/>
          </a:bodyPr>
          <a:lstStyle/>
          <a:p>
            <a:pPr algn="ctr"/>
            <a:r>
              <a:rPr lang="en-US" sz="5400" dirty="0" smtClean="0"/>
              <a:t>Results/Discussion:</a:t>
            </a:r>
            <a:endParaRPr lang="en-US" sz="5400" dirty="0"/>
          </a:p>
        </p:txBody>
      </p:sp>
      <p:sp>
        <p:nvSpPr>
          <p:cNvPr id="3" name="TextBox 2"/>
          <p:cNvSpPr txBox="1"/>
          <p:nvPr/>
        </p:nvSpPr>
        <p:spPr>
          <a:xfrm>
            <a:off x="1790700" y="4953927"/>
            <a:ext cx="11201400" cy="4401205"/>
          </a:xfrm>
          <a:prstGeom prst="rect">
            <a:avLst/>
          </a:prstGeom>
          <a:noFill/>
        </p:spPr>
        <p:txBody>
          <a:bodyPr wrap="square" rtlCol="0">
            <a:spAutoFit/>
          </a:bodyPr>
          <a:lstStyle/>
          <a:p>
            <a:pPr defTabSz="457200">
              <a:spcAft>
                <a:spcPts val="1200"/>
              </a:spcAft>
              <a:tabLst>
                <a:tab pos="457200" algn="l"/>
              </a:tabLst>
            </a:pPr>
            <a:r>
              <a:rPr lang="en-US" sz="2800" dirty="0" smtClean="0"/>
              <a:t>	Quantum Walk (QW) models provide a natural framework for solving spatial search problems. </a:t>
            </a:r>
            <a:r>
              <a:rPr lang="en-US" sz="2800" dirty="0"/>
              <a:t>They are central to quantum algorithms and are designed for computationally difficult problems. Quantum computers are more susceptible to errors than classical computers because the quantum nature of the superposition of states and the continuous process of quantum evolution makes the system more delicate and reactive to environmental noise. Error must be controlled or compensated for in order to preserve the efficiency of a computational system. </a:t>
            </a:r>
            <a:r>
              <a:rPr lang="en-US" sz="2800" dirty="0" smtClean="0"/>
              <a:t>This work aims at preserving the optimality and simplifying the analysis of a Continuous Time Quantum Walk (CTQW) search subject to systematic error.</a:t>
            </a:r>
          </a:p>
        </p:txBody>
      </p:sp>
      <p:sp>
        <p:nvSpPr>
          <p:cNvPr id="4" name="TextBox 3"/>
          <p:cNvSpPr txBox="1"/>
          <p:nvPr/>
        </p:nvSpPr>
        <p:spPr>
          <a:xfrm>
            <a:off x="1962150" y="17141879"/>
            <a:ext cx="10896600" cy="10002738"/>
          </a:xfrm>
          <a:prstGeom prst="rect">
            <a:avLst/>
          </a:prstGeom>
          <a:noFill/>
        </p:spPr>
        <p:txBody>
          <a:bodyPr wrap="square" rtlCol="0">
            <a:spAutoFit/>
          </a:bodyPr>
          <a:lstStyle/>
          <a:p>
            <a:pPr marL="514350" indent="-514350">
              <a:buAutoNum type="arabicPeriod"/>
            </a:pPr>
            <a:r>
              <a:rPr lang="en-US" sz="2800" b="1" dirty="0" smtClean="0"/>
              <a:t>Adjacency matrix, H</a:t>
            </a:r>
            <a:r>
              <a:rPr lang="en-US" sz="2800" b="1" baseline="-25000" dirty="0" smtClean="0"/>
              <a:t>A</a:t>
            </a:r>
            <a:r>
              <a:rPr lang="en-US" sz="2800" b="1" dirty="0" smtClean="0"/>
              <a:t>:</a:t>
            </a:r>
            <a:r>
              <a:rPr lang="en-US" sz="2800" dirty="0" smtClean="0"/>
              <a:t> systematic error is introduced to H</a:t>
            </a:r>
            <a:r>
              <a:rPr lang="en-US" sz="2800" baseline="-25000" dirty="0" smtClean="0"/>
              <a:t>A</a:t>
            </a:r>
            <a:r>
              <a:rPr lang="en-US" sz="2800" dirty="0" smtClean="0"/>
              <a:t>.</a:t>
            </a:r>
          </a:p>
          <a:p>
            <a:pPr marL="514350" indent="-514350">
              <a:buAutoNum type="arabicPeriod"/>
            </a:pPr>
            <a:endParaRPr lang="en-US" sz="2800" b="1" dirty="0"/>
          </a:p>
          <a:p>
            <a:pPr marL="514350" indent="-514350">
              <a:buAutoNum type="arabicPeriod"/>
            </a:pPr>
            <a:endParaRPr lang="en-US" sz="2800" b="1" dirty="0" smtClean="0"/>
          </a:p>
          <a:p>
            <a:pPr marL="514350" indent="-514350">
              <a:buAutoNum type="arabicPeriod"/>
            </a:pPr>
            <a:endParaRPr lang="en-US" sz="2800" b="1" dirty="0"/>
          </a:p>
          <a:p>
            <a:pPr marL="514350" indent="-514350">
              <a:buAutoNum type="arabicPeriod"/>
            </a:pPr>
            <a:endParaRPr lang="en-US" sz="2800" b="1" dirty="0" smtClean="0"/>
          </a:p>
          <a:p>
            <a:pPr marL="514350" indent="-514350">
              <a:buAutoNum type="arabicPeriod"/>
            </a:pPr>
            <a:endParaRPr lang="en-US" sz="2800" b="1" dirty="0"/>
          </a:p>
          <a:p>
            <a:pPr marL="514350" indent="-514350">
              <a:buAutoNum type="arabicPeriod"/>
            </a:pPr>
            <a:endParaRPr lang="en-US" sz="2800" b="1" dirty="0" smtClean="0"/>
          </a:p>
          <a:p>
            <a:pPr marL="514350" indent="-514350">
              <a:buAutoNum type="arabicPeriod"/>
            </a:pPr>
            <a:endParaRPr lang="en-US" sz="2800" b="1" dirty="0" smtClean="0"/>
          </a:p>
          <a:p>
            <a:pPr marL="514350" indent="-514350">
              <a:buAutoNum type="arabicPeriod"/>
            </a:pPr>
            <a:r>
              <a:rPr lang="en-US" sz="2800" b="1" dirty="0" smtClean="0"/>
              <a:t>Reduced matrix</a:t>
            </a:r>
            <a:r>
              <a:rPr lang="en-US" sz="2800" b="1" dirty="0"/>
              <a:t>, </a:t>
            </a:r>
            <a:r>
              <a:rPr lang="en-US" sz="2800" b="1" dirty="0" smtClean="0"/>
              <a:t>H</a:t>
            </a:r>
            <a:r>
              <a:rPr lang="en-US" sz="2800" b="1" baseline="-25000" dirty="0" smtClean="0"/>
              <a:t>R</a:t>
            </a:r>
            <a:r>
              <a:rPr lang="en-US" sz="2800" b="1" dirty="0" smtClean="0"/>
              <a:t>, is obtained:</a:t>
            </a:r>
            <a:r>
              <a:rPr lang="en-US" sz="2800" dirty="0" smtClean="0"/>
              <a:t> The </a:t>
            </a:r>
            <a:r>
              <a:rPr lang="en-US" sz="2800" dirty="0" err="1" smtClean="0"/>
              <a:t>Lanczos</a:t>
            </a:r>
            <a:r>
              <a:rPr lang="en-US" sz="2800" dirty="0" smtClean="0"/>
              <a:t> Algorithm is used to </a:t>
            </a:r>
            <a:r>
              <a:rPr lang="en-US" sz="2800" dirty="0"/>
              <a:t>reduce </a:t>
            </a:r>
            <a:r>
              <a:rPr lang="en-US" sz="2800" dirty="0" smtClean="0"/>
              <a:t>H</a:t>
            </a:r>
            <a:r>
              <a:rPr lang="en-US" sz="2800" baseline="-25000" dirty="0" smtClean="0"/>
              <a:t>A</a:t>
            </a:r>
            <a:r>
              <a:rPr lang="en-US" sz="2800" dirty="0" smtClean="0"/>
              <a:t> (N x N) and obtain H</a:t>
            </a:r>
            <a:r>
              <a:rPr lang="en-US" sz="2800" baseline="-25000" dirty="0" smtClean="0"/>
              <a:t>R</a:t>
            </a:r>
            <a:r>
              <a:rPr lang="en-US" sz="2800" dirty="0" smtClean="0"/>
              <a:t> (3 x 3). The algorithm is as follows:                       Given a Hermitian adjacency matrix H</a:t>
            </a:r>
            <a:r>
              <a:rPr lang="en-US" sz="2800" baseline="-25000" dirty="0" smtClean="0"/>
              <a:t>A</a:t>
            </a:r>
            <a:r>
              <a:rPr lang="en-US" sz="2800" dirty="0" smtClean="0"/>
              <a:t>: </a:t>
            </a:r>
          </a:p>
          <a:p>
            <a:pPr marL="2225975" lvl="1" indent="-514350">
              <a:buFontTx/>
              <a:buAutoNum type="arabicPeriod"/>
            </a:pPr>
            <a:r>
              <a:rPr lang="en-US" sz="2800" dirty="0" smtClean="0"/>
              <a:t>Choose an arbitrary vector with a norm of 1 as v</a:t>
            </a:r>
            <a:r>
              <a:rPr lang="en-US" sz="2800" baseline="-25000" dirty="0" smtClean="0"/>
              <a:t>1</a:t>
            </a:r>
            <a:r>
              <a:rPr lang="en-US" sz="2800" dirty="0" smtClean="0"/>
              <a:t>.</a:t>
            </a:r>
          </a:p>
          <a:p>
            <a:pPr marL="2225975" lvl="1" indent="-514350">
              <a:buFontTx/>
              <a:buAutoNum type="arabicPeriod"/>
            </a:pPr>
            <a:r>
              <a:rPr lang="en-US" sz="2800" dirty="0" smtClean="0"/>
              <a:t>Initial iteration (j = 1):</a:t>
            </a:r>
          </a:p>
          <a:p>
            <a:pPr marL="3937600" lvl="2" indent="-514350">
              <a:buFont typeface="+mj-lt"/>
              <a:buAutoNum type="alphaLcPeriod"/>
            </a:pPr>
            <a:r>
              <a:rPr lang="en-US" sz="2800" dirty="0" smtClean="0"/>
              <a:t>Let ω</a:t>
            </a:r>
            <a:r>
              <a:rPr lang="en-US" sz="2800" baseline="-25000" dirty="0" smtClean="0"/>
              <a:t>1</a:t>
            </a:r>
            <a:r>
              <a:rPr lang="en-US" sz="2800" dirty="0" smtClean="0"/>
              <a:t>‘ = H</a:t>
            </a:r>
            <a:r>
              <a:rPr lang="en-US" sz="2800" baseline="-25000" dirty="0" smtClean="0"/>
              <a:t>A</a:t>
            </a:r>
            <a:r>
              <a:rPr lang="en-US" sz="2800" dirty="0" smtClean="0"/>
              <a:t>v</a:t>
            </a:r>
            <a:r>
              <a:rPr lang="en-US" sz="2800" baseline="-25000" dirty="0" smtClean="0"/>
              <a:t>1</a:t>
            </a:r>
          </a:p>
          <a:p>
            <a:pPr marL="3937600" lvl="2" indent="-514350">
              <a:buFont typeface="+mj-lt"/>
              <a:buAutoNum type="alphaLcPeriod"/>
            </a:pPr>
            <a:r>
              <a:rPr lang="en-US" sz="2800" dirty="0" smtClean="0"/>
              <a:t>Let a</a:t>
            </a:r>
            <a:r>
              <a:rPr lang="en-US" sz="2800" baseline="-25000" dirty="0" smtClean="0"/>
              <a:t>1 </a:t>
            </a:r>
            <a:r>
              <a:rPr lang="en-US" sz="2800" dirty="0" smtClean="0"/>
              <a:t>= </a:t>
            </a:r>
            <a:r>
              <a:rPr lang="en-US" sz="2800" dirty="0"/>
              <a:t>ω</a:t>
            </a:r>
            <a:r>
              <a:rPr lang="en-US" sz="2800" baseline="-25000" dirty="0"/>
              <a:t>1</a:t>
            </a:r>
            <a:r>
              <a:rPr lang="en-US" sz="2800" dirty="0" smtClean="0"/>
              <a:t>‘*</a:t>
            </a:r>
            <a:r>
              <a:rPr lang="en-US" sz="2800" dirty="0"/>
              <a:t>v</a:t>
            </a:r>
            <a:r>
              <a:rPr lang="en-US" sz="2800" baseline="-25000" dirty="0"/>
              <a:t>1</a:t>
            </a:r>
          </a:p>
          <a:p>
            <a:pPr marL="3937600" lvl="2" indent="-514350">
              <a:buFont typeface="+mj-lt"/>
              <a:buAutoNum type="alphaLcPeriod"/>
            </a:pPr>
            <a:r>
              <a:rPr lang="en-US" sz="2800" dirty="0" smtClean="0"/>
              <a:t>Let ω</a:t>
            </a:r>
            <a:r>
              <a:rPr lang="en-US" sz="2800" baseline="-25000" dirty="0" smtClean="0"/>
              <a:t>1</a:t>
            </a:r>
            <a:r>
              <a:rPr lang="en-US" sz="2800" dirty="0" smtClean="0"/>
              <a:t> = </a:t>
            </a:r>
            <a:r>
              <a:rPr lang="en-US" sz="2800" dirty="0"/>
              <a:t>ω</a:t>
            </a:r>
            <a:r>
              <a:rPr lang="en-US" sz="2800" baseline="-25000" dirty="0"/>
              <a:t>1</a:t>
            </a:r>
            <a:r>
              <a:rPr lang="en-US" sz="2800" dirty="0" smtClean="0"/>
              <a:t>‘ - a</a:t>
            </a:r>
            <a:r>
              <a:rPr lang="en-US" sz="2800" baseline="-25000" dirty="0" smtClean="0"/>
              <a:t>1</a:t>
            </a:r>
            <a:r>
              <a:rPr lang="en-US" sz="2800" dirty="0" smtClean="0"/>
              <a:t>v</a:t>
            </a:r>
            <a:r>
              <a:rPr lang="en-US" sz="2800" baseline="-25000" dirty="0" smtClean="0"/>
              <a:t>1</a:t>
            </a:r>
            <a:endParaRPr lang="en-US" sz="2800" dirty="0"/>
          </a:p>
          <a:p>
            <a:pPr marL="2225975" lvl="1" indent="-514350">
              <a:buFont typeface="+mj-lt"/>
              <a:buAutoNum type="arabicPeriod"/>
            </a:pPr>
            <a:r>
              <a:rPr lang="en-US" sz="2800" dirty="0" smtClean="0"/>
              <a:t>For following iterations j such that j = 2, …, m</a:t>
            </a:r>
          </a:p>
          <a:p>
            <a:pPr marL="3937600" lvl="2" indent="-514350">
              <a:buFont typeface="+mj-lt"/>
              <a:buAutoNum type="alphaLcPeriod"/>
            </a:pPr>
            <a:r>
              <a:rPr lang="en-US" sz="2800" dirty="0" smtClean="0"/>
              <a:t>Let </a:t>
            </a:r>
            <a:r>
              <a:rPr lang="en-US" sz="2800" dirty="0"/>
              <a:t>β</a:t>
            </a:r>
            <a:r>
              <a:rPr lang="en-US" sz="2800" baseline="-25000" dirty="0"/>
              <a:t>j</a:t>
            </a:r>
            <a:r>
              <a:rPr lang="en-US" sz="2800" dirty="0" smtClean="0"/>
              <a:t> = |ω</a:t>
            </a:r>
            <a:r>
              <a:rPr lang="en-US" sz="2800" baseline="-25000" dirty="0" smtClean="0"/>
              <a:t>j-1</a:t>
            </a:r>
            <a:r>
              <a:rPr lang="en-US" sz="2800" dirty="0" smtClean="0"/>
              <a:t>|</a:t>
            </a:r>
          </a:p>
          <a:p>
            <a:pPr marL="3937600" lvl="2" indent="-514350">
              <a:buFont typeface="+mj-lt"/>
              <a:buAutoNum type="alphaLcPeriod"/>
            </a:pPr>
            <a:r>
              <a:rPr lang="en-US" sz="2800" dirty="0" smtClean="0"/>
              <a:t>If β</a:t>
            </a:r>
            <a:r>
              <a:rPr lang="en-US" sz="2800" baseline="-25000" dirty="0" smtClean="0"/>
              <a:t>j</a:t>
            </a:r>
            <a:r>
              <a:rPr lang="en-US" sz="2800" dirty="0"/>
              <a:t> </a:t>
            </a:r>
            <a:r>
              <a:rPr lang="en-US" sz="2800" dirty="0" smtClean="0"/>
              <a:t>≠ 0, let </a:t>
            </a:r>
            <a:r>
              <a:rPr lang="en-US" sz="2800" dirty="0" err="1" smtClean="0"/>
              <a:t>v</a:t>
            </a:r>
            <a:r>
              <a:rPr lang="en-US" sz="2800" baseline="-25000" dirty="0" err="1" smtClean="0"/>
              <a:t>j</a:t>
            </a:r>
            <a:r>
              <a:rPr lang="en-US" sz="2800" baseline="-25000" dirty="0"/>
              <a:t> </a:t>
            </a:r>
            <a:r>
              <a:rPr lang="en-US" sz="2800" dirty="0" smtClean="0"/>
              <a:t>= ω</a:t>
            </a:r>
            <a:r>
              <a:rPr lang="en-US" sz="2800" baseline="-25000" dirty="0" smtClean="0"/>
              <a:t>j-1</a:t>
            </a:r>
            <a:r>
              <a:rPr lang="en-US" sz="2800" dirty="0" smtClean="0"/>
              <a:t>/β</a:t>
            </a:r>
            <a:r>
              <a:rPr lang="en-US" sz="2800" baseline="-25000" dirty="0" smtClean="0"/>
              <a:t>j</a:t>
            </a:r>
            <a:r>
              <a:rPr lang="en-US" sz="2800" dirty="0" smtClean="0"/>
              <a:t>. If </a:t>
            </a:r>
            <a:r>
              <a:rPr lang="en-US" sz="2800" dirty="0"/>
              <a:t>β</a:t>
            </a:r>
            <a:r>
              <a:rPr lang="en-US" sz="2800" baseline="-25000" dirty="0"/>
              <a:t>j</a:t>
            </a:r>
            <a:r>
              <a:rPr lang="en-US" sz="2800" dirty="0"/>
              <a:t> </a:t>
            </a:r>
            <a:r>
              <a:rPr lang="en-US" sz="2800" dirty="0" smtClean="0"/>
              <a:t>= 0, stop iterating</a:t>
            </a:r>
          </a:p>
          <a:p>
            <a:pPr marL="3937600" lvl="2" indent="-514350">
              <a:buFont typeface="+mj-lt"/>
              <a:buAutoNum type="alphaLcPeriod"/>
            </a:pPr>
            <a:r>
              <a:rPr lang="en-US" sz="2800" dirty="0" smtClean="0"/>
              <a:t>Let </a:t>
            </a:r>
            <a:r>
              <a:rPr lang="en-US" sz="2800" dirty="0" err="1" smtClean="0"/>
              <a:t>ω</a:t>
            </a:r>
            <a:r>
              <a:rPr lang="en-US" sz="2800" baseline="-25000" dirty="0" err="1" smtClean="0"/>
              <a:t>j</a:t>
            </a:r>
            <a:r>
              <a:rPr lang="en-US" sz="2800" dirty="0" smtClean="0"/>
              <a:t>‘</a:t>
            </a:r>
            <a:r>
              <a:rPr lang="en-US" sz="2800" dirty="0"/>
              <a:t>= </a:t>
            </a:r>
            <a:r>
              <a:rPr lang="en-US" sz="2800" dirty="0" err="1" smtClean="0"/>
              <a:t>H</a:t>
            </a:r>
            <a:r>
              <a:rPr lang="en-US" sz="2800" baseline="-25000" dirty="0" err="1" smtClean="0"/>
              <a:t>A</a:t>
            </a:r>
            <a:r>
              <a:rPr lang="en-US" sz="2800" dirty="0" err="1" smtClean="0"/>
              <a:t>v</a:t>
            </a:r>
            <a:r>
              <a:rPr lang="en-US" sz="2800" baseline="-25000" dirty="0" err="1" smtClean="0"/>
              <a:t>j</a:t>
            </a:r>
            <a:r>
              <a:rPr lang="en-US" sz="2800" baseline="-25000" dirty="0"/>
              <a:t> </a:t>
            </a:r>
            <a:r>
              <a:rPr lang="en-US" sz="2800" dirty="0" smtClean="0"/>
              <a:t> </a:t>
            </a:r>
          </a:p>
          <a:p>
            <a:pPr marL="3937600" lvl="2" indent="-514350">
              <a:buFont typeface="+mj-lt"/>
              <a:buAutoNum type="alphaLcPeriod"/>
            </a:pPr>
            <a:r>
              <a:rPr lang="en-US" sz="2800" dirty="0" smtClean="0"/>
              <a:t>Let </a:t>
            </a:r>
            <a:r>
              <a:rPr lang="en-US" sz="2800" dirty="0" err="1" smtClean="0"/>
              <a:t>a</a:t>
            </a:r>
            <a:r>
              <a:rPr lang="en-US" sz="2800" baseline="-25000" dirty="0" err="1" smtClean="0"/>
              <a:t>j</a:t>
            </a:r>
            <a:r>
              <a:rPr lang="en-US" sz="2800" baseline="-25000" dirty="0" smtClean="0"/>
              <a:t> </a:t>
            </a:r>
            <a:r>
              <a:rPr lang="en-US" sz="2800" dirty="0" smtClean="0"/>
              <a:t>= </a:t>
            </a:r>
            <a:r>
              <a:rPr lang="en-US" sz="2800" dirty="0" err="1" smtClean="0"/>
              <a:t>ω</a:t>
            </a:r>
            <a:r>
              <a:rPr lang="en-US" sz="2800" baseline="-25000" dirty="0" err="1" smtClean="0"/>
              <a:t>j</a:t>
            </a:r>
            <a:r>
              <a:rPr lang="en-US" sz="2800" dirty="0" smtClean="0"/>
              <a:t>‘*</a:t>
            </a:r>
            <a:r>
              <a:rPr lang="en-US" sz="2800" dirty="0" err="1" smtClean="0"/>
              <a:t>v</a:t>
            </a:r>
            <a:r>
              <a:rPr lang="en-US" sz="2800" baseline="-25000" dirty="0" err="1" smtClean="0"/>
              <a:t>j</a:t>
            </a:r>
            <a:r>
              <a:rPr lang="en-US" sz="2800" baseline="-25000" dirty="0"/>
              <a:t> </a:t>
            </a:r>
            <a:r>
              <a:rPr lang="en-US" sz="2800" dirty="0" smtClean="0"/>
              <a:t> </a:t>
            </a:r>
          </a:p>
          <a:p>
            <a:pPr marL="3937600" lvl="2" indent="-514350">
              <a:buFont typeface="+mj-lt"/>
              <a:buAutoNum type="alphaLcPeriod"/>
            </a:pPr>
            <a:r>
              <a:rPr lang="en-US" sz="2800" dirty="0" smtClean="0"/>
              <a:t>Let </a:t>
            </a:r>
            <a:r>
              <a:rPr lang="en-US" sz="2800" dirty="0" err="1" smtClean="0"/>
              <a:t>ω</a:t>
            </a:r>
            <a:r>
              <a:rPr lang="en-US" sz="2800" baseline="-25000" dirty="0" err="1" smtClean="0"/>
              <a:t>j</a:t>
            </a:r>
            <a:r>
              <a:rPr lang="en-US" sz="2800" baseline="-25000" dirty="0"/>
              <a:t> </a:t>
            </a:r>
            <a:r>
              <a:rPr lang="en-US" sz="2800" dirty="0" smtClean="0"/>
              <a:t>= </a:t>
            </a:r>
            <a:r>
              <a:rPr lang="en-US" sz="2800" dirty="0" err="1"/>
              <a:t>ω</a:t>
            </a:r>
            <a:r>
              <a:rPr lang="en-US" sz="2800" baseline="-25000" dirty="0" err="1"/>
              <a:t>j</a:t>
            </a:r>
            <a:r>
              <a:rPr lang="en-US" sz="2800" dirty="0" smtClean="0"/>
              <a:t>‘ - </a:t>
            </a:r>
            <a:r>
              <a:rPr lang="en-US" sz="2800" dirty="0" err="1" smtClean="0"/>
              <a:t>a</a:t>
            </a:r>
            <a:r>
              <a:rPr lang="en-US" sz="2800" baseline="-25000" dirty="0" err="1" smtClean="0"/>
              <a:t>j</a:t>
            </a:r>
            <a:r>
              <a:rPr lang="en-US" sz="2800" dirty="0" smtClean="0"/>
              <a:t> </a:t>
            </a:r>
            <a:r>
              <a:rPr lang="en-US" sz="2800" dirty="0" err="1" smtClean="0"/>
              <a:t>v</a:t>
            </a:r>
            <a:r>
              <a:rPr lang="en-US" sz="2800" baseline="-25000" dirty="0" err="1" smtClean="0"/>
              <a:t>j</a:t>
            </a:r>
            <a:r>
              <a:rPr lang="en-US" sz="2800" baseline="-25000" dirty="0" smtClean="0"/>
              <a:t> </a:t>
            </a:r>
            <a:r>
              <a:rPr lang="en-US" sz="2800" dirty="0" smtClean="0"/>
              <a:t>- β</a:t>
            </a:r>
            <a:r>
              <a:rPr lang="en-US" sz="2800" baseline="-25000" dirty="0" smtClean="0"/>
              <a:t>j</a:t>
            </a:r>
            <a:r>
              <a:rPr lang="en-US" sz="2800" dirty="0" smtClean="0"/>
              <a:t>v</a:t>
            </a:r>
            <a:r>
              <a:rPr lang="en-US" sz="2800" baseline="-25000" dirty="0" smtClean="0"/>
              <a:t>j-1 </a:t>
            </a:r>
            <a:r>
              <a:rPr lang="en-US" sz="2800" dirty="0" smtClean="0"/>
              <a:t>  </a:t>
            </a:r>
          </a:p>
          <a:p>
            <a:pPr lvl="1"/>
            <a:endParaRPr lang="en-US" sz="2800" dirty="0" smtClean="0"/>
          </a:p>
        </p:txBody>
      </p:sp>
      <p:sp>
        <p:nvSpPr>
          <p:cNvPr id="12" name="TextBox 11"/>
          <p:cNvSpPr txBox="1"/>
          <p:nvPr/>
        </p:nvSpPr>
        <p:spPr>
          <a:xfrm>
            <a:off x="14516100" y="4963797"/>
            <a:ext cx="11201400" cy="18333224"/>
          </a:xfrm>
          <a:prstGeom prst="rect">
            <a:avLst/>
          </a:prstGeom>
          <a:noFill/>
        </p:spPr>
        <p:txBody>
          <a:bodyPr wrap="square" rtlCol="0">
            <a:spAutoFit/>
          </a:bodyPr>
          <a:lstStyle/>
          <a:p>
            <a:pPr marL="1143000" indent="-1143000">
              <a:buFont typeface="+mj-lt"/>
              <a:buAutoNum type="arabicPeriod" startAt="3"/>
            </a:pPr>
            <a:r>
              <a:rPr lang="en-US" sz="2800" b="1" dirty="0" smtClean="0"/>
              <a:t>Search Hamiltonian, H</a:t>
            </a:r>
            <a:r>
              <a:rPr lang="en-US" sz="2800" b="1" baseline="-25000" dirty="0" smtClean="0"/>
              <a:t>S</a:t>
            </a:r>
            <a:r>
              <a:rPr lang="en-US" sz="2800" b="1" dirty="0" smtClean="0"/>
              <a:t>, is obtained:</a:t>
            </a:r>
            <a:r>
              <a:rPr lang="en-US" sz="2800" dirty="0" smtClean="0"/>
              <a:t>                                    , where -ɣ is the coupling factor between connected nodes and       is the marked node. Additionally, to use perturbation theory,                     H</a:t>
            </a:r>
            <a:r>
              <a:rPr lang="en-US" sz="2800" baseline="-25000" dirty="0" smtClean="0"/>
              <a:t>S</a:t>
            </a:r>
            <a:r>
              <a:rPr lang="en-US" sz="2800" dirty="0" smtClean="0"/>
              <a:t> = H</a:t>
            </a:r>
            <a:r>
              <a:rPr lang="en-US" sz="2800" baseline="30000" dirty="0" smtClean="0"/>
              <a:t>(0)</a:t>
            </a:r>
            <a:r>
              <a:rPr lang="en-US" sz="2800" dirty="0" smtClean="0"/>
              <a:t> + H</a:t>
            </a:r>
            <a:r>
              <a:rPr lang="en-US" sz="2800" baseline="30000" dirty="0" smtClean="0"/>
              <a:t>(1)</a:t>
            </a:r>
            <a:r>
              <a:rPr lang="en-US" sz="2800" dirty="0" smtClean="0"/>
              <a:t> . </a:t>
            </a:r>
          </a:p>
          <a:p>
            <a:pPr marL="1143000" indent="-1143000">
              <a:buFont typeface="+mj-lt"/>
              <a:buAutoNum type="arabicPeriod" startAt="3"/>
            </a:pPr>
            <a:endParaRPr lang="en-US" sz="2800" baseline="30000" dirty="0"/>
          </a:p>
          <a:p>
            <a:pPr marL="1143000" indent="-1143000">
              <a:buFont typeface="+mj-lt"/>
              <a:buAutoNum type="arabicPeriod" startAt="3"/>
            </a:pPr>
            <a:endParaRPr lang="en-US" sz="2800" baseline="30000" dirty="0" smtClean="0"/>
          </a:p>
          <a:p>
            <a:pPr marL="1143000" indent="-1143000">
              <a:buFont typeface="+mj-lt"/>
              <a:buAutoNum type="arabicPeriod" startAt="3"/>
            </a:pPr>
            <a:endParaRPr lang="en-US" sz="2800" baseline="30000" dirty="0"/>
          </a:p>
          <a:p>
            <a:pPr marL="1143000" indent="-1143000">
              <a:buFont typeface="+mj-lt"/>
              <a:buAutoNum type="arabicPeriod" startAt="3"/>
            </a:pPr>
            <a:endParaRPr lang="en-US" sz="2800" baseline="30000" dirty="0" smtClean="0"/>
          </a:p>
          <a:p>
            <a:pPr marL="1143000" indent="-1143000">
              <a:buFont typeface="+mj-lt"/>
              <a:buAutoNum type="arabicPeriod" startAt="3"/>
            </a:pPr>
            <a:endParaRPr lang="en-US" sz="2800" baseline="30000" dirty="0"/>
          </a:p>
          <a:p>
            <a:pPr marL="1143000" indent="-1143000">
              <a:buFont typeface="+mj-lt"/>
              <a:buAutoNum type="arabicPeriod" startAt="3"/>
            </a:pPr>
            <a:endParaRPr lang="en-US" sz="2800" baseline="30000" dirty="0" smtClean="0"/>
          </a:p>
          <a:p>
            <a:pPr marL="1143000" indent="-1143000">
              <a:buFont typeface="+mj-lt"/>
              <a:buAutoNum type="arabicPeriod" startAt="3"/>
            </a:pPr>
            <a:endParaRPr lang="en-US" sz="2800" baseline="30000" dirty="0" smtClean="0"/>
          </a:p>
          <a:p>
            <a:pPr marL="1143000" indent="-1143000">
              <a:buFont typeface="+mj-lt"/>
              <a:buAutoNum type="arabicPeriod" startAt="3"/>
            </a:pPr>
            <a:endParaRPr lang="en-US" sz="2800" baseline="30000" dirty="0" smtClean="0"/>
          </a:p>
          <a:p>
            <a:pPr marL="1143000" indent="-1143000">
              <a:buFont typeface="+mj-lt"/>
              <a:buAutoNum type="arabicPeriod" startAt="3"/>
            </a:pPr>
            <a:endParaRPr lang="en-US" sz="2800" baseline="30000" dirty="0"/>
          </a:p>
          <a:p>
            <a:pPr marL="1143000" indent="-1143000">
              <a:buFont typeface="+mj-lt"/>
              <a:buAutoNum type="arabicPeriod" startAt="3"/>
            </a:pPr>
            <a:endParaRPr lang="en-US" sz="2800" baseline="30000" dirty="0" smtClean="0"/>
          </a:p>
          <a:p>
            <a:endParaRPr lang="en-US" sz="2800" dirty="0" smtClean="0"/>
          </a:p>
          <a:p>
            <a:r>
              <a:rPr lang="en-US" sz="2800" dirty="0" smtClean="0"/>
              <a:t>      H</a:t>
            </a:r>
            <a:r>
              <a:rPr lang="en-US" sz="2800" baseline="-25000" dirty="0" smtClean="0"/>
              <a:t>S </a:t>
            </a:r>
            <a:r>
              <a:rPr lang="en-US" sz="2800" dirty="0" smtClean="0"/>
              <a:t>         +</a:t>
            </a:r>
            <a:endParaRPr lang="en-US" sz="2800" baseline="30000" dirty="0"/>
          </a:p>
          <a:p>
            <a:pPr marL="1143000" indent="-1143000">
              <a:buFont typeface="+mj-lt"/>
              <a:buAutoNum type="arabicPeriod" startAt="3"/>
            </a:pPr>
            <a:endParaRPr lang="en-US" sz="2800" baseline="30000" dirty="0" smtClean="0"/>
          </a:p>
          <a:p>
            <a:pPr marL="1143000" indent="-1143000">
              <a:buFont typeface="+mj-lt"/>
              <a:buAutoNum type="arabicPeriod" startAt="3"/>
            </a:pPr>
            <a:endParaRPr lang="en-US" sz="2800" baseline="30000" dirty="0"/>
          </a:p>
          <a:p>
            <a:pPr marL="1143000" indent="-1143000">
              <a:buFont typeface="+mj-lt"/>
              <a:buAutoNum type="arabicPeriod" startAt="3"/>
            </a:pPr>
            <a:endParaRPr lang="en-US" sz="2800" baseline="30000" dirty="0" smtClean="0"/>
          </a:p>
          <a:p>
            <a:pPr marL="1143000" indent="-1143000">
              <a:buFont typeface="+mj-lt"/>
              <a:buAutoNum type="arabicPeriod" startAt="3"/>
            </a:pPr>
            <a:endParaRPr lang="en-US" sz="2800" baseline="30000" dirty="0"/>
          </a:p>
          <a:p>
            <a:pPr marL="1143000" indent="-1143000">
              <a:buFont typeface="+mj-lt"/>
              <a:buAutoNum type="arabicPeriod" startAt="3"/>
            </a:pPr>
            <a:endParaRPr lang="en-US" sz="2800" baseline="30000" dirty="0" smtClean="0"/>
          </a:p>
          <a:p>
            <a:pPr lvl="1"/>
            <a:endParaRPr lang="en-US" sz="2800" baseline="30000" dirty="0"/>
          </a:p>
          <a:p>
            <a:pPr marL="1371600" lvl="1"/>
            <a:r>
              <a:rPr lang="en-US" sz="2800" dirty="0" smtClean="0"/>
              <a:t>N = m</a:t>
            </a:r>
            <a:r>
              <a:rPr lang="en-US" sz="2800" baseline="-25000" dirty="0" smtClean="0"/>
              <a:t>1</a:t>
            </a:r>
            <a:r>
              <a:rPr lang="en-US" sz="2800" dirty="0" smtClean="0"/>
              <a:t> + m</a:t>
            </a:r>
            <a:r>
              <a:rPr lang="en-US" sz="2800" baseline="-25000" dirty="0" smtClean="0"/>
              <a:t>2</a:t>
            </a:r>
            <a:endParaRPr lang="en-US" sz="2800" dirty="0" smtClean="0"/>
          </a:p>
          <a:p>
            <a:pPr marL="1371600" lvl="1"/>
            <a:r>
              <a:rPr lang="en-US" sz="2800" dirty="0" smtClean="0"/>
              <a:t>ρ </a:t>
            </a:r>
            <a:r>
              <a:rPr lang="en-US" sz="2800" dirty="0"/>
              <a:t>= </a:t>
            </a:r>
            <a:r>
              <a:rPr lang="en-US" sz="2800" dirty="0" smtClean="0"/>
              <a:t>m</a:t>
            </a:r>
            <a:r>
              <a:rPr lang="en-US" sz="2800" baseline="-25000" dirty="0" smtClean="0"/>
              <a:t>1 </a:t>
            </a:r>
            <a:r>
              <a:rPr lang="en-US" sz="2800" dirty="0" smtClean="0"/>
              <a:t>/ N</a:t>
            </a:r>
          </a:p>
          <a:p>
            <a:pPr marL="1371600" lvl="1"/>
            <a:endParaRPr lang="en-US" sz="2800" dirty="0"/>
          </a:p>
          <a:p>
            <a:pPr marL="1143000" indent="-1143000">
              <a:buFont typeface="+mj-lt"/>
              <a:buAutoNum type="arabicPeriod" startAt="4"/>
            </a:pPr>
            <a:r>
              <a:rPr lang="en-US" sz="2800" b="1" dirty="0" smtClean="0"/>
              <a:t>Compute the </a:t>
            </a:r>
            <a:r>
              <a:rPr lang="en-US" sz="2800" b="1" dirty="0" err="1" smtClean="0"/>
              <a:t>eigenbasis</a:t>
            </a:r>
            <a:r>
              <a:rPr lang="en-US" sz="2800" b="1" dirty="0"/>
              <a:t> </a:t>
            </a:r>
            <a:r>
              <a:rPr lang="en-US" sz="2800" b="1" dirty="0" smtClean="0"/>
              <a:t>(     </a:t>
            </a:r>
            <a:r>
              <a:rPr lang="en-US" sz="2800" b="1" dirty="0"/>
              <a:t>,      ,      ) </a:t>
            </a:r>
            <a:r>
              <a:rPr lang="en-US" sz="2800" b="1" dirty="0" smtClean="0"/>
              <a:t>of H</a:t>
            </a:r>
            <a:r>
              <a:rPr lang="en-US" sz="2800" b="1" baseline="30000" dirty="0" smtClean="0"/>
              <a:t>(0)</a:t>
            </a:r>
            <a:r>
              <a:rPr lang="en-US" sz="2800" b="1" dirty="0"/>
              <a:t>.</a:t>
            </a:r>
            <a:r>
              <a:rPr lang="en-US" sz="2800" b="1" dirty="0" smtClean="0"/>
              <a:t> Write H</a:t>
            </a:r>
            <a:r>
              <a:rPr lang="en-US" sz="2800" b="1" baseline="-25000" dirty="0" smtClean="0"/>
              <a:t>S</a:t>
            </a:r>
            <a:r>
              <a:rPr lang="en-US" sz="2800" b="1" dirty="0" smtClean="0"/>
              <a:t> in the </a:t>
            </a:r>
            <a:r>
              <a:rPr lang="en-US" sz="2800" b="1" dirty="0" err="1" smtClean="0"/>
              <a:t>eigenbasis</a:t>
            </a:r>
            <a:r>
              <a:rPr lang="en-US" sz="2800" b="1" dirty="0"/>
              <a:t> of H</a:t>
            </a:r>
            <a:r>
              <a:rPr lang="en-US" sz="2800" b="1" baseline="30000" dirty="0"/>
              <a:t>(0</a:t>
            </a:r>
            <a:r>
              <a:rPr lang="en-US" sz="2800" b="1" baseline="30000" dirty="0" smtClean="0"/>
              <a:t>)</a:t>
            </a:r>
            <a:r>
              <a:rPr lang="en-US" sz="2800" b="1" dirty="0" smtClean="0"/>
              <a:t>:</a:t>
            </a:r>
          </a:p>
          <a:p>
            <a:r>
              <a:rPr lang="en-US" sz="2800" dirty="0" smtClean="0"/>
              <a:t>     </a:t>
            </a:r>
            <a:r>
              <a:rPr lang="en-US" sz="2800" b="1" dirty="0" smtClean="0"/>
              <a:t>                                                                                                                                 </a:t>
            </a:r>
          </a:p>
          <a:p>
            <a:endParaRPr lang="en-US" sz="2800" b="1" dirty="0"/>
          </a:p>
          <a:p>
            <a:pPr marL="1143000" indent="-1143000">
              <a:buFont typeface="+mj-lt"/>
              <a:buAutoNum type="arabicPeriod" startAt="4"/>
            </a:pPr>
            <a:endParaRPr lang="en-US" sz="2800" b="1" dirty="0" smtClean="0"/>
          </a:p>
          <a:p>
            <a:r>
              <a:rPr lang="en-US" sz="2800" dirty="0" smtClean="0"/>
              <a:t>               H</a:t>
            </a:r>
            <a:r>
              <a:rPr lang="en-US" sz="2800" baseline="-25000" dirty="0" smtClean="0"/>
              <a:t>S</a:t>
            </a:r>
            <a:r>
              <a:rPr lang="en-US" sz="2800" dirty="0" smtClean="0"/>
              <a:t> = (1 - ɑ)</a:t>
            </a:r>
          </a:p>
          <a:p>
            <a:pPr marL="1143000" indent="-1143000">
              <a:buFont typeface="+mj-lt"/>
              <a:buAutoNum type="arabicPeriod" startAt="4"/>
            </a:pPr>
            <a:endParaRPr lang="en-US" sz="2800" dirty="0"/>
          </a:p>
          <a:p>
            <a:pPr marL="1143000" indent="-1143000">
              <a:buFont typeface="+mj-lt"/>
              <a:buAutoNum type="arabicPeriod" startAt="4"/>
            </a:pPr>
            <a:endParaRPr lang="en-US" sz="2800" dirty="0" smtClean="0"/>
          </a:p>
          <a:p>
            <a:pPr marL="1143000" indent="-1143000">
              <a:buFont typeface="+mj-lt"/>
              <a:buAutoNum type="arabicPeriod" startAt="4"/>
            </a:pPr>
            <a:endParaRPr lang="en-US" sz="2800" dirty="0"/>
          </a:p>
          <a:p>
            <a:endParaRPr lang="en-US" sz="2800" b="1" dirty="0" smtClean="0"/>
          </a:p>
          <a:p>
            <a:pPr marL="1143000" indent="-1143000">
              <a:buFont typeface="+mj-lt"/>
              <a:buAutoNum type="arabicPeriod" startAt="5"/>
            </a:pPr>
            <a:r>
              <a:rPr lang="en-US" sz="2800" b="1" dirty="0" smtClean="0"/>
              <a:t>Gamma factor is chosen for search optimality:</a:t>
            </a:r>
          </a:p>
          <a:p>
            <a:pPr marL="2854625" lvl="3" indent="-1143000">
              <a:buFont typeface="+mj-lt"/>
              <a:buAutoNum type="arabicPeriod"/>
            </a:pPr>
            <a:r>
              <a:rPr lang="en-US" sz="2800" dirty="0" smtClean="0"/>
              <a:t>       and      degenerate: faster transport. </a:t>
            </a:r>
          </a:p>
          <a:p>
            <a:pPr marL="2854625" lvl="3" indent="-1143000">
              <a:buFont typeface="+mj-lt"/>
              <a:buAutoNum type="arabicPeriod"/>
            </a:pPr>
            <a:r>
              <a:rPr lang="en-US" sz="2800" dirty="0" smtClean="0"/>
              <a:t>Optimality preservation conditions require high overlap between       and      . The matrix element responsible for search speed is              . </a:t>
            </a:r>
          </a:p>
          <a:p>
            <a:pPr marL="2854625" lvl="3" indent="-1143000">
              <a:buFont typeface="+mj-lt"/>
              <a:buAutoNum type="arabicPeriod"/>
            </a:pPr>
            <a:r>
              <a:rPr lang="en-US" sz="2800" dirty="0"/>
              <a:t> </a:t>
            </a:r>
            <a:r>
              <a:rPr lang="en-US" sz="2800" dirty="0" smtClean="0"/>
              <a:t>             </a:t>
            </a:r>
          </a:p>
          <a:p>
            <a:pPr marL="1143000" lvl="2" indent="-1143000">
              <a:buFont typeface="+mj-lt"/>
              <a:buAutoNum type="arabicPeriod" startAt="5"/>
            </a:pPr>
            <a:endParaRPr lang="en-US" sz="2800" dirty="0" smtClean="0"/>
          </a:p>
          <a:p>
            <a:pPr marL="1143000" lvl="2" indent="-1143000">
              <a:buFont typeface="+mj-lt"/>
              <a:buAutoNum type="arabicPeriod" startAt="5"/>
            </a:pPr>
            <a:endParaRPr lang="en-US" sz="2800" dirty="0" smtClean="0"/>
          </a:p>
          <a:p>
            <a:pPr marL="1143000" lvl="2" indent="-1143000">
              <a:buFont typeface="+mj-lt"/>
              <a:buAutoNum type="arabicPeriod" startAt="5"/>
            </a:pPr>
            <a:endParaRPr lang="en-US" sz="2800" b="1" dirty="0" smtClean="0"/>
          </a:p>
          <a:p>
            <a:pPr marL="1143000" lvl="2" indent="-1143000">
              <a:buFont typeface="+mj-lt"/>
              <a:buAutoNum type="arabicPeriod" startAt="5"/>
            </a:pPr>
            <a:endParaRPr lang="en-US" sz="2800" dirty="0"/>
          </a:p>
          <a:p>
            <a:pPr marL="0" lvl="2"/>
            <a:endParaRPr lang="en-US" sz="2800" dirty="0" smtClean="0"/>
          </a:p>
          <a:p>
            <a:pPr marL="1143000" lvl="2" indent="-1143000">
              <a:buFont typeface="+mj-lt"/>
              <a:buAutoNum type="arabicPeriod" startAt="5"/>
            </a:pPr>
            <a:endParaRPr lang="en-US" sz="2800" baseline="-25000" dirty="0" smtClean="0"/>
          </a:p>
          <a:p>
            <a:pPr marL="1143000" indent="-1143000">
              <a:buFont typeface="+mj-lt"/>
              <a:buAutoNum type="arabicPeriod" startAt="5"/>
            </a:pPr>
            <a:endParaRPr lang="en-US" sz="2800" b="1" dirty="0" smtClean="0"/>
          </a:p>
        </p:txBody>
      </p:sp>
      <p:sp>
        <p:nvSpPr>
          <p:cNvPr id="13" name="TextBox 12"/>
          <p:cNvSpPr txBox="1"/>
          <p:nvPr/>
        </p:nvSpPr>
        <p:spPr>
          <a:xfrm>
            <a:off x="28048784" y="5035442"/>
            <a:ext cx="11201400" cy="8586966"/>
          </a:xfrm>
          <a:prstGeom prst="rect">
            <a:avLst/>
          </a:prstGeom>
          <a:noFill/>
        </p:spPr>
        <p:txBody>
          <a:bodyPr wrap="square" rtlCol="0">
            <a:spAutoFit/>
          </a:bodyPr>
          <a:lstStyle/>
          <a:p>
            <a:pPr defTabSz="457200">
              <a:spcAft>
                <a:spcPts val="1200"/>
              </a:spcAft>
            </a:pPr>
            <a:r>
              <a:rPr lang="en-US" sz="2800" dirty="0" smtClean="0"/>
              <a:t>	Dimensionality reduction applied to Continuous Time Quantum Walk (CTQW) problems is a powerful method that is able to make the analysis of various studies relating to Quantum Walks (QWs) much simpler. Using dimensionality reduction preserves the dynamics of an original graph of an arbitrary size, allowing a spatial search algorithm to be mapped to a transport problem on a reduced graph. </a:t>
            </a:r>
          </a:p>
          <a:p>
            <a:pPr defTabSz="457200">
              <a:spcAft>
                <a:spcPts val="1200"/>
              </a:spcAft>
            </a:pPr>
            <a:r>
              <a:rPr lang="en-US" sz="2800" dirty="0"/>
              <a:t>	</a:t>
            </a:r>
            <a:r>
              <a:rPr lang="en-US" sz="2800" dirty="0" smtClean="0"/>
              <a:t>Because the objective of using the CTQW in the analysis of a spatial search problem is to find a marked basis state, the value of ɣ must be chosen in such a way which optimizes transport between the initial state and the basis state. The reduction analysis scheme is as follows: (1) converting the original graph into its adjacency matrix, (2) using the </a:t>
            </a:r>
            <a:r>
              <a:rPr lang="en-US" sz="2800" dirty="0" err="1" smtClean="0"/>
              <a:t>Lanczos</a:t>
            </a:r>
            <a:r>
              <a:rPr lang="en-US" sz="2800" dirty="0" smtClean="0"/>
              <a:t> Algorithm to construct the reduced matrix, (3) constructing </a:t>
            </a:r>
            <a:r>
              <a:rPr lang="en-US" sz="2800" dirty="0"/>
              <a:t>the quantum walker Hamiltonian based on the </a:t>
            </a:r>
            <a:r>
              <a:rPr lang="en-US" sz="2800" dirty="0" smtClean="0"/>
              <a:t>reduced basis</a:t>
            </a:r>
            <a:r>
              <a:rPr lang="en-US" sz="2800" dirty="0"/>
              <a:t>, </a:t>
            </a:r>
            <a:r>
              <a:rPr lang="en-US" sz="2800" dirty="0" smtClean="0"/>
              <a:t>(</a:t>
            </a:r>
            <a:r>
              <a:rPr lang="en-US" sz="2800" dirty="0"/>
              <a:t>4) expressing the quantum walker Hamiltonian in the dominant basis, </a:t>
            </a:r>
            <a:r>
              <a:rPr lang="en-US" sz="2800" dirty="0" smtClean="0"/>
              <a:t>and </a:t>
            </a:r>
            <a:r>
              <a:rPr lang="en-US" sz="2800" dirty="0"/>
              <a:t>(5</a:t>
            </a:r>
            <a:r>
              <a:rPr lang="en-US" sz="2800" dirty="0" smtClean="0"/>
              <a:t>) finally choosing the optimal ɣ value based upon the optimality conditions. </a:t>
            </a:r>
          </a:p>
          <a:p>
            <a:pPr defTabSz="457200">
              <a:spcAft>
                <a:spcPts val="1200"/>
              </a:spcAft>
            </a:pPr>
            <a:r>
              <a:rPr lang="en-US" sz="2800" dirty="0"/>
              <a:t>	</a:t>
            </a:r>
            <a:r>
              <a:rPr lang="en-US" sz="2800" dirty="0" smtClean="0"/>
              <a:t>In this work, systematic error was introduced to the original Complete Bipartite Graph (CBG) in the form of (1 – ɑ), to represent unwanted noise affecting the system. The relation for the new ɣ tuning factor with error ɑ is as follows:                                                    .</a:t>
            </a:r>
          </a:p>
        </p:txBody>
      </p:sp>
      <p:sp>
        <p:nvSpPr>
          <p:cNvPr id="14" name="TextBox 13"/>
          <p:cNvSpPr txBox="1"/>
          <p:nvPr/>
        </p:nvSpPr>
        <p:spPr>
          <a:xfrm>
            <a:off x="28048784" y="27904411"/>
            <a:ext cx="11127956" cy="1815882"/>
          </a:xfrm>
          <a:prstGeom prst="rect">
            <a:avLst/>
          </a:prstGeom>
          <a:noFill/>
        </p:spPr>
        <p:txBody>
          <a:bodyPr wrap="square" rtlCol="0">
            <a:spAutoFit/>
          </a:bodyPr>
          <a:lstStyle/>
          <a:p>
            <a:r>
              <a:rPr lang="en-US" sz="2800" dirty="0" smtClean="0"/>
              <a:t>Thank you to the 2017 SUNY Polytechnic Institute Summer Internship Program for providing this opportunity, my professors, and all others who have been supportive.</a:t>
            </a:r>
          </a:p>
          <a:p>
            <a:endParaRPr lang="en-US" sz="2800" b="1" dirty="0" smtClean="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1432" y="5039234"/>
            <a:ext cx="2797629" cy="33605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75375" y="22482503"/>
            <a:ext cx="10882849" cy="3930132"/>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6116" y="18594500"/>
            <a:ext cx="4333124" cy="1379822"/>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2678" y="18365725"/>
            <a:ext cx="790685" cy="257211"/>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5538" y="18351435"/>
            <a:ext cx="371527" cy="28579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0900" y="18351435"/>
            <a:ext cx="285790" cy="285790"/>
          </a:xfrm>
          <a:prstGeom prst="rect">
            <a:avLst/>
          </a:prstGeom>
        </p:spPr>
      </p:pic>
      <p:pic>
        <p:nvPicPr>
          <p:cNvPr id="25" name="Picture 24"/>
          <p:cNvPicPr>
            <a:picLocks noChangeAspect="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530306" y="12344519"/>
            <a:ext cx="3658586" cy="2822019"/>
          </a:xfrm>
          <a:prstGeom prst="rect">
            <a:avLst/>
          </a:prstGeom>
        </p:spPr>
      </p:pic>
      <p:sp>
        <p:nvSpPr>
          <p:cNvPr id="34" name="Oval 33"/>
          <p:cNvSpPr/>
          <p:nvPr/>
        </p:nvSpPr>
        <p:spPr>
          <a:xfrm>
            <a:off x="5381638" y="12285554"/>
            <a:ext cx="1006527" cy="2939947"/>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379062" y="12536244"/>
            <a:ext cx="1059256" cy="2272420"/>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7822" y="14910230"/>
            <a:ext cx="371527" cy="28579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89611" y="15345597"/>
            <a:ext cx="390580" cy="257211"/>
          </a:xfrm>
          <a:prstGeom prst="rect">
            <a:avLst/>
          </a:prstGeom>
        </p:spPr>
      </p:pic>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85990" y="5456791"/>
            <a:ext cx="439519" cy="439519"/>
          </a:xfrm>
          <a:prstGeom prst="rect">
            <a:avLst/>
          </a:prstGeom>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459200" y="6863758"/>
            <a:ext cx="7107370" cy="1516022"/>
          </a:xfrm>
          <a:prstGeom prst="rect">
            <a:avLst/>
          </a:prstGeom>
        </p:spPr>
      </p:pic>
      <p:pic>
        <p:nvPicPr>
          <p:cNvPr id="41" name="Picture 4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72012" y="27499877"/>
            <a:ext cx="8476875" cy="1439774"/>
          </a:xfrm>
          <a:prstGeom prst="rect">
            <a:avLst/>
          </a:prstGeom>
        </p:spPr>
      </p:pic>
      <p:sp>
        <p:nvSpPr>
          <p:cNvPr id="42" name="Flowchart: Connector 41"/>
          <p:cNvSpPr/>
          <p:nvPr/>
        </p:nvSpPr>
        <p:spPr>
          <a:xfrm>
            <a:off x="5856034" y="27477372"/>
            <a:ext cx="444959" cy="444959"/>
          </a:xfrm>
          <a:prstGeom prst="flowChartConnector">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10163505" y="28463884"/>
            <a:ext cx="444959" cy="444959"/>
          </a:xfrm>
          <a:prstGeom prst="flowChartConnector">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7644636" y="27961542"/>
            <a:ext cx="444959" cy="444959"/>
          </a:xfrm>
          <a:prstGeom prst="flowChartConnector">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44693" y="29006222"/>
            <a:ext cx="3517537" cy="523220"/>
          </a:xfrm>
          <a:prstGeom prst="rect">
            <a:avLst/>
          </a:prstGeom>
          <a:noFill/>
        </p:spPr>
        <p:txBody>
          <a:bodyPr wrap="square" rtlCol="0">
            <a:spAutoFit/>
          </a:bodyPr>
          <a:lstStyle/>
          <a:p>
            <a:r>
              <a:rPr lang="en-US" sz="2800" dirty="0">
                <a:solidFill>
                  <a:schemeClr val="accent2"/>
                </a:solidFill>
              </a:rPr>
              <a:t>a</a:t>
            </a:r>
            <a:r>
              <a:rPr lang="en-US" sz="2800" baseline="-25000" dirty="0" smtClean="0">
                <a:solidFill>
                  <a:schemeClr val="accent2"/>
                </a:solidFill>
              </a:rPr>
              <a:t>1</a:t>
            </a:r>
            <a:r>
              <a:rPr lang="en-US" sz="2800" dirty="0" smtClean="0">
                <a:solidFill>
                  <a:schemeClr val="accent2"/>
                </a:solidFill>
              </a:rPr>
              <a:t>, a</a:t>
            </a:r>
            <a:r>
              <a:rPr lang="en-US" sz="2800" baseline="-25000" dirty="0" smtClean="0">
                <a:solidFill>
                  <a:schemeClr val="accent2"/>
                </a:solidFill>
              </a:rPr>
              <a:t>2</a:t>
            </a:r>
            <a:r>
              <a:rPr lang="en-US" sz="2800" dirty="0" smtClean="0">
                <a:solidFill>
                  <a:schemeClr val="accent2"/>
                </a:solidFill>
              </a:rPr>
              <a:t>, a</a:t>
            </a:r>
            <a:r>
              <a:rPr lang="en-US" sz="2800" baseline="-25000" dirty="0" smtClean="0">
                <a:solidFill>
                  <a:schemeClr val="accent2"/>
                </a:solidFill>
              </a:rPr>
              <a:t>3</a:t>
            </a:r>
            <a:endParaRPr lang="en-US" sz="2800" dirty="0">
              <a:solidFill>
                <a:schemeClr val="accent2"/>
              </a:solidFill>
            </a:endParaRPr>
          </a:p>
        </p:txBody>
      </p:sp>
      <p:sp>
        <p:nvSpPr>
          <p:cNvPr id="46" name="Rectangle 45"/>
          <p:cNvSpPr/>
          <p:nvPr/>
        </p:nvSpPr>
        <p:spPr>
          <a:xfrm>
            <a:off x="6756645" y="28419789"/>
            <a:ext cx="2305281" cy="533150"/>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270060" y="27936952"/>
            <a:ext cx="2305281" cy="533150"/>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608323" y="29008011"/>
            <a:ext cx="517584" cy="523220"/>
          </a:xfrm>
          <a:prstGeom prst="rect">
            <a:avLst/>
          </a:prstGeom>
          <a:noFill/>
        </p:spPr>
        <p:txBody>
          <a:bodyPr wrap="square" rtlCol="0">
            <a:spAutoFit/>
          </a:bodyPr>
          <a:lstStyle/>
          <a:p>
            <a:r>
              <a:rPr lang="en-US" sz="2800" dirty="0" smtClean="0">
                <a:solidFill>
                  <a:schemeClr val="accent6">
                    <a:lumMod val="50000"/>
                  </a:schemeClr>
                </a:solidFill>
              </a:rPr>
              <a:t>β</a:t>
            </a:r>
            <a:r>
              <a:rPr lang="en-US" sz="2800" baseline="-25000" dirty="0" smtClean="0">
                <a:solidFill>
                  <a:schemeClr val="accent6">
                    <a:lumMod val="50000"/>
                  </a:schemeClr>
                </a:solidFill>
              </a:rPr>
              <a:t>3</a:t>
            </a:r>
            <a:endParaRPr lang="en-US" sz="2800" dirty="0">
              <a:solidFill>
                <a:schemeClr val="accent6">
                  <a:lumMod val="50000"/>
                </a:schemeClr>
              </a:solidFill>
            </a:endParaRPr>
          </a:p>
        </p:txBody>
      </p:sp>
      <p:sp>
        <p:nvSpPr>
          <p:cNvPr id="49" name="Oval 48"/>
          <p:cNvSpPr/>
          <p:nvPr/>
        </p:nvSpPr>
        <p:spPr>
          <a:xfrm>
            <a:off x="5669864" y="28470102"/>
            <a:ext cx="1001729" cy="537972"/>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9921836" y="27469499"/>
            <a:ext cx="1001729" cy="537972"/>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999687" y="29006222"/>
            <a:ext cx="544766" cy="523220"/>
          </a:xfrm>
          <a:prstGeom prst="rect">
            <a:avLst/>
          </a:prstGeom>
          <a:noFill/>
        </p:spPr>
        <p:txBody>
          <a:bodyPr wrap="square" rtlCol="0">
            <a:spAutoFit/>
          </a:bodyPr>
          <a:lstStyle/>
          <a:p>
            <a:r>
              <a:rPr lang="en-US" sz="2800" dirty="0" smtClean="0">
                <a:solidFill>
                  <a:schemeClr val="accent1"/>
                </a:solidFill>
              </a:rPr>
              <a:t>β</a:t>
            </a:r>
            <a:r>
              <a:rPr lang="en-US" sz="2800" baseline="-25000" dirty="0" smtClean="0">
                <a:solidFill>
                  <a:schemeClr val="accent1"/>
                </a:solidFill>
              </a:rPr>
              <a:t>2</a:t>
            </a:r>
            <a:endParaRPr lang="en-US" sz="2800" dirty="0">
              <a:solidFill>
                <a:schemeClr val="accent1"/>
              </a:solidFill>
            </a:endParaRPr>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353817" y="8689333"/>
            <a:ext cx="8719328" cy="1183223"/>
          </a:xfrm>
          <a:prstGeom prst="rect">
            <a:avLst/>
          </a:prstGeom>
        </p:spPr>
      </p:pic>
      <p:pic>
        <p:nvPicPr>
          <p:cNvPr id="53" name="Picture 5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353816" y="10482217"/>
            <a:ext cx="8719329" cy="1313336"/>
          </a:xfrm>
          <a:prstGeom prst="rect">
            <a:avLst/>
          </a:prstGeom>
        </p:spPr>
      </p:pic>
      <p:sp>
        <p:nvSpPr>
          <p:cNvPr id="55" name="Left Brace 54"/>
          <p:cNvSpPr/>
          <p:nvPr/>
        </p:nvSpPr>
        <p:spPr>
          <a:xfrm>
            <a:off x="15666474" y="9242862"/>
            <a:ext cx="573533" cy="1843623"/>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TextBox 55"/>
          <p:cNvSpPr txBox="1"/>
          <p:nvPr/>
        </p:nvSpPr>
        <p:spPr>
          <a:xfrm>
            <a:off x="7931192" y="15174040"/>
            <a:ext cx="2024785" cy="523220"/>
          </a:xfrm>
          <a:prstGeom prst="rect">
            <a:avLst/>
          </a:prstGeom>
          <a:noFill/>
        </p:spPr>
        <p:txBody>
          <a:bodyPr wrap="none" rtlCol="0">
            <a:spAutoFit/>
          </a:bodyPr>
          <a:lstStyle/>
          <a:p>
            <a:r>
              <a:rPr lang="en-US" sz="2800" dirty="0"/>
              <a:t>m</a:t>
            </a:r>
            <a:r>
              <a:rPr lang="en-US" sz="2800" baseline="-25000" dirty="0"/>
              <a:t>2</a:t>
            </a:r>
            <a:r>
              <a:rPr lang="en-US" sz="2800" dirty="0"/>
              <a:t> elements</a:t>
            </a:r>
          </a:p>
        </p:txBody>
      </p:sp>
      <p:sp>
        <p:nvSpPr>
          <p:cNvPr id="57" name="TextBox 56"/>
          <p:cNvSpPr txBox="1"/>
          <p:nvPr/>
        </p:nvSpPr>
        <p:spPr>
          <a:xfrm>
            <a:off x="4928363" y="15572965"/>
            <a:ext cx="2106539" cy="523220"/>
          </a:xfrm>
          <a:prstGeom prst="rect">
            <a:avLst/>
          </a:prstGeom>
          <a:noFill/>
        </p:spPr>
        <p:txBody>
          <a:bodyPr wrap="none" rtlCol="0">
            <a:spAutoFit/>
          </a:bodyPr>
          <a:lstStyle/>
          <a:p>
            <a:r>
              <a:rPr lang="en-US" sz="2800" dirty="0" smtClean="0"/>
              <a:t> m</a:t>
            </a:r>
            <a:r>
              <a:rPr lang="en-US" sz="2800" baseline="-25000" dirty="0" smtClean="0"/>
              <a:t>1</a:t>
            </a:r>
            <a:r>
              <a:rPr lang="en-US" sz="2800" dirty="0" smtClean="0"/>
              <a:t> elements</a:t>
            </a:r>
            <a:endParaRPr lang="en-US" sz="2800" dirty="0"/>
          </a:p>
        </p:txBody>
      </p:sp>
      <p:pic>
        <p:nvPicPr>
          <p:cNvPr id="62" name="Picture 6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481178" y="13443222"/>
            <a:ext cx="349216" cy="349216"/>
          </a:xfrm>
          <a:prstGeom prst="rect">
            <a:avLst/>
          </a:prstGeom>
        </p:spPr>
      </p:pic>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986543" y="13438687"/>
            <a:ext cx="419865" cy="370470"/>
          </a:xfrm>
          <a:prstGeom prst="rect">
            <a:avLst/>
          </a:prstGeom>
        </p:spPr>
      </p:pic>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562558" y="13438917"/>
            <a:ext cx="456346" cy="389237"/>
          </a:xfrm>
          <a:prstGeom prst="rect">
            <a:avLst/>
          </a:prstGeom>
        </p:spPr>
      </p:pic>
      <p:pic>
        <p:nvPicPr>
          <p:cNvPr id="67" name="Picture 66"/>
          <p:cNvPicPr>
            <a:picLocks noChangeAspect="1"/>
          </p:cNvPicPr>
          <p:nvPr/>
        </p:nvPicPr>
        <p:blipFill rotWithShape="1">
          <a:blip r:embed="rId19">
            <a:extLst>
              <a:ext uri="{28A0092B-C50C-407E-A947-70E740481C1C}">
                <a14:useLocalDpi xmlns:a14="http://schemas.microsoft.com/office/drawing/2010/main" val="0"/>
              </a:ext>
            </a:extLst>
          </a:blip>
          <a:srcRect l="62683" t="4033" b="1"/>
          <a:stretch/>
        </p:blipFill>
        <p:spPr>
          <a:xfrm>
            <a:off x="22701063" y="14964603"/>
            <a:ext cx="1300005" cy="621293"/>
          </a:xfrm>
          <a:prstGeom prst="rect">
            <a:avLst/>
          </a:prstGeom>
        </p:spPr>
      </p:pic>
      <p:pic>
        <p:nvPicPr>
          <p:cNvPr id="68" name="Picture 67"/>
          <p:cNvPicPr>
            <a:picLocks noChangeAspect="1"/>
          </p:cNvPicPr>
          <p:nvPr/>
        </p:nvPicPr>
        <p:blipFill rotWithShape="1">
          <a:blip r:embed="rId20">
            <a:extLst>
              <a:ext uri="{28A0092B-C50C-407E-A947-70E740481C1C}">
                <a14:useLocalDpi xmlns:a14="http://schemas.microsoft.com/office/drawing/2010/main" val="0"/>
              </a:ext>
            </a:extLst>
          </a:blip>
          <a:srcRect r="84672" b="-3590"/>
          <a:stretch/>
        </p:blipFill>
        <p:spPr>
          <a:xfrm>
            <a:off x="22143840" y="15857857"/>
            <a:ext cx="564319" cy="691890"/>
          </a:xfrm>
          <a:prstGeom prst="rect">
            <a:avLst/>
          </a:prstGeom>
        </p:spPr>
      </p:pic>
      <p:pic>
        <p:nvPicPr>
          <p:cNvPr id="72" name="Picture 71"/>
          <p:cNvPicPr>
            <a:picLocks noChangeAspect="1"/>
          </p:cNvPicPr>
          <p:nvPr/>
        </p:nvPicPr>
        <p:blipFill rotWithShape="1">
          <a:blip r:embed="rId21">
            <a:extLst>
              <a:ext uri="{28A0092B-C50C-407E-A947-70E740481C1C}">
                <a14:useLocalDpi xmlns:a14="http://schemas.microsoft.com/office/drawing/2010/main" val="0"/>
              </a:ext>
            </a:extLst>
          </a:blip>
          <a:srcRect l="24532"/>
          <a:stretch/>
        </p:blipFill>
        <p:spPr>
          <a:xfrm>
            <a:off x="17387342" y="14835313"/>
            <a:ext cx="2858942" cy="1638657"/>
          </a:xfrm>
          <a:prstGeom prst="rect">
            <a:avLst/>
          </a:prstGeom>
        </p:spPr>
      </p:pic>
      <p:pic>
        <p:nvPicPr>
          <p:cNvPr id="73" name="Picture 7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498305" y="18183194"/>
            <a:ext cx="419865" cy="370470"/>
          </a:xfrm>
          <a:prstGeom prst="rect">
            <a:avLst/>
          </a:prstGeom>
        </p:spPr>
      </p:pic>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57368" y="18158615"/>
            <a:ext cx="349216" cy="349216"/>
          </a:xfrm>
          <a:prstGeom prst="rect">
            <a:avLst/>
          </a:prstGeom>
        </p:spPr>
      </p:pic>
      <p:pic>
        <p:nvPicPr>
          <p:cNvPr id="75" name="Picture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15976" y="14537048"/>
            <a:ext cx="332245" cy="332245"/>
          </a:xfrm>
          <a:prstGeom prst="rect">
            <a:avLst/>
          </a:prstGeom>
        </p:spPr>
      </p:pic>
      <p:pic>
        <p:nvPicPr>
          <p:cNvPr id="76" name="Picture 7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663192" y="14552343"/>
            <a:ext cx="362877" cy="320186"/>
          </a:xfrm>
          <a:prstGeom prst="rect">
            <a:avLst/>
          </a:prstGeom>
        </p:spPr>
      </p:pic>
      <p:pic>
        <p:nvPicPr>
          <p:cNvPr id="77" name="Picture 7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510206" y="14531565"/>
            <a:ext cx="395365" cy="337224"/>
          </a:xfrm>
          <a:prstGeom prst="rect">
            <a:avLst/>
          </a:prstGeom>
        </p:spPr>
      </p:pic>
      <p:pic>
        <p:nvPicPr>
          <p:cNvPr id="78" name="Picture 7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631198" y="21582269"/>
            <a:ext cx="4149905" cy="590563"/>
          </a:xfrm>
          <a:prstGeom prst="rect">
            <a:avLst/>
          </a:prstGeom>
          <a:ln w="57150">
            <a:solidFill>
              <a:schemeClr val="tx1"/>
            </a:solidFill>
          </a:ln>
        </p:spPr>
      </p:pic>
      <p:pic>
        <p:nvPicPr>
          <p:cNvPr id="79" name="Picture 7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757010" y="19017322"/>
            <a:ext cx="419865" cy="370470"/>
          </a:xfrm>
          <a:prstGeom prst="rect">
            <a:avLst/>
          </a:prstGeom>
        </p:spPr>
      </p:pic>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21200" y="19017322"/>
            <a:ext cx="349216" cy="349216"/>
          </a:xfrm>
          <a:prstGeom prst="rect">
            <a:avLst/>
          </a:prstGeom>
        </p:spPr>
      </p:pic>
      <p:pic>
        <p:nvPicPr>
          <p:cNvPr id="81" name="Picture 8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9731967" y="19441528"/>
            <a:ext cx="1028634" cy="346866"/>
          </a:xfrm>
          <a:prstGeom prst="rect">
            <a:avLst/>
          </a:prstGeom>
        </p:spPr>
      </p:pic>
      <p:pic>
        <p:nvPicPr>
          <p:cNvPr id="82" name="Picture 8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260266" y="26523170"/>
            <a:ext cx="9505238" cy="2734992"/>
          </a:xfrm>
          <a:prstGeom prst="rect">
            <a:avLst/>
          </a:prstGeom>
        </p:spPr>
      </p:pic>
      <p:sp>
        <p:nvSpPr>
          <p:cNvPr id="85" name="TextBox 84"/>
          <p:cNvSpPr txBox="1"/>
          <p:nvPr/>
        </p:nvSpPr>
        <p:spPr>
          <a:xfrm>
            <a:off x="28048784" y="29402074"/>
            <a:ext cx="5144806" cy="707886"/>
          </a:xfrm>
          <a:prstGeom prst="rect">
            <a:avLst/>
          </a:prstGeom>
          <a:noFill/>
        </p:spPr>
        <p:txBody>
          <a:bodyPr wrap="none" rtlCol="0">
            <a:spAutoFit/>
          </a:bodyPr>
          <a:lstStyle/>
          <a:p>
            <a:r>
              <a:rPr lang="en-US" sz="2000" dirty="0"/>
              <a:t>[1] Source: </a:t>
            </a:r>
            <a:r>
              <a:rPr lang="en-US" sz="2000" i="1" dirty="0"/>
              <a:t>Scientific Reports</a:t>
            </a:r>
            <a:r>
              <a:rPr lang="en-US" sz="2000" dirty="0"/>
              <a:t> </a:t>
            </a:r>
            <a:r>
              <a:rPr lang="en-US" sz="2000" b="1" dirty="0"/>
              <a:t>5</a:t>
            </a:r>
            <a:r>
              <a:rPr lang="en-US" sz="2000" dirty="0"/>
              <a:t>, Article number: </a:t>
            </a:r>
          </a:p>
          <a:p>
            <a:r>
              <a:rPr lang="en-US" sz="2000" dirty="0"/>
              <a:t>13304 (2015), doi:10.1038/srep13304</a:t>
            </a:r>
          </a:p>
        </p:txBody>
      </p:sp>
      <p:sp>
        <p:nvSpPr>
          <p:cNvPr id="87" name="Rectangle 86"/>
          <p:cNvSpPr/>
          <p:nvPr/>
        </p:nvSpPr>
        <p:spPr>
          <a:xfrm>
            <a:off x="14261328" y="15488392"/>
            <a:ext cx="954925" cy="88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689005" y="13027267"/>
            <a:ext cx="4149905" cy="590563"/>
          </a:xfrm>
          <a:prstGeom prst="rect">
            <a:avLst/>
          </a:prstGeom>
          <a:ln w="57150">
            <a:noFill/>
          </a:ln>
        </p:spPr>
      </p:pic>
      <p:sp>
        <p:nvSpPr>
          <p:cNvPr id="11" name="TextBox 10"/>
          <p:cNvSpPr txBox="1"/>
          <p:nvPr/>
        </p:nvSpPr>
        <p:spPr>
          <a:xfrm>
            <a:off x="4240801" y="9892798"/>
            <a:ext cx="5922704" cy="1960408"/>
          </a:xfrm>
          <a:prstGeom prst="rect">
            <a:avLst/>
          </a:prstGeom>
          <a:noFill/>
        </p:spPr>
        <p:txBody>
          <a:bodyPr wrap="square" rtlCol="0">
            <a:spAutoFit/>
          </a:bodyPr>
          <a:lstStyle/>
          <a:p>
            <a:r>
              <a:rPr lang="en-US" sz="5400" dirty="0" smtClean="0"/>
              <a:t>Problem Statement:</a:t>
            </a:r>
            <a:endParaRPr lang="en-US" sz="5400" dirty="0"/>
          </a:p>
          <a:p>
            <a:endParaRPr lang="en-US" dirty="0"/>
          </a:p>
        </p:txBody>
      </p:sp>
      <p:sp>
        <p:nvSpPr>
          <p:cNvPr id="17" name="TextBox 16"/>
          <p:cNvSpPr txBox="1"/>
          <p:nvPr/>
        </p:nvSpPr>
        <p:spPr>
          <a:xfrm>
            <a:off x="1809749" y="11039369"/>
            <a:ext cx="11201400" cy="2246769"/>
          </a:xfrm>
          <a:prstGeom prst="rect">
            <a:avLst/>
          </a:prstGeom>
          <a:noFill/>
        </p:spPr>
        <p:txBody>
          <a:bodyPr wrap="square" rtlCol="0">
            <a:spAutoFit/>
          </a:bodyPr>
          <a:lstStyle/>
          <a:p>
            <a:r>
              <a:rPr lang="en-US" sz="2800" dirty="0" smtClean="0"/>
              <a:t>The search space is a Complete Bipartite Graph with a </a:t>
            </a:r>
            <a:r>
              <a:rPr lang="en-US" sz="2800" dirty="0" smtClean="0"/>
              <a:t>marked solution </a:t>
            </a:r>
            <a:r>
              <a:rPr lang="en-US" sz="2800" dirty="0" smtClean="0"/>
              <a:t>state: </a:t>
            </a:r>
          </a:p>
          <a:p>
            <a:endParaRPr lang="en-US" sz="2800" dirty="0"/>
          </a:p>
          <a:p>
            <a:r>
              <a:rPr lang="en-US" sz="2800" dirty="0" smtClean="0"/>
              <a:t>Solution state: ω </a:t>
            </a:r>
            <a:endParaRPr lang="en-US" sz="2800" dirty="0"/>
          </a:p>
          <a:p>
            <a:r>
              <a:rPr lang="en-US" sz="2800" dirty="0"/>
              <a:t>Starting state</a:t>
            </a:r>
            <a:r>
              <a:rPr lang="en-US" sz="2800" dirty="0" smtClean="0"/>
              <a:t>: s</a:t>
            </a:r>
            <a:endParaRPr lang="en-US" sz="2800" dirty="0"/>
          </a:p>
        </p:txBody>
      </p:sp>
      <p:sp>
        <p:nvSpPr>
          <p:cNvPr id="19" name="TextBox 18"/>
          <p:cNvSpPr txBox="1"/>
          <p:nvPr/>
        </p:nvSpPr>
        <p:spPr>
          <a:xfrm>
            <a:off x="7569495" y="18594500"/>
            <a:ext cx="3055948" cy="1815882"/>
          </a:xfrm>
          <a:prstGeom prst="rect">
            <a:avLst/>
          </a:prstGeom>
          <a:noFill/>
        </p:spPr>
        <p:txBody>
          <a:bodyPr wrap="square" rtlCol="0">
            <a:spAutoFit/>
          </a:bodyPr>
          <a:lstStyle/>
          <a:p>
            <a:r>
              <a:rPr lang="en-US" sz="2800" dirty="0" smtClean="0"/>
              <a:t>} solution state</a:t>
            </a:r>
          </a:p>
          <a:p>
            <a:r>
              <a:rPr lang="en-US" sz="2800" dirty="0" smtClean="0"/>
              <a:t>} m</a:t>
            </a:r>
            <a:r>
              <a:rPr lang="en-US" sz="2800" baseline="-25000" dirty="0" smtClean="0"/>
              <a:t>1</a:t>
            </a:r>
            <a:r>
              <a:rPr lang="en-US" sz="2800" dirty="0" smtClean="0"/>
              <a:t> – 1 elements</a:t>
            </a:r>
          </a:p>
          <a:p>
            <a:r>
              <a:rPr lang="en-US" sz="2800" dirty="0" smtClean="0"/>
              <a:t>} </a:t>
            </a:r>
            <a:r>
              <a:rPr lang="en-US" sz="2800" dirty="0"/>
              <a:t>m</a:t>
            </a:r>
            <a:r>
              <a:rPr lang="en-US" sz="2800" baseline="-25000" dirty="0"/>
              <a:t>2</a:t>
            </a:r>
            <a:r>
              <a:rPr lang="en-US" sz="2800" dirty="0"/>
              <a:t> elements</a:t>
            </a:r>
          </a:p>
          <a:p>
            <a:endParaRPr lang="en-US" sz="2800" dirty="0"/>
          </a:p>
        </p:txBody>
      </p:sp>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1730" y="18751992"/>
            <a:ext cx="285790" cy="285790"/>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5720" y="19184317"/>
            <a:ext cx="790685" cy="257211"/>
          </a:xfrm>
          <a:prstGeom prst="rect">
            <a:avLst/>
          </a:prstGeom>
        </p:spPr>
      </p:pic>
      <p:pic>
        <p:nvPicPr>
          <p:cNvPr id="90" name="Picture 8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8204" y="19627599"/>
            <a:ext cx="371527" cy="285790"/>
          </a:xfrm>
          <a:prstGeom prst="rect">
            <a:avLst/>
          </a:prstGeom>
        </p:spPr>
      </p:pic>
      <p:pic>
        <p:nvPicPr>
          <p:cNvPr id="92" name="Picture 91"/>
          <p:cNvPicPr>
            <a:picLocks noChangeAspect="1"/>
          </p:cNvPicPr>
          <p:nvPr/>
        </p:nvPicPr>
        <p:blipFill rotWithShape="1">
          <a:blip r:embed="rId19">
            <a:extLst>
              <a:ext uri="{28A0092B-C50C-407E-A947-70E740481C1C}">
                <a14:useLocalDpi xmlns:a14="http://schemas.microsoft.com/office/drawing/2010/main" val="0"/>
              </a:ext>
            </a:extLst>
          </a:blip>
          <a:srcRect r="84561" b="-1467"/>
          <a:stretch/>
        </p:blipFill>
        <p:spPr>
          <a:xfrm>
            <a:off x="22157079" y="14940940"/>
            <a:ext cx="537842" cy="656903"/>
          </a:xfrm>
          <a:prstGeom prst="rect">
            <a:avLst/>
          </a:prstGeom>
        </p:spPr>
      </p:pic>
      <p:pic>
        <p:nvPicPr>
          <p:cNvPr id="93" name="Picture 92"/>
          <p:cNvPicPr>
            <a:picLocks noChangeAspect="1"/>
          </p:cNvPicPr>
          <p:nvPr/>
        </p:nvPicPr>
        <p:blipFill rotWithShape="1">
          <a:blip r:embed="rId20">
            <a:extLst>
              <a:ext uri="{28A0092B-C50C-407E-A947-70E740481C1C}">
                <a14:useLocalDpi xmlns:a14="http://schemas.microsoft.com/office/drawing/2010/main" val="0"/>
              </a:ext>
            </a:extLst>
          </a:blip>
          <a:srcRect l="62331" b="5262"/>
          <a:stretch/>
        </p:blipFill>
        <p:spPr>
          <a:xfrm>
            <a:off x="22681066" y="15840129"/>
            <a:ext cx="1386836" cy="632768"/>
          </a:xfrm>
          <a:prstGeom prst="rect">
            <a:avLst/>
          </a:prstGeom>
        </p:spPr>
      </p:pic>
      <p:pic>
        <p:nvPicPr>
          <p:cNvPr id="94" name="Picture 9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3668" y="27021268"/>
            <a:ext cx="410186" cy="410186"/>
          </a:xfrm>
          <a:prstGeom prst="rect">
            <a:avLst/>
          </a:prstGeom>
        </p:spPr>
      </p:pic>
      <p:pic>
        <p:nvPicPr>
          <p:cNvPr id="95" name="Picture 94"/>
          <p:cNvPicPr>
            <a:picLocks noChangeAspect="1"/>
          </p:cNvPicPr>
          <p:nvPr/>
        </p:nvPicPr>
        <p:blipFill rotWithShape="1">
          <a:blip r:embed="rId20">
            <a:extLst>
              <a:ext uri="{28A0092B-C50C-407E-A947-70E740481C1C}">
                <a14:useLocalDpi xmlns:a14="http://schemas.microsoft.com/office/drawing/2010/main" val="0"/>
              </a:ext>
            </a:extLst>
          </a:blip>
          <a:srcRect l="73691" t="1126" r="16478" b="60648"/>
          <a:stretch/>
        </p:blipFill>
        <p:spPr>
          <a:xfrm>
            <a:off x="7569495" y="27069712"/>
            <a:ext cx="491734" cy="346866"/>
          </a:xfrm>
          <a:prstGeom prst="rect">
            <a:avLst/>
          </a:prstGeom>
        </p:spPr>
      </p:pic>
      <p:pic>
        <p:nvPicPr>
          <p:cNvPr id="96" name="Picture 95"/>
          <p:cNvPicPr>
            <a:picLocks noChangeAspect="1"/>
          </p:cNvPicPr>
          <p:nvPr/>
        </p:nvPicPr>
        <p:blipFill rotWithShape="1">
          <a:blip r:embed="rId20">
            <a:extLst>
              <a:ext uri="{28A0092B-C50C-407E-A947-70E740481C1C}">
                <a14:useLocalDpi xmlns:a14="http://schemas.microsoft.com/office/drawing/2010/main" val="0"/>
              </a:ext>
            </a:extLst>
          </a:blip>
          <a:srcRect l="89555" b="59324"/>
          <a:stretch/>
        </p:blipFill>
        <p:spPr>
          <a:xfrm>
            <a:off x="10177655" y="27056157"/>
            <a:ext cx="490090" cy="340408"/>
          </a:xfrm>
          <a:prstGeom prst="rect">
            <a:avLst/>
          </a:prstGeom>
        </p:spPr>
      </p:pic>
      <p:pic>
        <p:nvPicPr>
          <p:cNvPr id="97" name="Picture 96"/>
          <p:cNvPicPr>
            <a:picLocks noChangeAspect="1"/>
          </p:cNvPicPr>
          <p:nvPr/>
        </p:nvPicPr>
        <p:blipFill rotWithShape="1">
          <a:blip r:embed="rId13">
            <a:extLst>
              <a:ext uri="{28A0092B-C50C-407E-A947-70E740481C1C}">
                <a14:useLocalDpi xmlns:a14="http://schemas.microsoft.com/office/drawing/2010/main" val="0"/>
              </a:ext>
            </a:extLst>
          </a:blip>
          <a:srcRect l="39669" t="2971" r="55507" b="69384"/>
          <a:stretch/>
        </p:blipFill>
        <p:spPr>
          <a:xfrm>
            <a:off x="19345307" y="7937486"/>
            <a:ext cx="342900" cy="419100"/>
          </a:xfrm>
          <a:prstGeom prst="rect">
            <a:avLst/>
          </a:prstGeom>
        </p:spPr>
      </p:pic>
      <p:sp>
        <p:nvSpPr>
          <p:cNvPr id="21" name="TextBox 20"/>
          <p:cNvSpPr txBox="1"/>
          <p:nvPr/>
        </p:nvSpPr>
        <p:spPr>
          <a:xfrm>
            <a:off x="28085505" y="16461034"/>
            <a:ext cx="11127956" cy="8433078"/>
          </a:xfrm>
          <a:prstGeom prst="rect">
            <a:avLst/>
          </a:prstGeom>
          <a:noFill/>
        </p:spPr>
        <p:txBody>
          <a:bodyPr wrap="square" rtlCol="0">
            <a:spAutoFit/>
          </a:bodyPr>
          <a:lstStyle/>
          <a:p>
            <a:pPr>
              <a:spcAft>
                <a:spcPts val="1200"/>
              </a:spcAft>
            </a:pPr>
            <a:r>
              <a:rPr lang="en-US" sz="2800" dirty="0" smtClean="0"/>
              <a:t>      Because </a:t>
            </a:r>
            <a:r>
              <a:rPr lang="en-US" sz="2800" dirty="0"/>
              <a:t>of the intuitiveness of the procedural process of computation to find this gamma factor, the search problem using analysis of the CTQW can be applied to important uniform multipartite graphs other than the CBG, such as the Complete Graph (CG) and the Star Graph (SG). A more difficult problem arises when the uniformity (symmetry) of the graph is broken. While the analysis of the optimal spatial search on the CG with broken links (symmetry) proves to be relatively simple computationally, extending the concept to a CBG with broken symmetry requires extra factors </a:t>
            </a:r>
            <a:r>
              <a:rPr lang="en-US" sz="2800" dirty="0" smtClean="0"/>
              <a:t>which </a:t>
            </a:r>
            <a:r>
              <a:rPr lang="en-US" sz="2800" dirty="0"/>
              <a:t>transform the problem into a much more computationally difficult </a:t>
            </a:r>
            <a:r>
              <a:rPr lang="en-US" sz="2800" dirty="0" smtClean="0"/>
              <a:t>one, where the </a:t>
            </a:r>
            <a:r>
              <a:rPr lang="en-US" sz="2800" dirty="0" err="1" smtClean="0"/>
              <a:t>Lanczos</a:t>
            </a:r>
            <a:r>
              <a:rPr lang="en-US" sz="2800" dirty="0" smtClean="0"/>
              <a:t> Algorithm will require numerous steps before it terminates. These extra steps result in a much larger reduced matrix and complicate the analysis. Our further </a:t>
            </a:r>
            <a:r>
              <a:rPr lang="en-US" sz="2800" dirty="0"/>
              <a:t>research </a:t>
            </a:r>
            <a:r>
              <a:rPr lang="en-US" sz="2800" dirty="0" smtClean="0"/>
              <a:t>will impose </a:t>
            </a:r>
            <a:r>
              <a:rPr lang="en-US" sz="2800" dirty="0"/>
              <a:t>additional </a:t>
            </a:r>
            <a:r>
              <a:rPr lang="en-US" sz="2800" dirty="0" smtClean="0"/>
              <a:t>constraints to help the algorithm converge more efficiently. </a:t>
            </a:r>
          </a:p>
          <a:p>
            <a:pPr>
              <a:spcAft>
                <a:spcPts val="1200"/>
              </a:spcAft>
            </a:pPr>
            <a:r>
              <a:rPr lang="en-US" sz="2800" dirty="0" smtClean="0"/>
              <a:t>      While </a:t>
            </a:r>
            <a:r>
              <a:rPr lang="en-US" sz="2800" dirty="0"/>
              <a:t>current constraints allow the analysis of CTQWs to be applied to specific types of graphs, generally uniform multipartite graphs, these specific cases are important examples of how the computation process relating to CTQWs provides an important framework for the possible applications in spatial searches and quantum transport and state transfer problems</a:t>
            </a:r>
            <a:r>
              <a:rPr lang="en-US" sz="2800" dirty="0" smtClean="0"/>
              <a:t>.</a:t>
            </a:r>
            <a:endParaRPr lang="en-US" sz="2800" dirty="0"/>
          </a:p>
        </p:txBody>
      </p:sp>
      <p:sp>
        <p:nvSpPr>
          <p:cNvPr id="26" name="TextBox 25"/>
          <p:cNvSpPr txBox="1"/>
          <p:nvPr/>
        </p:nvSpPr>
        <p:spPr>
          <a:xfrm>
            <a:off x="30148294" y="15194628"/>
            <a:ext cx="7002379" cy="1960408"/>
          </a:xfrm>
          <a:prstGeom prst="rect">
            <a:avLst/>
          </a:prstGeom>
          <a:noFill/>
        </p:spPr>
        <p:txBody>
          <a:bodyPr wrap="square" rtlCol="0">
            <a:spAutoFit/>
          </a:bodyPr>
          <a:lstStyle/>
          <a:p>
            <a:r>
              <a:rPr lang="en-US" sz="5400" dirty="0" smtClean="0"/>
              <a:t>Future Work/Inference:</a:t>
            </a:r>
            <a:endParaRPr lang="en-US" sz="5400" dirty="0"/>
          </a:p>
          <a:p>
            <a:endParaRPr lang="en-US" dirty="0"/>
          </a:p>
        </p:txBody>
      </p:sp>
      <p:sp>
        <p:nvSpPr>
          <p:cNvPr id="20" name="TextBox 19"/>
          <p:cNvSpPr txBox="1"/>
          <p:nvPr/>
        </p:nvSpPr>
        <p:spPr>
          <a:xfrm>
            <a:off x="30556026" y="26585235"/>
            <a:ext cx="6565767" cy="923330"/>
          </a:xfrm>
          <a:prstGeom prst="rect">
            <a:avLst/>
          </a:prstGeom>
          <a:noFill/>
        </p:spPr>
        <p:txBody>
          <a:bodyPr wrap="square" rtlCol="0">
            <a:spAutoFit/>
          </a:bodyPr>
          <a:lstStyle/>
          <a:p>
            <a:r>
              <a:rPr lang="en-US" sz="5400" dirty="0" smtClean="0"/>
              <a:t>Acknowledgments:</a:t>
            </a:r>
            <a:endParaRPr lang="en-US" sz="5400" dirty="0"/>
          </a:p>
        </p:txBody>
      </p:sp>
      <p:pic>
        <p:nvPicPr>
          <p:cNvPr id="91" name="Picture 90"/>
          <p:cNvPicPr>
            <a:picLocks noChangeAspect="1"/>
          </p:cNvPicPr>
          <p:nvPr/>
        </p:nvPicPr>
        <p:blipFill rotWithShape="1">
          <a:blip r:embed="rId15">
            <a:extLst>
              <a:ext uri="{28A0092B-C50C-407E-A947-70E740481C1C}">
                <a14:useLocalDpi xmlns:a14="http://schemas.microsoft.com/office/drawing/2010/main" val="0"/>
              </a:ext>
            </a:extLst>
          </a:blip>
          <a:srcRect l="96487" t="40717" r="1181" b="35127"/>
          <a:stretch/>
        </p:blipFill>
        <p:spPr>
          <a:xfrm>
            <a:off x="21693073" y="25177016"/>
            <a:ext cx="60055" cy="85793"/>
          </a:xfrm>
          <a:prstGeom prst="rect">
            <a:avLst/>
          </a:prstGeom>
        </p:spPr>
      </p:pic>
      <p:sp>
        <p:nvSpPr>
          <p:cNvPr id="27" name="Rectangle 26"/>
          <p:cNvSpPr/>
          <p:nvPr/>
        </p:nvSpPr>
        <p:spPr>
          <a:xfrm>
            <a:off x="20893088" y="23958320"/>
            <a:ext cx="218344" cy="16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0888988" y="25380598"/>
            <a:ext cx="218344" cy="16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2919563" y="23958319"/>
            <a:ext cx="218344" cy="16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23690717" y="23211048"/>
            <a:ext cx="218344" cy="161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649951" y="23024061"/>
            <a:ext cx="351117" cy="327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p:cNvPicPr>
            <a:picLocks noChangeAspect="1"/>
          </p:cNvPicPr>
          <p:nvPr/>
        </p:nvPicPr>
        <p:blipFill rotWithShape="1">
          <a:blip r:embed="rId15">
            <a:extLst>
              <a:ext uri="{28A0092B-C50C-407E-A947-70E740481C1C}">
                <a14:useLocalDpi xmlns:a14="http://schemas.microsoft.com/office/drawing/2010/main" val="0"/>
              </a:ext>
            </a:extLst>
          </a:blip>
          <a:srcRect l="96487" t="40717" r="1181" b="35127"/>
          <a:stretch/>
        </p:blipFill>
        <p:spPr>
          <a:xfrm>
            <a:off x="24227261" y="25177016"/>
            <a:ext cx="60055" cy="85793"/>
          </a:xfrm>
          <a:prstGeom prst="rect">
            <a:avLst/>
          </a:prstGeom>
        </p:spPr>
      </p:pic>
      <p:sp>
        <p:nvSpPr>
          <p:cNvPr id="29" name="Rectangle 28"/>
          <p:cNvSpPr/>
          <p:nvPr/>
        </p:nvSpPr>
        <p:spPr>
          <a:xfrm>
            <a:off x="21107332" y="24963284"/>
            <a:ext cx="287895" cy="256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23730508" y="24963284"/>
            <a:ext cx="287895" cy="256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21082577" y="23122056"/>
            <a:ext cx="287895" cy="2566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p:cNvPicPr>
            <a:picLocks noChangeAspect="1"/>
          </p:cNvPicPr>
          <p:nvPr/>
        </p:nvPicPr>
        <p:blipFill rotWithShape="1">
          <a:blip r:embed="rId14">
            <a:extLst>
              <a:ext uri="{28A0092B-C50C-407E-A947-70E740481C1C}">
                <a14:useLocalDpi xmlns:a14="http://schemas.microsoft.com/office/drawing/2010/main" val="0"/>
              </a:ext>
            </a:extLst>
          </a:blip>
          <a:srcRect l="12228" t="31511" r="73458" b="31849"/>
          <a:stretch/>
        </p:blipFill>
        <p:spPr>
          <a:xfrm>
            <a:off x="16514447" y="15569035"/>
            <a:ext cx="872895" cy="379519"/>
          </a:xfrm>
          <a:prstGeom prst="rect">
            <a:avLst/>
          </a:prstGeom>
        </p:spPr>
      </p:pic>
      <p:sp>
        <p:nvSpPr>
          <p:cNvPr id="30" name="TextBox 29"/>
          <p:cNvSpPr txBox="1"/>
          <p:nvPr/>
        </p:nvSpPr>
        <p:spPr>
          <a:xfrm>
            <a:off x="19029140" y="28908843"/>
            <a:ext cx="751632" cy="400110"/>
          </a:xfrm>
          <a:prstGeom prst="rect">
            <a:avLst/>
          </a:prstGeom>
          <a:noFill/>
        </p:spPr>
        <p:txBody>
          <a:bodyPr wrap="square" rtlCol="0">
            <a:spAutoFit/>
          </a:bodyPr>
          <a:lstStyle/>
          <a:p>
            <a:r>
              <a:rPr lang="en-US" sz="2000" dirty="0" smtClean="0"/>
              <a:t>[1]</a:t>
            </a:r>
            <a:endParaRPr lang="en-US" sz="2000" dirty="0"/>
          </a:p>
        </p:txBody>
      </p:sp>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387342" y="19803431"/>
            <a:ext cx="2965350" cy="697729"/>
          </a:xfrm>
          <a:prstGeom prst="rect">
            <a:avLst/>
          </a:prstGeom>
        </p:spPr>
      </p:pic>
      <p:pic>
        <p:nvPicPr>
          <p:cNvPr id="32" name="Picture 3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929199" y="13436457"/>
            <a:ext cx="2019069" cy="854222"/>
          </a:xfrm>
          <a:prstGeom prst="rect">
            <a:avLst/>
          </a:prstGeom>
        </p:spPr>
      </p:pic>
      <p:sp>
        <p:nvSpPr>
          <p:cNvPr id="33" name="TextBox 32"/>
          <p:cNvSpPr txBox="1"/>
          <p:nvPr/>
        </p:nvSpPr>
        <p:spPr>
          <a:xfrm>
            <a:off x="17557866" y="20341295"/>
            <a:ext cx="1468203" cy="369332"/>
          </a:xfrm>
          <a:prstGeom prst="rect">
            <a:avLst/>
          </a:prstGeom>
          <a:noFill/>
        </p:spPr>
        <p:txBody>
          <a:bodyPr wrap="square" rtlCol="0">
            <a:spAutoFit/>
          </a:bodyPr>
          <a:lstStyle/>
          <a:p>
            <a:r>
              <a:rPr lang="en-US" sz="1800" dirty="0" smtClean="0"/>
              <a:t>High overlap</a:t>
            </a:r>
            <a:endParaRPr lang="en-US" sz="1800" dirty="0"/>
          </a:p>
        </p:txBody>
      </p:sp>
      <p:sp>
        <p:nvSpPr>
          <p:cNvPr id="38" name="TextBox 37"/>
          <p:cNvSpPr txBox="1"/>
          <p:nvPr/>
        </p:nvSpPr>
        <p:spPr>
          <a:xfrm>
            <a:off x="18914650" y="20341295"/>
            <a:ext cx="2326816" cy="369332"/>
          </a:xfrm>
          <a:prstGeom prst="rect">
            <a:avLst/>
          </a:prstGeom>
          <a:noFill/>
        </p:spPr>
        <p:txBody>
          <a:bodyPr wrap="square" rtlCol="0">
            <a:spAutoFit/>
          </a:bodyPr>
          <a:lstStyle/>
          <a:p>
            <a:r>
              <a:rPr lang="en-US" sz="1800" dirty="0" smtClean="0"/>
              <a:t>Fast transport</a:t>
            </a:r>
            <a:endParaRPr lang="en-US" sz="1800" dirty="0"/>
          </a:p>
        </p:txBody>
      </p:sp>
    </p:spTree>
    <p:extLst>
      <p:ext uri="{BB962C8B-B14F-4D97-AF65-F5344CB8AC3E}">
        <p14:creationId xmlns:p14="http://schemas.microsoft.com/office/powerpoint/2010/main" val="1433925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4381</TotalTime>
  <Words>596</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Haacker</dc:creator>
  <cp:lastModifiedBy>Viki</cp:lastModifiedBy>
  <cp:revision>99</cp:revision>
  <dcterms:created xsi:type="dcterms:W3CDTF">2015-11-11T19:06:14Z</dcterms:created>
  <dcterms:modified xsi:type="dcterms:W3CDTF">2017-08-09T03:48:32Z</dcterms:modified>
</cp:coreProperties>
</file>