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93">
          <p15:clr>
            <a:srgbClr val="A4A3A4"/>
          </p15:clr>
        </p15:guide>
        <p15:guide id="2" pos="19200">
          <p15:clr>
            <a:srgbClr val="A4A3A4"/>
          </p15:clr>
        </p15:guide>
        <p15:guide id="3" orient="horz" pos="13298">
          <p15:clr>
            <a:srgbClr val="9AA0A6"/>
          </p15:clr>
        </p15:guide>
        <p15:guide id="4" orient="horz" pos="1152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0JeKZEtMjVVWNTrjT1XXqcH12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493"/>
        <p:guide pos="19200"/>
        <p:guide orient="horz" pos="13298"/>
        <p:guide orient="horz" pos="115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notesMaster" Target="notesMasters/notesMaster1.xml" /><Relationship Id="rId7" Type="http://customschemas.google.com/relationships/presentationmetadata" Target="metadata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44" y="696913"/>
            <a:ext cx="4647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6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44" y="696913"/>
            <a:ext cx="4647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01675" y="4416426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-37432" y="235744"/>
            <a:ext cx="43928701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333333"/>
              </a:buClr>
              <a:buSzPts val="4575"/>
              <a:buFont typeface="Arial"/>
              <a:buNone/>
              <a:defRPr sz="457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-37432" y="2662519"/>
            <a:ext cx="43928701" cy="1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4950"/>
              <a:buFont typeface="Arial"/>
              <a:buNone/>
              <a:defRPr sz="49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2194561" y="1318263"/>
            <a:ext cx="3950190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1083296" y="-1207589"/>
            <a:ext cx="21724800" cy="3950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22715037" y="10424165"/>
            <a:ext cx="28087501" cy="9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2598300" y="914466"/>
            <a:ext cx="28087501" cy="288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194561" y="1318263"/>
            <a:ext cx="3950190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194561" y="7680962"/>
            <a:ext cx="39501901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467101" y="21153127"/>
            <a:ext cx="37307699" cy="6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75"/>
              <a:buFont typeface="Calibri"/>
              <a:buNone/>
              <a:defRPr sz="12375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467101" y="13952223"/>
            <a:ext cx="37307699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rgbClr val="888888"/>
              </a:buClr>
              <a:buSzPts val="6150"/>
              <a:buNone/>
              <a:defRPr sz="615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888888"/>
              </a:buClr>
              <a:buSzPts val="5550"/>
              <a:buNone/>
              <a:defRPr sz="55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888888"/>
              </a:buClr>
              <a:buSzPts val="4950"/>
              <a:buNone/>
              <a:defRPr sz="49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rgbClr val="888888"/>
              </a:buClr>
              <a:buSzPts val="4350"/>
              <a:buNone/>
              <a:defRPr sz="43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rgbClr val="888888"/>
              </a:buClr>
              <a:buSzPts val="4350"/>
              <a:buNone/>
              <a:defRPr sz="43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rgbClr val="888888"/>
              </a:buClr>
              <a:buSzPts val="4350"/>
              <a:buNone/>
              <a:defRPr sz="43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rgbClr val="888888"/>
              </a:buClr>
              <a:buSzPts val="4350"/>
              <a:buNone/>
              <a:defRPr sz="43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rgbClr val="888888"/>
              </a:buClr>
              <a:buSzPts val="4350"/>
              <a:buNone/>
              <a:defRPr sz="43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rgbClr val="888888"/>
              </a:buClr>
              <a:buSzPts val="4350"/>
              <a:buNone/>
              <a:defRPr sz="43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2194561" y="1318263"/>
            <a:ext cx="3950190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2194561" y="7680962"/>
            <a:ext cx="193851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776287" algn="l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Char char="•"/>
              <a:defRPr sz="8625"/>
            </a:lvl1pPr>
            <a:lvl2pPr marL="914400" lvl="1" indent="-700087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Char char="–"/>
              <a:defRPr sz="7425"/>
            </a:lvl2pPr>
            <a:lvl3pPr marL="1371600" lvl="2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•"/>
              <a:defRPr sz="6150"/>
            </a:lvl3pPr>
            <a:lvl4pPr marL="1828800" lvl="3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–"/>
              <a:defRPr sz="5550"/>
            </a:lvl4pPr>
            <a:lvl5pPr marL="2286000" lvl="4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»"/>
              <a:defRPr sz="5550"/>
            </a:lvl5pPr>
            <a:lvl6pPr marL="2743200" lvl="5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6pPr>
            <a:lvl7pPr marL="3200400" lvl="6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7pPr>
            <a:lvl8pPr marL="3657600" lvl="7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8pPr>
            <a:lvl9pPr marL="4114800" lvl="8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22311359" y="7680962"/>
            <a:ext cx="193851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776287" algn="l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Char char="•"/>
              <a:defRPr sz="8625"/>
            </a:lvl1pPr>
            <a:lvl2pPr marL="914400" lvl="1" indent="-700087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Char char="–"/>
              <a:defRPr sz="7425"/>
            </a:lvl2pPr>
            <a:lvl3pPr marL="1371600" lvl="2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•"/>
              <a:defRPr sz="6150"/>
            </a:lvl3pPr>
            <a:lvl4pPr marL="1828800" lvl="3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–"/>
              <a:defRPr sz="5550"/>
            </a:lvl4pPr>
            <a:lvl5pPr marL="2286000" lvl="4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»"/>
              <a:defRPr sz="5550"/>
            </a:lvl5pPr>
            <a:lvl6pPr marL="2743200" lvl="5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6pPr>
            <a:lvl7pPr marL="3200400" lvl="6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7pPr>
            <a:lvl8pPr marL="3657600" lvl="7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8pPr>
            <a:lvl9pPr marL="4114800" lvl="8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2194561" y="1318263"/>
            <a:ext cx="3950190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75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2194567" y="7368543"/>
            <a:ext cx="19392900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None/>
              <a:defRPr sz="7425" b="1"/>
            </a:lvl1pPr>
            <a:lvl2pPr marL="914400" lvl="1" indent="-22860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None/>
              <a:defRPr sz="6150" b="1"/>
            </a:lvl2pPr>
            <a:lvl3pPr marL="1371600" lvl="2" indent="-22860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None/>
              <a:defRPr sz="5550" b="1"/>
            </a:lvl3pPr>
            <a:lvl4pPr marL="1828800" lvl="3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4pPr>
            <a:lvl5pPr marL="2286000" lvl="4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5pPr>
            <a:lvl6pPr marL="2743200" lvl="5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6pPr>
            <a:lvl7pPr marL="3200400" lvl="6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7pPr>
            <a:lvl8pPr marL="3657600" lvl="7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8pPr>
            <a:lvl9pPr marL="4114800" lvl="8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2194567" y="10439400"/>
            <a:ext cx="19392900" cy="18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700087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Char char="•"/>
              <a:defRPr sz="7425"/>
            </a:lvl1pPr>
            <a:lvl2pPr marL="914400" lvl="1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–"/>
              <a:defRPr sz="6150"/>
            </a:lvl2pPr>
            <a:lvl3pPr marL="1371600" lvl="2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3pPr>
            <a:lvl4pPr marL="1828800" lvl="3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–"/>
              <a:defRPr sz="4950"/>
            </a:lvl4pPr>
            <a:lvl5pPr marL="2286000" lvl="4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»"/>
              <a:defRPr sz="4950"/>
            </a:lvl5pPr>
            <a:lvl6pPr marL="2743200" lvl="5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•"/>
              <a:defRPr sz="4950"/>
            </a:lvl6pPr>
            <a:lvl7pPr marL="3200400" lvl="6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•"/>
              <a:defRPr sz="4950"/>
            </a:lvl7pPr>
            <a:lvl8pPr marL="3657600" lvl="7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•"/>
              <a:defRPr sz="4950"/>
            </a:lvl8pPr>
            <a:lvl9pPr marL="4114800" lvl="8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•"/>
              <a:defRPr sz="495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22296120" y="7368543"/>
            <a:ext cx="19400401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None/>
              <a:defRPr sz="7425" b="1"/>
            </a:lvl1pPr>
            <a:lvl2pPr marL="914400" lvl="1" indent="-22860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None/>
              <a:defRPr sz="6150" b="1"/>
            </a:lvl2pPr>
            <a:lvl3pPr marL="1371600" lvl="2" indent="-22860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None/>
              <a:defRPr sz="5550" b="1"/>
            </a:lvl3pPr>
            <a:lvl4pPr marL="1828800" lvl="3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4pPr>
            <a:lvl5pPr marL="2286000" lvl="4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5pPr>
            <a:lvl6pPr marL="2743200" lvl="5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6pPr>
            <a:lvl7pPr marL="3200400" lvl="6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7pPr>
            <a:lvl8pPr marL="3657600" lvl="7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8pPr>
            <a:lvl9pPr marL="4114800" lvl="8" indent="-22860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None/>
              <a:defRPr sz="495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22296120" y="10439400"/>
            <a:ext cx="19400401" cy="18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700087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Char char="•"/>
              <a:defRPr sz="7425"/>
            </a:lvl1pPr>
            <a:lvl2pPr marL="914400" lvl="1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–"/>
              <a:defRPr sz="6150"/>
            </a:lvl2pPr>
            <a:lvl3pPr marL="1371600" lvl="2" indent="-581025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5550"/>
              <a:buChar char="•"/>
              <a:defRPr sz="5550"/>
            </a:lvl3pPr>
            <a:lvl4pPr marL="1828800" lvl="3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–"/>
              <a:defRPr sz="4950"/>
            </a:lvl4pPr>
            <a:lvl5pPr marL="2286000" lvl="4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»"/>
              <a:defRPr sz="4950"/>
            </a:lvl5pPr>
            <a:lvl6pPr marL="2743200" lvl="5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•"/>
              <a:defRPr sz="4950"/>
            </a:lvl6pPr>
            <a:lvl7pPr marL="3200400" lvl="6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•"/>
              <a:defRPr sz="4950"/>
            </a:lvl7pPr>
            <a:lvl8pPr marL="3657600" lvl="7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•"/>
              <a:defRPr sz="4950"/>
            </a:lvl8pPr>
            <a:lvl9pPr marL="4114800" lvl="8" indent="-542925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Char char="•"/>
              <a:defRPr sz="495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194561" y="1318263"/>
            <a:ext cx="3950190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194571" y="1310640"/>
            <a:ext cx="14439900" cy="55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Calibri"/>
              <a:buNone/>
              <a:defRPr sz="615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17160239" y="1310642"/>
            <a:ext cx="24536399" cy="2809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857250" algn="l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Char char="•"/>
              <a:defRPr sz="9900"/>
            </a:lvl1pPr>
            <a:lvl2pPr marL="914400" lvl="1" indent="-776287" algn="l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Char char="–"/>
              <a:defRPr sz="8625"/>
            </a:lvl2pPr>
            <a:lvl3pPr marL="1371600" lvl="2" indent="-700087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Char char="•"/>
              <a:defRPr sz="7425"/>
            </a:lvl3pPr>
            <a:lvl4pPr marL="1828800" lvl="3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–"/>
              <a:defRPr sz="6150"/>
            </a:lvl4pPr>
            <a:lvl5pPr marL="2286000" lvl="4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»"/>
              <a:defRPr sz="6150"/>
            </a:lvl5pPr>
            <a:lvl6pPr marL="2743200" lvl="5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•"/>
              <a:defRPr sz="6150"/>
            </a:lvl6pPr>
            <a:lvl7pPr marL="3200400" lvl="6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•"/>
              <a:defRPr sz="6150"/>
            </a:lvl7pPr>
            <a:lvl8pPr marL="3657600" lvl="7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•"/>
              <a:defRPr sz="6150"/>
            </a:lvl8pPr>
            <a:lvl9pPr marL="4114800" lvl="8" indent="-619125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Char char="•"/>
              <a:defRPr sz="615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2194571" y="6888482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chemeClr val="dk1"/>
              </a:buClr>
              <a:buSzPts val="4350"/>
              <a:buNone/>
              <a:defRPr sz="4350"/>
            </a:lvl1pPr>
            <a:lvl2pPr marL="914400" lvl="1" indent="-22860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3675"/>
              <a:buNone/>
              <a:defRPr sz="3675"/>
            </a:lvl2pPr>
            <a:lvl3pPr marL="1371600" lvl="2" indent="-22860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3075"/>
              <a:buNone/>
              <a:defRPr sz="3075"/>
            </a:lvl3pPr>
            <a:lvl4pPr marL="1828800" lvl="3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4pPr>
            <a:lvl5pPr marL="2286000" lvl="4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5pPr>
            <a:lvl6pPr marL="2743200" lvl="5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6pPr>
            <a:lvl7pPr marL="3200400" lvl="6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7pPr>
            <a:lvl8pPr marL="3657600" lvl="7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8pPr>
            <a:lvl9pPr marL="4114800" lvl="8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901" cy="27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Calibri"/>
              <a:buNone/>
              <a:defRPr sz="615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901" cy="1975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Arial"/>
              <a:buNone/>
              <a:defRPr sz="8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None/>
              <a:defRPr sz="74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901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>
                <a:schemeClr val="dk1"/>
              </a:buClr>
              <a:buSzPts val="4350"/>
              <a:buNone/>
              <a:defRPr sz="4350"/>
            </a:lvl1pPr>
            <a:lvl2pPr marL="914400" lvl="1" indent="-22860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3675"/>
              <a:buNone/>
              <a:defRPr sz="3675"/>
            </a:lvl2pPr>
            <a:lvl3pPr marL="1371600" lvl="2" indent="-22860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3075"/>
              <a:buNone/>
              <a:defRPr sz="3075"/>
            </a:lvl3pPr>
            <a:lvl4pPr marL="1828800" lvl="3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4pPr>
            <a:lvl5pPr marL="2286000" lvl="4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5pPr>
            <a:lvl6pPr marL="2743200" lvl="5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6pPr>
            <a:lvl7pPr marL="3200400" lvl="6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7pPr>
            <a:lvl8pPr marL="3657600" lvl="7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8pPr>
            <a:lvl9pPr marL="4114800" lvl="8" indent="-22860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  <a:defRPr sz="2775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1" y="1318263"/>
            <a:ext cx="3950190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75"/>
              <a:buFont typeface="Calibri"/>
              <a:buNone/>
              <a:defRPr sz="13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1" y="7680962"/>
            <a:ext cx="39501901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t" anchorCtr="0">
            <a:normAutofit/>
          </a:bodyPr>
          <a:lstStyle>
            <a:lvl1pPr marL="457200" marR="0" lvl="0" indent="-857250" algn="l" rtl="0">
              <a:lnSpc>
                <a:spcPct val="10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6287" algn="l" rtl="0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Arial"/>
              <a:buChar char="–"/>
              <a:defRPr sz="8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00087" algn="l" rtl="0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Char char="•"/>
              <a:defRPr sz="74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19125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–"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19125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19125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•"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19125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•"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19125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•"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19125" algn="l" rtl="0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•"/>
              <a:defRPr sz="6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61" y="30510488"/>
            <a:ext cx="138987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63" y="30510488"/>
            <a:ext cx="10241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00" tIns="188050" rIns="376100" bIns="188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None/>
              <a:defRPr sz="3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-9339262" y="20537488"/>
            <a:ext cx="80295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>
            <a:off x="45200888" y="14292263"/>
            <a:ext cx="80295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59600" y="33426400"/>
            <a:ext cx="16859250" cy="87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6959600" y="33997900"/>
            <a:ext cx="219456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80"/>
              <a:buFont typeface="Arial"/>
              <a:buNone/>
            </a:pPr>
            <a:r>
              <a:rPr lang="en-US" sz="4880" b="0" i="0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Template ID: inquisitalanchor  Size: 48x36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3" Type="http://schemas.openxmlformats.org/officeDocument/2006/relationships/image" Target="../media/image13.png" /><Relationship Id="rId18" Type="http://schemas.openxmlformats.org/officeDocument/2006/relationships/image" Target="../media/image18.png" /><Relationship Id="rId3" Type="http://schemas.openxmlformats.org/officeDocument/2006/relationships/image" Target="../media/image3.png" /><Relationship Id="rId21" Type="http://schemas.openxmlformats.org/officeDocument/2006/relationships/image" Target="../media/image21.png" /><Relationship Id="rId7" Type="http://schemas.openxmlformats.org/officeDocument/2006/relationships/image" Target="../media/image7.png" /><Relationship Id="rId12" Type="http://schemas.openxmlformats.org/officeDocument/2006/relationships/image" Target="../media/image12.png" /><Relationship Id="rId17" Type="http://schemas.openxmlformats.org/officeDocument/2006/relationships/image" Target="../media/image17.jpg" /><Relationship Id="rId2" Type="http://schemas.openxmlformats.org/officeDocument/2006/relationships/notesSlide" Target="../notesSlides/notesSlide1.xml" /><Relationship Id="rId16" Type="http://schemas.openxmlformats.org/officeDocument/2006/relationships/image" Target="../media/image16.png" /><Relationship Id="rId20" Type="http://schemas.openxmlformats.org/officeDocument/2006/relationships/image" Target="../media/image2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png" /><Relationship Id="rId11" Type="http://schemas.openxmlformats.org/officeDocument/2006/relationships/image" Target="../media/image11.png" /><Relationship Id="rId5" Type="http://schemas.openxmlformats.org/officeDocument/2006/relationships/image" Target="../media/image5.png" /><Relationship Id="rId15" Type="http://schemas.openxmlformats.org/officeDocument/2006/relationships/image" Target="../media/image15.png" /><Relationship Id="rId10" Type="http://schemas.openxmlformats.org/officeDocument/2006/relationships/image" Target="../media/image10.png" /><Relationship Id="rId19" Type="http://schemas.openxmlformats.org/officeDocument/2006/relationships/image" Target="../media/image19.png" /><Relationship Id="rId4" Type="http://schemas.openxmlformats.org/officeDocument/2006/relationships/image" Target="../media/image4.png" /><Relationship Id="rId9" Type="http://schemas.openxmlformats.org/officeDocument/2006/relationships/image" Target="../media/image9.png" /><Relationship Id="rId14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816075" y="9066099"/>
            <a:ext cx="9601200" cy="1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en-US" sz="22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Coin Based Classical Random Walk</a:t>
            </a: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has the following algorithm:</a:t>
            </a:r>
            <a:endParaRPr sz="22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On a number line, start at </a:t>
            </a:r>
            <a:r>
              <a:rPr lang="en-US" sz="22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position x = 0</a:t>
            </a:r>
            <a:endParaRPr sz="2200" b="0" i="0" u="none" strike="noStrike" cap="none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AutoNum type="arabicPeriod"/>
            </a:pPr>
            <a:r>
              <a:rPr lang="en-US" sz="2200" b="0" i="0" u="none" strike="noStrike" cap="none">
                <a:solidFill>
                  <a:srgbClr val="3C78D8"/>
                </a:solidFill>
                <a:latin typeface="Lora"/>
                <a:ea typeface="Lora"/>
                <a:cs typeface="Lora"/>
                <a:sym typeface="Lora"/>
              </a:rPr>
              <a:t>Flip a coin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and track the result</a:t>
            </a:r>
            <a:endParaRPr sz="22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AutoNum type="arabicPeriod"/>
            </a:pPr>
            <a:r>
              <a:rPr lang="en-US" sz="22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Move right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from </a:t>
            </a:r>
            <a:r>
              <a:rPr lang="en-US" sz="22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position x</a:t>
            </a: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if </a:t>
            </a:r>
            <a:r>
              <a:rPr lang="en-US" sz="2200" b="0" i="0" u="none" strike="noStrike" cap="none">
                <a:solidFill>
                  <a:srgbClr val="3C78D8"/>
                </a:solidFill>
                <a:latin typeface="Lora"/>
                <a:ea typeface="Lora"/>
                <a:cs typeface="Lora"/>
                <a:sym typeface="Lora"/>
              </a:rPr>
              <a:t>coin is heads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, otherwise </a:t>
            </a:r>
            <a:r>
              <a:rPr lang="en-US" sz="2200" b="0" i="0" u="none" strike="noStrike" cap="none">
                <a:solidFill>
                  <a:srgbClr val="6AA84F"/>
                </a:solidFill>
                <a:latin typeface="Lora"/>
                <a:ea typeface="Lora"/>
                <a:cs typeface="Lora"/>
                <a:sym typeface="Lora"/>
              </a:rPr>
              <a:t>move left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22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Repeat step 2, with </a:t>
            </a:r>
            <a:r>
              <a:rPr lang="en-US" sz="22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new position x</a:t>
            </a: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204500"/>
            <a:ext cx="43891200" cy="171389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921"/>
              </a:srgbClr>
            </a:outerShdw>
          </a:effectLst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1434400"/>
            <a:ext cx="43891200" cy="1501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2926775" y="11719013"/>
            <a:ext cx="789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9) Example of Longest Run of Ones Test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5109150" y="0"/>
            <a:ext cx="93537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Javier Liu, Dr. Chen-Fu Chiang</a:t>
            </a:r>
            <a:endParaRPr sz="4000" b="1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816067" y="8243141"/>
            <a:ext cx="10071900" cy="8229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Introduction to Classical Random Walks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93992" y="17188591"/>
            <a:ext cx="10071900" cy="8229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Introduction to Quantum Random Walks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1633200" y="2982900"/>
            <a:ext cx="21401700" cy="8229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NIST SP 800-22: Statistical Test Suite for PRNG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3473919" y="2982899"/>
            <a:ext cx="9601200" cy="8229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389950" y="20506925"/>
            <a:ext cx="9601200" cy="9354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Future Endeavors</a:t>
            </a:r>
            <a:endParaRPr sz="30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075" y="647175"/>
            <a:ext cx="7301152" cy="94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6066000" y="201900"/>
            <a:ext cx="21886800" cy="2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Simulation of Coin Based Discrete Quantum Random Walk Pseudo-Random Number Generator</a:t>
            </a:r>
            <a:endParaRPr sz="72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214425" y="16765463"/>
            <a:ext cx="730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3) Distribution of Classical Random Walk 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880275" y="17996250"/>
            <a:ext cx="10845600" cy="4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</a:t>
            </a:r>
            <a:r>
              <a:rPr lang="en-US" sz="24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b="1" i="0" u="none" strike="noStrike" cap="none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Discrete Coin Based Quantum Random Walk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is the quantum implementation of the </a:t>
            </a:r>
            <a:r>
              <a:rPr lang="en-US" sz="22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Classical Walk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, but uses </a:t>
            </a:r>
            <a:r>
              <a:rPr lang="en-US" sz="2400" b="1" i="0" u="none" strike="noStrike" cap="none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qubits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and </a:t>
            </a:r>
            <a:r>
              <a:rPr lang="en-US" sz="2400" b="1" i="0" u="none" strike="noStrike" cap="none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superposition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13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Quantum system with two </a:t>
            </a:r>
            <a:r>
              <a:rPr lang="en-US" sz="2400" b="0" i="1" u="none" strike="noStrike" cap="none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subspaces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|</a:t>
            </a:r>
            <a:r>
              <a:rPr lang="en-US" sz="24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x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⟩ and |</a:t>
            </a:r>
            <a:r>
              <a:rPr lang="en-US" sz="24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⟩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where </a:t>
            </a:r>
            <a:r>
              <a:rPr lang="en-US" sz="2400" b="0" i="1" u="none" strike="noStrike" cap="none">
                <a:solidFill>
                  <a:srgbClr val="6AA84F"/>
                </a:solidFill>
                <a:latin typeface="Lora"/>
                <a:ea typeface="Lora"/>
                <a:cs typeface="Lora"/>
                <a:sym typeface="Lora"/>
              </a:rPr>
              <a:t>x</a:t>
            </a:r>
            <a:r>
              <a:rPr lang="en-US" sz="2400" b="0" i="0" u="none" strike="noStrike" cap="none">
                <a:solidFill>
                  <a:srgbClr val="6AA84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is the initial position (in this case 0) and </a:t>
            </a:r>
            <a:r>
              <a:rPr lang="en-US"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is the coin state, -1 or 1. </a:t>
            </a:r>
            <a:endParaRPr sz="2400" b="0" i="0" u="none" strike="noStrike" cap="none">
              <a:solidFill>
                <a:srgbClr val="FFD96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Two unitary operators 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○"/>
            </a:pPr>
            <a:r>
              <a:rPr lang="en-US" sz="2400" b="0" i="1" u="none" strike="noStrike" cap="non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Ĉ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coin operator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which acts upon the </a:t>
            </a:r>
            <a:r>
              <a:rPr lang="en-US" sz="2400" b="0" i="1" u="none" strike="noStrike" cap="non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coin </a:t>
            </a:r>
            <a:r>
              <a:rPr lang="en-US" sz="2400" b="0" i="1" u="none" strike="noStrike" cap="none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subspace</a:t>
            </a:r>
            <a:endParaRPr sz="2400" b="0" i="1" u="none" strike="noStrike" cap="none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○"/>
            </a:pPr>
            <a:r>
              <a:rPr lang="en-US" sz="2400" b="0" i="0" u="none" strike="noStrike" cap="none">
                <a:solidFill>
                  <a:srgbClr val="CC4125"/>
                </a:solidFill>
                <a:latin typeface="Lora"/>
                <a:ea typeface="Lora"/>
                <a:cs typeface="Lora"/>
                <a:sym typeface="Lora"/>
              </a:rPr>
              <a:t>Ŝ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|</a:t>
            </a:r>
            <a:r>
              <a:rPr lang="en-US" sz="24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x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, 0⟩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= 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|</a:t>
            </a:r>
            <a:r>
              <a:rPr lang="en-US" sz="24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x 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- 1, </a:t>
            </a:r>
            <a:r>
              <a:rPr lang="en-US" sz="24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⟩ and </a:t>
            </a:r>
            <a:r>
              <a:rPr lang="en-US" sz="2400" b="0" i="0" u="none" strike="noStrike" cap="none">
                <a:solidFill>
                  <a:srgbClr val="CC4125"/>
                </a:solidFill>
                <a:latin typeface="Lora"/>
                <a:ea typeface="Lora"/>
                <a:cs typeface="Lora"/>
                <a:sym typeface="Lora"/>
              </a:rPr>
              <a:t>Ŝ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|</a:t>
            </a:r>
            <a:r>
              <a:rPr lang="en-US" sz="24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x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, 1⟩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= 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|</a:t>
            </a:r>
            <a:r>
              <a:rPr lang="en-US" sz="24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x 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+ 1, </a:t>
            </a:r>
            <a:r>
              <a:rPr lang="en-US" sz="2400" b="0" i="1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⟩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24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shift operator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which looks at the </a:t>
            </a:r>
            <a:r>
              <a:rPr lang="en-US" sz="2400" b="0" i="1" u="none" strike="noStrike" cap="non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coin </a:t>
            </a:r>
            <a:r>
              <a:rPr lang="en-US" sz="2400" b="0" i="1" u="none" strike="noStrike" cap="none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subspace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and acts upon the </a:t>
            </a:r>
            <a:r>
              <a:rPr lang="en-US" sz="2400" b="0" i="1" u="none" strike="noStrike" cap="none">
                <a:solidFill>
                  <a:srgbClr val="6AA84F"/>
                </a:solidFill>
                <a:latin typeface="Lora"/>
                <a:ea typeface="Lora"/>
                <a:cs typeface="Lora"/>
                <a:sym typeface="Lora"/>
              </a:rPr>
              <a:t>position </a:t>
            </a:r>
            <a:r>
              <a:rPr lang="en-US" sz="2400" b="0" i="1" u="none" strike="noStrike" cap="none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subspace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accordingly.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If </a:t>
            </a:r>
            <a:r>
              <a:rPr lang="en-US" sz="2400" b="0" i="1" u="none" strike="noStrike" cap="non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Ĉ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holds a 0, shift left. If </a:t>
            </a:r>
            <a:r>
              <a:rPr lang="en-US" sz="2400" b="0" i="1" u="none" strike="noStrike" cap="non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Ĉ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holds a 1, shift right.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Repeat step 2 until the walk is finished.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Measure the resulting position.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6">
            <a:alphaModFix/>
          </a:blip>
          <a:srcRect l="8625" b="8180"/>
          <a:stretch/>
        </p:blipFill>
        <p:spPr>
          <a:xfrm>
            <a:off x="3803274" y="14095138"/>
            <a:ext cx="3437810" cy="255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 rot="-5400000">
            <a:off x="2971910" y="15031887"/>
            <a:ext cx="12684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158990" y="16508898"/>
            <a:ext cx="1793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Position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7203125" y="3948000"/>
            <a:ext cx="10071900" cy="1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NIST SP 800-22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is a statistical test suite used to run on a </a:t>
            </a:r>
            <a:r>
              <a:rPr lang="en-US" sz="2800" b="0" i="0" u="none" strike="noStrike" cap="none">
                <a:solidFill>
                  <a:srgbClr val="45818E"/>
                </a:solidFill>
                <a:latin typeface="Lora"/>
                <a:ea typeface="Lora"/>
                <a:cs typeface="Lora"/>
                <a:sym typeface="Lora"/>
              </a:rPr>
              <a:t>random number generator (RNG)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in order to see whether the data generated is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truly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r>
              <a:rPr lang="en-US" sz="2800" b="0" i="0" u="none" strike="noStrike" cap="none">
                <a:solidFill>
                  <a:srgbClr val="0B5394"/>
                </a:solidFill>
                <a:latin typeface="Lora"/>
                <a:ea typeface="Lora"/>
                <a:cs typeface="Lora"/>
                <a:sym typeface="Lora"/>
              </a:rPr>
              <a:t>random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.” based on a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P-value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28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2617235" y="10162038"/>
            <a:ext cx="9200100" cy="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Longest Run of Ones Test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Examines the length of the longest consecutive ones in the bitstream and compares it to that of a truly random sequence.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2681125" y="11327672"/>
            <a:ext cx="1084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1 0 0 1 0 1 1 1 1 1 1 1 0 0 0 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 rot="-5400000">
            <a:off x="15518800" y="10760788"/>
            <a:ext cx="110100" cy="1982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B4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2617235" y="12316938"/>
            <a:ext cx="92001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Discrete Fourier Transform (Spectral) Test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Examines the number of peak heights in the Discrete Fourier Transform of the sequence and compares it to that of the Discrete Fourier Transform of a truly random sequence to check for periodic patterns.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2617238" y="16545450"/>
            <a:ext cx="9200100" cy="1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Maurer’s “Universal Statistical” Test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Examines the number of bits between recurring patterns to check if the sequence can be significantly compressed without loss of data. If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P-value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inadequate, it implies the sequence is significantly compressible.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12898792" y="18294188"/>
            <a:ext cx="11920500" cy="1558094"/>
            <a:chOff x="15051567" y="21527675"/>
            <a:chExt cx="11920500" cy="1558094"/>
          </a:xfrm>
        </p:grpSpPr>
        <p:sp>
          <p:nvSpPr>
            <p:cNvPr id="114" name="Google Shape;114;p1"/>
            <p:cNvSpPr txBox="1"/>
            <p:nvPr/>
          </p:nvSpPr>
          <p:spPr>
            <a:xfrm>
              <a:off x="15051567" y="22819069"/>
              <a:ext cx="119205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700" b="0" i="1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Figure 13) Example of Compression Algorithm: Run Length Encoding</a:t>
              </a:r>
              <a:endParaRPr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15" name="Google Shape;115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836425" y="21527675"/>
              <a:ext cx="3215400" cy="131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"/>
          <p:cNvSpPr txBox="1"/>
          <p:nvPr/>
        </p:nvSpPr>
        <p:spPr>
          <a:xfrm>
            <a:off x="12617225" y="20392513"/>
            <a:ext cx="9200100" cy="1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Serial Test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Examines the frequency of all possible (m),(m-1), and (m-2)-bit, patterns in the sequence and compares it to that of a truly random sequence. If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P-value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inadequate, the sequence’s patterns are not uniform.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12215775" y="21864924"/>
            <a:ext cx="10071900" cy="2550900"/>
            <a:chOff x="12177675" y="22063038"/>
            <a:chExt cx="10071900" cy="2550900"/>
          </a:xfrm>
        </p:grpSpPr>
        <p:sp>
          <p:nvSpPr>
            <p:cNvPr id="118" name="Google Shape;118;p1"/>
            <p:cNvSpPr txBox="1"/>
            <p:nvPr/>
          </p:nvSpPr>
          <p:spPr>
            <a:xfrm>
              <a:off x="12177675" y="22063038"/>
              <a:ext cx="10071900" cy="25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860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B41E1E"/>
                  </a:solidFill>
                  <a:latin typeface="Calibri"/>
                  <a:ea typeface="Calibri"/>
                  <a:cs typeface="Calibri"/>
                  <a:sym typeface="Calibri"/>
                </a:rPr>
                <a:t>1 0 0 1 0 1 0 1 0 1 1 1 0 0 0</a:t>
              </a: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(m)    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3 		  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000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1,m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001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1,m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010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3,m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011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1,m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2,m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101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3,m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110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1,m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111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1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(m-1)</a:t>
              </a:r>
              <a:r>
                <a:rPr lang="en-US" sz="24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 = 2		  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m-1</a:t>
              </a:r>
              <a:r>
                <a:rPr lang="en-US" sz="2200" b="0" i="0" u="none" strike="noStrike" cap="none" baseline="-250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= 2 ,m-1</a:t>
              </a:r>
              <a:r>
                <a:rPr lang="en-US" sz="2200" b="0" i="0" u="none" strike="noStrike" cap="none" baseline="-250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= 4 ,m-1</a:t>
              </a:r>
              <a:r>
                <a:rPr lang="en-US" sz="2200" b="0" i="0" u="none" strike="noStrike" cap="none" baseline="-250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= 5 ,m-1</a:t>
              </a:r>
              <a:r>
                <a:rPr lang="en-US" sz="2200" b="0" i="0" u="none" strike="noStrike" cap="none" baseline="-250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= 2</a:t>
              </a:r>
              <a:endParaRPr sz="2200" b="0" i="1" u="none" strike="noStrike" cap="none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rgbClr val="274E13"/>
                  </a:solidFill>
                  <a:latin typeface="Calibri"/>
                  <a:ea typeface="Calibri"/>
                  <a:cs typeface="Calibri"/>
                  <a:sym typeface="Calibri"/>
                </a:rPr>
                <a:t>(m-2)</a:t>
              </a:r>
              <a:r>
                <a:rPr lang="en-US" sz="2400" b="0" i="0" u="none" strike="noStrike" cap="none">
                  <a:solidFill>
                    <a:srgbClr val="274E13"/>
                  </a:solidFill>
                  <a:latin typeface="Calibri"/>
                  <a:ea typeface="Calibri"/>
                  <a:cs typeface="Calibri"/>
                  <a:sym typeface="Calibri"/>
                </a:rPr>
                <a:t> = 1		  </a:t>
              </a:r>
              <a:r>
                <a:rPr lang="en-US" sz="2200" b="0" i="0" u="none" strike="noStrike" cap="none">
                  <a:solidFill>
                    <a:srgbClr val="274E13"/>
                  </a:solidFill>
                  <a:latin typeface="Calibri"/>
                  <a:ea typeface="Calibri"/>
                  <a:cs typeface="Calibri"/>
                  <a:sym typeface="Calibri"/>
                </a:rPr>
                <a:t>m-2</a:t>
              </a:r>
              <a:r>
                <a:rPr lang="en-US" sz="2200" b="0" i="0" u="none" strike="noStrike" cap="none" baseline="-25000">
                  <a:solidFill>
                    <a:srgbClr val="274E13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US" sz="2200" b="0" i="0" u="none" strike="noStrike" cap="none">
                  <a:solidFill>
                    <a:srgbClr val="274E13"/>
                  </a:solidFill>
                  <a:latin typeface="Calibri"/>
                  <a:ea typeface="Calibri"/>
                  <a:cs typeface="Calibri"/>
                  <a:sym typeface="Calibri"/>
                </a:rPr>
                <a:t>= 8, m-2</a:t>
              </a:r>
              <a:r>
                <a:rPr lang="en-US" sz="2200" b="0" i="0" u="none" strike="noStrike" cap="none" baseline="-25000">
                  <a:solidFill>
                    <a:srgbClr val="274E13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200" b="0" i="0" u="none" strike="noStrike" cap="none">
                  <a:solidFill>
                    <a:srgbClr val="274E13"/>
                  </a:solidFill>
                  <a:latin typeface="Calibri"/>
                  <a:ea typeface="Calibri"/>
                  <a:cs typeface="Calibri"/>
                  <a:sym typeface="Calibri"/>
                </a:rPr>
                <a:t>= 7</a:t>
              </a:r>
              <a:endParaRPr sz="2200" b="0" i="0" u="none" strike="noStrike" cap="none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4184327" y="22708375"/>
              <a:ext cx="398400" cy="1716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4184322" y="23453600"/>
              <a:ext cx="398400" cy="1716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4184327" y="23054550"/>
              <a:ext cx="398400" cy="1716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"/>
          <p:cNvSpPr/>
          <p:nvPr/>
        </p:nvSpPr>
        <p:spPr>
          <a:xfrm>
            <a:off x="747775" y="2982900"/>
            <a:ext cx="9957300" cy="8229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41E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Goal Statement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414848" y="14114578"/>
            <a:ext cx="444000" cy="2269500"/>
          </a:xfrm>
          <a:prstGeom prst="ellipse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"/>
          <p:cNvCxnSpPr>
            <a:stCxn id="123" idx="0"/>
            <a:endCxn id="125" idx="0"/>
          </p:cNvCxnSpPr>
          <p:nvPr/>
        </p:nvCxnSpPr>
        <p:spPr>
          <a:xfrm rot="-5400000" flipH="1">
            <a:off x="6425848" y="13325578"/>
            <a:ext cx="957900" cy="2535900"/>
          </a:xfrm>
          <a:prstGeom prst="curvedConnector3">
            <a:avLst>
              <a:gd name="adj1" fmla="val -24859"/>
            </a:avLst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1"/>
          <p:cNvSpPr txBox="1"/>
          <p:nvPr/>
        </p:nvSpPr>
        <p:spPr>
          <a:xfrm>
            <a:off x="7093075" y="15072450"/>
            <a:ext cx="2159100" cy="9897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Binomial (Gaussian Distribution)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about the </a:t>
            </a:r>
            <a:r>
              <a:rPr lang="en-US" sz="14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initial position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, in this case </a:t>
            </a:r>
            <a:r>
              <a:rPr lang="en-US" sz="14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endParaRPr sz="1400" b="0" i="0" u="none" strike="noStrike" cap="none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26" name="Google Shape;126;p1"/>
          <p:cNvGrpSpPr/>
          <p:nvPr/>
        </p:nvGrpSpPr>
        <p:grpSpPr>
          <a:xfrm>
            <a:off x="12588800" y="5678004"/>
            <a:ext cx="9256975" cy="4279733"/>
            <a:chOff x="12471475" y="5147404"/>
            <a:chExt cx="9256975" cy="4279733"/>
          </a:xfrm>
        </p:grpSpPr>
        <p:sp>
          <p:nvSpPr>
            <p:cNvPr id="127" name="Google Shape;127;p1"/>
            <p:cNvSpPr txBox="1"/>
            <p:nvPr/>
          </p:nvSpPr>
          <p:spPr>
            <a:xfrm>
              <a:off x="12528350" y="5147404"/>
              <a:ext cx="9200100" cy="25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sng" strike="noStrike" cap="none">
                  <a:solidFill>
                    <a:srgbClr val="CC4125"/>
                  </a:solidFill>
                  <a:latin typeface="Calibri"/>
                  <a:ea typeface="Calibri"/>
                  <a:cs typeface="Calibri"/>
                  <a:sym typeface="Calibri"/>
                </a:rPr>
                <a:t>Frequency Tests</a:t>
              </a:r>
              <a:endParaRPr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A84F"/>
                </a:buClr>
                <a:buSzPts val="2400"/>
                <a:buFont typeface="Calibri"/>
                <a:buAutoNum type="alphaUcPeriod"/>
              </a:pPr>
              <a:r>
                <a:rPr lang="en-US" sz="2400" b="1" i="0" u="none" strike="noStrike" cap="none">
                  <a:solidFill>
                    <a:srgbClr val="6AA84F"/>
                  </a:solidFill>
                  <a:latin typeface="Calibri"/>
                  <a:ea typeface="Calibri"/>
                  <a:cs typeface="Calibri"/>
                  <a:sym typeface="Calibri"/>
                </a:rPr>
                <a:t>Monobits Test:</a:t>
              </a:r>
              <a:r>
                <a:rPr lang="en-US" sz="2400" b="0" i="0" u="none" strike="noStrike" cap="none">
                  <a:solidFill>
                    <a:srgbClr val="6AA84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Examines the proportion of 0s and 1s in the bitstream. If </a:t>
              </a:r>
              <a:r>
                <a:rPr lang="en-US" sz="2400" b="0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P-value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is inadequate, either there were too many 1s or too many 0s.</a:t>
              </a:r>
              <a:r>
                <a:rPr lang="en-US" sz="2400" b="0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400" b="0" i="0" u="none" strike="noStrike" cap="non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A84F"/>
                </a:buClr>
                <a:buSzPts val="2400"/>
                <a:buFont typeface="Calibri"/>
                <a:buAutoNum type="alphaUcPeriod"/>
              </a:pPr>
              <a:r>
                <a:rPr lang="en-US" sz="2400" b="1" i="0" u="none" strike="noStrike" cap="none">
                  <a:solidFill>
                    <a:srgbClr val="6AA84F"/>
                  </a:solidFill>
                  <a:latin typeface="Calibri"/>
                  <a:ea typeface="Calibri"/>
                  <a:cs typeface="Calibri"/>
                  <a:sym typeface="Calibri"/>
                </a:rPr>
                <a:t>Block Test:</a:t>
              </a:r>
              <a:r>
                <a:rPr lang="en-US" sz="2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Examines the proportion of 0s and 1s in a m-bit block. Performs </a:t>
              </a:r>
              <a:r>
                <a:rPr lang="en-US" sz="2400" b="1" i="0" u="none" strike="noStrike" cap="none">
                  <a:solidFill>
                    <a:srgbClr val="6AA84F"/>
                  </a:solidFill>
                  <a:latin typeface="Calibri"/>
                  <a:ea typeface="Calibri"/>
                  <a:cs typeface="Calibri"/>
                  <a:sym typeface="Calibri"/>
                </a:rPr>
                <a:t>Monobits Test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upon the block.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1"/>
            <p:cNvGrpSpPr/>
            <p:nvPr/>
          </p:nvGrpSpPr>
          <p:grpSpPr>
            <a:xfrm>
              <a:off x="12471475" y="7672650"/>
              <a:ext cx="8435503" cy="1754487"/>
              <a:chOff x="21487300" y="7168588"/>
              <a:chExt cx="8435503" cy="1754487"/>
            </a:xfrm>
          </p:grpSpPr>
          <p:sp>
            <p:nvSpPr>
              <p:cNvPr id="129" name="Google Shape;129;p1"/>
              <p:cNvSpPr txBox="1"/>
              <p:nvPr/>
            </p:nvSpPr>
            <p:spPr>
              <a:xfrm>
                <a:off x="21906308" y="8656375"/>
                <a:ext cx="7597500" cy="2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800" b="0" i="1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Figure 7) Example of Frequency Tests</a:t>
                </a:r>
                <a:endParaRPr sz="1800" b="0" i="1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30" name="Google Shape;130;p1"/>
              <p:cNvSpPr txBox="1"/>
              <p:nvPr/>
            </p:nvSpPr>
            <p:spPr>
              <a:xfrm>
                <a:off x="22014183" y="7192831"/>
                <a:ext cx="6261300" cy="9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	1	1	0	1	0	1	0	1	0</a:t>
                </a: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	1	0	1	0	1	0	0	0	1</a:t>
                </a: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	0	0	1	1	0	1	0	1	1</a:t>
                </a: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	1	1	1	0	0	0	1	1	1</a:t>
                </a: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21487300" y="7226288"/>
                <a:ext cx="5462700" cy="372000"/>
              </a:xfrm>
              <a:prstGeom prst="ellipse">
                <a:avLst/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2" name="Google Shape;132;p1"/>
              <p:cNvCxnSpPr>
                <a:endCxn id="133" idx="0"/>
              </p:cNvCxnSpPr>
              <p:nvPr/>
            </p:nvCxnSpPr>
            <p:spPr>
              <a:xfrm rot="10800000" flipH="1">
                <a:off x="24956450" y="7172275"/>
                <a:ext cx="3440400" cy="54900"/>
              </a:xfrm>
              <a:prstGeom prst="curvedConnector4">
                <a:avLst>
                  <a:gd name="adj1" fmla="val 33395"/>
                  <a:gd name="adj2" fmla="val 678847"/>
                </a:avLst>
              </a:prstGeom>
              <a:noFill/>
              <a:ln w="38100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133" name="Google Shape;133;p1"/>
              <p:cNvSpPr txBox="1"/>
              <p:nvPr/>
            </p:nvSpPr>
            <p:spPr>
              <a:xfrm>
                <a:off x="27254300" y="7172275"/>
                <a:ext cx="2285100" cy="48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10-bit block with 6/10 ratio</a:t>
                </a:r>
                <a:endParaRPr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26355800" y="7622488"/>
                <a:ext cx="898500" cy="822900"/>
              </a:xfrm>
              <a:prstGeom prst="rightBrace">
                <a:avLst>
                  <a:gd name="adj1" fmla="val 8333"/>
                  <a:gd name="adj2" fmla="val 45898"/>
                </a:avLst>
              </a:prstGeom>
              <a:noFill/>
              <a:ln w="38100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"/>
              <p:cNvSpPr txBox="1"/>
              <p:nvPr/>
            </p:nvSpPr>
            <p:spPr>
              <a:xfrm>
                <a:off x="27205103" y="7774794"/>
                <a:ext cx="2717700" cy="49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Find ratios for remaining 10-bit blocks</a:t>
                </a:r>
                <a:endParaRPr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21745375" y="7168588"/>
                <a:ext cx="4986000" cy="1315800"/>
              </a:xfrm>
              <a:prstGeom prst="bracketPair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37" name="Google Shape;137;p1"/>
          <p:cNvPicPr preferRelativeResize="0"/>
          <p:nvPr/>
        </p:nvPicPr>
        <p:blipFill rotWithShape="1">
          <a:blip r:embed="rId8">
            <a:alphaModFix/>
          </a:blip>
          <a:srcRect r="49246"/>
          <a:stretch/>
        </p:blipFill>
        <p:spPr>
          <a:xfrm>
            <a:off x="12663758" y="14163944"/>
            <a:ext cx="3856067" cy="159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12471476" y="15888813"/>
            <a:ext cx="13310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11) Discrete Fourier Transform of a Box-Car Waveform Peak Heights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9" name="Google Shape;139;p1"/>
          <p:cNvGrpSpPr/>
          <p:nvPr/>
        </p:nvGrpSpPr>
        <p:grpSpPr>
          <a:xfrm>
            <a:off x="17396487" y="13792063"/>
            <a:ext cx="4125300" cy="2210569"/>
            <a:chOff x="19563450" y="14028013"/>
            <a:chExt cx="4125300" cy="2210569"/>
          </a:xfrm>
        </p:grpSpPr>
        <p:pic>
          <p:nvPicPr>
            <p:cNvPr id="140" name="Google Shape;140;p1"/>
            <p:cNvPicPr preferRelativeResize="0"/>
            <p:nvPr/>
          </p:nvPicPr>
          <p:blipFill rotWithShape="1">
            <a:blip r:embed="rId8">
              <a:alphaModFix/>
            </a:blip>
            <a:srcRect l="55675"/>
            <a:stretch/>
          </p:blipFill>
          <p:spPr>
            <a:xfrm>
              <a:off x="19563450" y="14284228"/>
              <a:ext cx="4125300" cy="1954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"/>
            <p:cNvSpPr/>
            <p:nvPr/>
          </p:nvSpPr>
          <p:spPr>
            <a:xfrm>
              <a:off x="20133950" y="15717425"/>
              <a:ext cx="306900" cy="189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20686283" y="15674563"/>
              <a:ext cx="306900" cy="189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1297317" y="14441563"/>
              <a:ext cx="306900" cy="189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21933217" y="15674563"/>
              <a:ext cx="306900" cy="189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22512450" y="15736822"/>
              <a:ext cx="306900" cy="189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 txBox="1"/>
            <p:nvPr/>
          </p:nvSpPr>
          <p:spPr>
            <a:xfrm>
              <a:off x="20133900" y="15195538"/>
              <a:ext cx="306900" cy="3720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 txBox="1"/>
            <p:nvPr/>
          </p:nvSpPr>
          <p:spPr>
            <a:xfrm>
              <a:off x="22512450" y="15195550"/>
              <a:ext cx="306900" cy="3720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20686275" y="15195550"/>
              <a:ext cx="306900" cy="3720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 txBox="1"/>
            <p:nvPr/>
          </p:nvSpPr>
          <p:spPr>
            <a:xfrm>
              <a:off x="21302150" y="14028013"/>
              <a:ext cx="306900" cy="3720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 txBox="1"/>
            <p:nvPr/>
          </p:nvSpPr>
          <p:spPr>
            <a:xfrm>
              <a:off x="21910250" y="15195538"/>
              <a:ext cx="306900" cy="3720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"/>
          <p:cNvSpPr txBox="1"/>
          <p:nvPr/>
        </p:nvSpPr>
        <p:spPr>
          <a:xfrm>
            <a:off x="816075" y="3835200"/>
            <a:ext cx="99957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To utilize the asymptotic, chaotic probability amplitudes of </a:t>
            </a:r>
            <a:r>
              <a:rPr lang="en-US" sz="2400" b="1" i="0" u="none" strike="noStrike" cap="none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Discrete Coin Based Quantum Random Walks (DQRW)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to produce binary sequences that pass the </a:t>
            </a:r>
            <a:r>
              <a:rPr lang="en-US" sz="2400" b="1" i="0" u="none" strike="noStrike" cap="none">
                <a:solidFill>
                  <a:srgbClr val="B41E1E"/>
                </a:solidFill>
                <a:latin typeface="Lora"/>
                <a:ea typeface="Lora"/>
                <a:cs typeface="Lora"/>
                <a:sym typeface="Lora"/>
              </a:rPr>
              <a:t>NIST SP 800-22 Randomness Statistical Test Suite</a:t>
            </a:r>
            <a:endParaRPr sz="2400" b="1" i="0" u="none" strike="noStrike" cap="none">
              <a:solidFill>
                <a:srgbClr val="B41E1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1040650" y="5505366"/>
            <a:ext cx="2790900" cy="1143600"/>
          </a:xfrm>
          <a:prstGeom prst="homePlate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DQRW 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7588081" y="5505000"/>
            <a:ext cx="2601300" cy="1143600"/>
          </a:xfrm>
          <a:prstGeom prst="chevron">
            <a:avLst>
              <a:gd name="adj" fmla="val 500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NIST SP 800-22 Tests 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3357396" y="5505000"/>
            <a:ext cx="2601300" cy="11436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 DQRW Parameters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5472627" y="5505000"/>
            <a:ext cx="2601300" cy="1143600"/>
          </a:xfrm>
          <a:prstGeom prst="chevron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Binary Sequence from Amplitudes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" name="Google Shape;156;p1"/>
          <p:cNvCxnSpPr>
            <a:stCxn id="153" idx="3"/>
            <a:endCxn id="154" idx="2"/>
          </p:cNvCxnSpPr>
          <p:nvPr/>
        </p:nvCxnSpPr>
        <p:spPr>
          <a:xfrm flipH="1">
            <a:off x="4372081" y="6076800"/>
            <a:ext cx="5817300" cy="571800"/>
          </a:xfrm>
          <a:prstGeom prst="curvedConnector4">
            <a:avLst>
              <a:gd name="adj1" fmla="val -10192"/>
              <a:gd name="adj2" fmla="val 355553"/>
            </a:avLst>
          </a:prstGeom>
          <a:noFill/>
          <a:ln w="38100" cap="flat" cmpd="sng">
            <a:solidFill>
              <a:srgbClr val="20124D"/>
            </a:solidFill>
            <a:prstDash val="solid"/>
            <a:round/>
            <a:headEnd type="diamond" w="med" len="med"/>
            <a:tailEnd type="triangle" w="med" len="med"/>
          </a:ln>
        </p:spPr>
      </p:cxnSp>
      <p:sp>
        <p:nvSpPr>
          <p:cNvPr id="157" name="Google Shape;157;p1"/>
          <p:cNvSpPr txBox="1"/>
          <p:nvPr/>
        </p:nvSpPr>
        <p:spPr>
          <a:xfrm rot="-3197228">
            <a:off x="9476337" y="6612621"/>
            <a:ext cx="1225985" cy="621903"/>
          </a:xfrm>
          <a:prstGeom prst="rect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If Sequence Fails Tests</a:t>
            </a:r>
            <a:endParaRPr sz="1400" b="0" i="0" u="none" strike="noStrike" cap="none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6396831" y="14659063"/>
            <a:ext cx="465300" cy="342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B4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12471475" y="23691200"/>
            <a:ext cx="92001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Approximate Entropy Test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Examines the frequency of all possible (m) and (m+1)-bit patterns in the sequence and compares it to that of a truly random sequence. Similar to the </a:t>
            </a:r>
            <a:r>
              <a:rPr lang="en-US" sz="2400" b="0" i="0" u="none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Serial Test</a:t>
            </a:r>
            <a:r>
              <a:rPr lang="en-US" sz="2400" b="0" i="0" u="none" strike="noStrike" cap="none">
                <a:solidFill>
                  <a:srgbClr val="BE2F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its purpose.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"/>
          <p:cNvGrpSpPr/>
          <p:nvPr/>
        </p:nvGrpSpPr>
        <p:grpSpPr>
          <a:xfrm>
            <a:off x="12215775" y="24897374"/>
            <a:ext cx="10071900" cy="1354500"/>
            <a:chOff x="12177675" y="22063038"/>
            <a:chExt cx="10071900" cy="1354500"/>
          </a:xfrm>
        </p:grpSpPr>
        <p:sp>
          <p:nvSpPr>
            <p:cNvPr id="161" name="Google Shape;161;p1"/>
            <p:cNvSpPr txBox="1"/>
            <p:nvPr/>
          </p:nvSpPr>
          <p:spPr>
            <a:xfrm>
              <a:off x="12177675" y="22063038"/>
              <a:ext cx="100719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860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B41E1E"/>
                  </a:solidFill>
                  <a:latin typeface="Calibri"/>
                  <a:ea typeface="Calibri"/>
                  <a:cs typeface="Calibri"/>
                  <a:sym typeface="Calibri"/>
                </a:rPr>
                <a:t>1 0 1 1 0 0 0 1 0 0 1 1 0 0 1</a:t>
              </a:r>
              <a:r>
                <a:rPr lang="en-US" sz="30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(m+1)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3 		  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000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1,m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001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3,m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010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1,m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011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2,m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3,m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101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1,m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110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2,m</a:t>
              </a:r>
              <a:r>
                <a:rPr lang="en-US" sz="2200" b="0" i="0" u="none" strike="noStrike" cap="none" baseline="-250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111</a:t>
              </a:r>
              <a:r>
                <a:rPr lang="en-US" sz="22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= 0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(m)</a:t>
              </a:r>
              <a:r>
                <a:rPr lang="en-US" sz="24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     = 2		  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m-1</a:t>
              </a:r>
              <a:r>
                <a:rPr lang="en-US" sz="2200" b="0" i="0" u="none" strike="noStrike" cap="none" baseline="-250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= 4 ,m-1</a:t>
              </a:r>
              <a:r>
                <a:rPr lang="en-US" sz="2200" b="0" i="0" u="none" strike="noStrike" cap="none" baseline="-250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= 4 ,m-1</a:t>
              </a:r>
              <a:r>
                <a:rPr lang="en-US" sz="2200" b="0" i="0" u="none" strike="noStrike" cap="none" baseline="-250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= 4 ,m-1</a:t>
              </a:r>
              <a:r>
                <a:rPr lang="en-US" sz="2200" b="0" i="0" u="none" strike="noStrike" cap="none" baseline="-250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r>
                <a:rPr lang="en-US" sz="2200" b="0" i="0" u="none" strike="noStrike" cap="none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= 2</a:t>
              </a:r>
              <a:endParaRPr sz="2200" b="0" i="1" u="none" strike="noStrike" cap="none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4184327" y="22708375"/>
              <a:ext cx="398400" cy="1716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4184327" y="23054550"/>
              <a:ext cx="398400" cy="1716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"/>
          <p:cNvSpPr txBox="1"/>
          <p:nvPr/>
        </p:nvSpPr>
        <p:spPr>
          <a:xfrm>
            <a:off x="12471475" y="26428463"/>
            <a:ext cx="9200100" cy="17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Cumulative Sum (Cusum) Test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Examines the maximum excursion from 0 of the binary sequence and compares it to that of a truly random sequence by converting bits 0, 1 into digits -1, 1 (respectively), and finding the partial sums and cumulative sums.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inadequate, the sequence has too many 1s or 0s towards the end of the sequence, or the 1s and 0s are mixed too evenly.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6519825" y="28873350"/>
            <a:ext cx="5767200" cy="25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(-1)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(-1) + 1 = 0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(-1) + 1 + (-1) = -1 </a:t>
            </a:r>
            <a:endParaRPr sz="2000" b="0" i="0" u="none" strike="noStrike" cap="none" baseline="-25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(-1) + 1 + (-1) + (-1) = -2 </a:t>
            </a:r>
            <a:endParaRPr sz="2000" b="0" i="0" u="none" strike="noStrike" cap="none" baseline="-25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(-1) + 1 + (-1) + (-1) + 1 = -1 </a:t>
            </a:r>
            <a:endParaRPr sz="2000" b="0" i="0" u="none" strike="noStrike" cap="none" baseline="-25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(-1) + 1 + (-1) + (-1) + 1 + 1 = 0 </a:t>
            </a:r>
            <a:endParaRPr sz="2000" b="0" i="0" u="none" strike="noStrike" cap="none" baseline="-25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(-1) + 1 + (-1) + (-1) + 1 + 1 + 1 = 1 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(-1) + 1 + (-1) + (-1) + 1 + 1 + 1 + (-1) = 0 </a:t>
            </a:r>
            <a:endParaRPr sz="2000" b="0" i="0" u="none" strike="noStrike" cap="none" baseline="-25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12471475" y="28873363"/>
            <a:ext cx="3483900" cy="25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+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…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...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k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+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 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+ … +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k</a:t>
            </a:r>
            <a:endParaRPr sz="2000" b="0" i="0" u="none" strike="noStrike" cap="none" baseline="-25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…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…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+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 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+ … +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k</a:t>
            </a:r>
            <a:r>
              <a:rPr lang="en-US"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+ … + X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endParaRPr sz="2000" b="0" i="0" u="none" strike="noStrike" cap="none" baseline="-25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13262150" y="28539450"/>
            <a:ext cx="83373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B41E1E"/>
                </a:solidFill>
                <a:latin typeface="Calibri"/>
                <a:ea typeface="Calibri"/>
                <a:cs typeface="Calibri"/>
                <a:sym typeface="Calibri"/>
              </a:rPr>
              <a:t>0 1 0 0 1 1 1 0 </a:t>
            </a:r>
            <a:endParaRPr sz="2200" b="0" i="1" u="none" strike="noStrike" cap="none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5822627" y="29060088"/>
            <a:ext cx="398400" cy="171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15822627" y="29348488"/>
            <a:ext cx="398400" cy="171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5822627" y="29633988"/>
            <a:ext cx="398400" cy="171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5822627" y="29919500"/>
            <a:ext cx="398400" cy="171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15822627" y="30227225"/>
            <a:ext cx="398400" cy="171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5822627" y="30534188"/>
            <a:ext cx="398400" cy="171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5822627" y="30841138"/>
            <a:ext cx="398400" cy="171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15822627" y="31166638"/>
            <a:ext cx="398400" cy="171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"/>
          <p:cNvCxnSpPr>
            <a:stCxn id="177" idx="0"/>
            <a:endCxn id="178" idx="2"/>
          </p:cNvCxnSpPr>
          <p:nvPr/>
        </p:nvCxnSpPr>
        <p:spPr>
          <a:xfrm rot="-5400000">
            <a:off x="19738700" y="29221450"/>
            <a:ext cx="448500" cy="835500"/>
          </a:xfrm>
          <a:prstGeom prst="curvedConnector3">
            <a:avLst>
              <a:gd name="adj1" fmla="val 50014"/>
            </a:avLst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9" name="Google Shape;179;p1"/>
          <p:cNvGrpSpPr/>
          <p:nvPr/>
        </p:nvGrpSpPr>
        <p:grpSpPr>
          <a:xfrm>
            <a:off x="19239675" y="29042825"/>
            <a:ext cx="2282100" cy="1145525"/>
            <a:chOff x="19239725" y="28557650"/>
            <a:chExt cx="2282100" cy="1145525"/>
          </a:xfrm>
        </p:grpSpPr>
        <p:sp>
          <p:nvSpPr>
            <p:cNvPr id="177" name="Google Shape;177;p1"/>
            <p:cNvSpPr/>
            <p:nvPr/>
          </p:nvSpPr>
          <p:spPr>
            <a:xfrm>
              <a:off x="19367500" y="29378275"/>
              <a:ext cx="355500" cy="324900"/>
            </a:xfrm>
            <a:prstGeom prst="ellipse">
              <a:avLst/>
            </a:prstGeom>
            <a:noFill/>
            <a:ln w="2857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 txBox="1"/>
            <p:nvPr/>
          </p:nvSpPr>
          <p:spPr>
            <a:xfrm>
              <a:off x="19239725" y="28557650"/>
              <a:ext cx="2282100" cy="372000"/>
            </a:xfrm>
            <a:prstGeom prst="rect">
              <a:avLst/>
            </a:prstGeom>
            <a:noFill/>
            <a:ln w="2857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CC4125"/>
                  </a:solidFill>
                  <a:latin typeface="Lora"/>
                  <a:ea typeface="Lora"/>
                  <a:cs typeface="Lora"/>
                  <a:sym typeface="Lora"/>
                </a:rPr>
                <a:t>Maximum excursion of 2 </a:t>
              </a:r>
              <a:endParaRPr sz="1400" b="0" i="0" u="none" strike="noStrike" cap="none">
                <a:solidFill>
                  <a:srgbClr val="CC4125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80" name="Google Shape;180;p1"/>
          <p:cNvSpPr txBox="1"/>
          <p:nvPr/>
        </p:nvSpPr>
        <p:spPr>
          <a:xfrm>
            <a:off x="23137925" y="16669663"/>
            <a:ext cx="92001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Linear Complexity Test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Examines the length of the linear feedback shift register (LFSR) of the sequence to see whether the sequence is complex enough to that of a truly random sequence. Inadequate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P-values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implies the sequence has a short LFSR.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010144" y="17822963"/>
            <a:ext cx="3711532" cy="47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 txBox="1"/>
          <p:nvPr/>
        </p:nvSpPr>
        <p:spPr>
          <a:xfrm>
            <a:off x="23122847" y="22547575"/>
            <a:ext cx="789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14) Berlekamp-Massey Algorithm Used to Find Sequence LFSR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27192359" y="15023713"/>
            <a:ext cx="51225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0 0 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1 0 1 1 0 1 1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 </a:t>
            </a: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 txBox="1"/>
          <p:nvPr/>
        </p:nvSpPr>
        <p:spPr>
          <a:xfrm>
            <a:off x="23325548" y="15100900"/>
            <a:ext cx="44463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1011</a:t>
            </a:r>
            <a:endParaRPr sz="30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26436325" y="15407175"/>
            <a:ext cx="64701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 Numbers: 	          1      2      3     4       5     6      7      8      9     10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27812525" y="15671550"/>
            <a:ext cx="273600" cy="110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B4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28396475" y="15802650"/>
            <a:ext cx="1166400" cy="294300"/>
          </a:xfrm>
          <a:prstGeom prst="curvedUpArrow">
            <a:avLst>
              <a:gd name="adj1" fmla="val 10133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 rot="-5400000" flipH="1">
            <a:off x="28671925" y="14659675"/>
            <a:ext cx="250500" cy="1032300"/>
          </a:xfrm>
          <a:prstGeom prst="leftBrace">
            <a:avLst>
              <a:gd name="adj1" fmla="val 8333"/>
              <a:gd name="adj2" fmla="val 50231"/>
            </a:avLst>
          </a:prstGeom>
          <a:noFill/>
          <a:ln w="19050" cap="flat" cmpd="sng">
            <a:solidFill>
              <a:srgbClr val="B4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26898050" y="14798156"/>
            <a:ext cx="34188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B41E1E"/>
                </a:solidFill>
                <a:latin typeface="Calibri"/>
                <a:ea typeface="Calibri"/>
                <a:cs typeface="Calibri"/>
                <a:sym typeface="Calibri"/>
              </a:rPr>
              <a:t>Both template matching tests finds pattern</a:t>
            </a:r>
            <a:endParaRPr sz="1000" b="0" i="1" u="none" strike="noStrike" cap="none">
              <a:solidFill>
                <a:srgbClr val="B4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/>
          <p:nvPr/>
        </p:nvSpPr>
        <p:spPr>
          <a:xfrm rot="-5400000" flipH="1">
            <a:off x="29486050" y="14637850"/>
            <a:ext cx="303300" cy="1029900"/>
          </a:xfrm>
          <a:prstGeom prst="leftBrace">
            <a:avLst>
              <a:gd name="adj1" fmla="val 8333"/>
              <a:gd name="adj2" fmla="val 50851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6AA84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9313325" y="14757381"/>
            <a:ext cx="43911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Only Overlapping Template Matching Test finds pattern</a:t>
            </a:r>
            <a:endParaRPr sz="1000" b="0" i="1" u="none" strike="noStrike" cap="non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25981155" y="16084625"/>
            <a:ext cx="5767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12) Example of Template Matching Tests 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28107800" y="15671563"/>
            <a:ext cx="273600" cy="110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B4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29523125" y="15686038"/>
            <a:ext cx="273600" cy="110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B4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28403075" y="15686038"/>
            <a:ext cx="273600" cy="110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28698350" y="15686038"/>
            <a:ext cx="273600" cy="110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28993625" y="15686050"/>
            <a:ext cx="247500" cy="110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29258375" y="15686050"/>
            <a:ext cx="247500" cy="110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29813975" y="15686038"/>
            <a:ext cx="273600" cy="110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B4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0104825" y="15686038"/>
            <a:ext cx="273600" cy="110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B4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"/>
          <p:cNvGrpSpPr/>
          <p:nvPr/>
        </p:nvGrpSpPr>
        <p:grpSpPr>
          <a:xfrm>
            <a:off x="23137923" y="5591701"/>
            <a:ext cx="12240009" cy="9021250"/>
            <a:chOff x="23829673" y="5697938"/>
            <a:chExt cx="12240009" cy="9021250"/>
          </a:xfrm>
        </p:grpSpPr>
        <p:sp>
          <p:nvSpPr>
            <p:cNvPr id="202" name="Google Shape;202;p1"/>
            <p:cNvSpPr txBox="1"/>
            <p:nvPr/>
          </p:nvSpPr>
          <p:spPr>
            <a:xfrm>
              <a:off x="23829675" y="11669088"/>
              <a:ext cx="9200100" cy="30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sng" strike="noStrike" cap="none">
                  <a:solidFill>
                    <a:srgbClr val="CC4125"/>
                  </a:solidFill>
                  <a:latin typeface="Calibri"/>
                  <a:ea typeface="Calibri"/>
                  <a:cs typeface="Calibri"/>
                  <a:sym typeface="Calibri"/>
                </a:rPr>
                <a:t>Template Matching Tests</a:t>
              </a:r>
              <a:endParaRPr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A84F"/>
                </a:buClr>
                <a:buSzPts val="2400"/>
                <a:buFont typeface="Calibri"/>
                <a:buAutoNum type="alphaUcPeriod"/>
              </a:pPr>
              <a:r>
                <a:rPr lang="en-US" sz="2400" b="1" i="0" u="none" strike="noStrike" cap="none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Non-overlapping Template Matching Test:</a:t>
              </a:r>
              <a:r>
                <a:rPr lang="en-US" sz="2400" b="0" i="0" u="none" strike="noStrike" cap="none">
                  <a:solidFill>
                    <a:srgbClr val="6AA84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Examines the occurrences of a specified m-bit string in a m-bit window in the sequence. If pattern is found, set the window to the bit after the pattern. Otherwise, set it to the next bit in the sequence. </a:t>
              </a:r>
              <a:endParaRPr sz="2400" b="0" i="0" u="none" strike="noStrike" cap="non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A84F"/>
                </a:buClr>
                <a:buSzPts val="2400"/>
                <a:buFont typeface="Calibri"/>
                <a:buAutoNum type="alphaUcPeriod"/>
              </a:pPr>
              <a:r>
                <a:rPr lang="en-US" sz="2400" b="1" i="0" u="none" strike="noStrike" cap="none">
                  <a:solidFill>
                    <a:srgbClr val="6AA84F"/>
                  </a:solidFill>
                  <a:latin typeface="Calibri"/>
                  <a:ea typeface="Calibri"/>
                  <a:cs typeface="Calibri"/>
                  <a:sym typeface="Calibri"/>
                </a:rPr>
                <a:t>Overlapping Template Matching Test:</a:t>
              </a:r>
              <a:r>
                <a:rPr lang="en-US" sz="2400" b="0" i="0" u="none" strike="noStrike" cap="none">
                  <a:solidFill>
                    <a:srgbClr val="6AA84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Performs </a:t>
              </a:r>
              <a:r>
                <a:rPr lang="en-US" sz="2400" b="1" i="0" u="none" strike="noStrike" cap="none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Non-overlapping Template Matching Test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except when a pattern is found, set the window to the next bit in the sequence.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 txBox="1"/>
            <p:nvPr/>
          </p:nvSpPr>
          <p:spPr>
            <a:xfrm>
              <a:off x="23829673" y="8338450"/>
              <a:ext cx="92001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sng" strike="noStrike" cap="none">
                  <a:solidFill>
                    <a:srgbClr val="CC4125"/>
                  </a:solidFill>
                  <a:latin typeface="Calibri"/>
                  <a:ea typeface="Calibri"/>
                  <a:cs typeface="Calibri"/>
                  <a:sym typeface="Calibri"/>
                </a:rPr>
                <a:t>Binary Matrix Rank Test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Examines the ranks of disjoint submatrices of the bitstream compares it to that of a truly random sequence to check for linear dependency within the sequence.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4" name="Google Shape;204;p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4017308" y="9534125"/>
              <a:ext cx="2105550" cy="779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"/>
            <p:cNvSpPr txBox="1"/>
            <p:nvPr/>
          </p:nvSpPr>
          <p:spPr>
            <a:xfrm>
              <a:off x="26122858" y="9712125"/>
              <a:ext cx="17019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1 0 0 1</a:t>
              </a:r>
              <a:endPara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27529344" y="9820075"/>
              <a:ext cx="465300" cy="3429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38100" cap="flat" cmpd="sng">
              <a:solidFill>
                <a:srgbClr val="B4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28294384" y="9648613"/>
              <a:ext cx="1219200" cy="685800"/>
            </a:xfrm>
            <a:prstGeom prst="bracketPair">
              <a:avLst/>
            </a:prstGeom>
            <a:noFill/>
            <a:ln w="38100" cap="flat" cmpd="sng">
              <a:solidFill>
                <a:srgbClr val="B4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 txBox="1"/>
            <p:nvPr/>
          </p:nvSpPr>
          <p:spPr>
            <a:xfrm>
              <a:off x="28524734" y="9562275"/>
              <a:ext cx="8985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1 0 </a:t>
              </a:r>
              <a:endPara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0 1</a:t>
              </a:r>
              <a:endPara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" name="Google Shape;209;p1"/>
            <p:cNvPicPr preferRelativeResize="0"/>
            <p:nvPr/>
          </p:nvPicPr>
          <p:blipFill rotWithShape="1">
            <a:blip r:embed="rId11">
              <a:alphaModFix/>
            </a:blip>
            <a:srcRect l="22630" r="44609" b="4434"/>
            <a:stretch/>
          </p:blipFill>
          <p:spPr>
            <a:xfrm>
              <a:off x="31233244" y="9553100"/>
              <a:ext cx="952500" cy="82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"/>
            <p:cNvSpPr/>
            <p:nvPr/>
          </p:nvSpPr>
          <p:spPr>
            <a:xfrm>
              <a:off x="28464550" y="9735387"/>
              <a:ext cx="825600" cy="3429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28464600" y="10202688"/>
              <a:ext cx="825600" cy="3429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31373800" y="10032863"/>
              <a:ext cx="168300" cy="372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31396500" y="10153538"/>
              <a:ext cx="444000" cy="1716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1"/>
            <p:cNvCxnSpPr>
              <a:stCxn id="210" idx="0"/>
              <a:endCxn id="212" idx="7"/>
            </p:cNvCxnSpPr>
            <p:nvPr/>
          </p:nvCxnSpPr>
          <p:spPr>
            <a:xfrm rot="-5400000" flipH="1">
              <a:off x="30021400" y="8591337"/>
              <a:ext cx="351900" cy="2640000"/>
            </a:xfrm>
            <a:prstGeom prst="bentConnector3">
              <a:avLst>
                <a:gd name="adj1" fmla="val -1644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215" name="Google Shape;215;p1"/>
            <p:cNvCxnSpPr>
              <a:stCxn id="213" idx="5"/>
              <a:endCxn id="211" idx="4"/>
            </p:cNvCxnSpPr>
            <p:nvPr/>
          </p:nvCxnSpPr>
          <p:spPr>
            <a:xfrm rot="5400000">
              <a:off x="30203628" y="8973858"/>
              <a:ext cx="245700" cy="2898000"/>
            </a:xfrm>
            <a:prstGeom prst="bentConnector3">
              <a:avLst>
                <a:gd name="adj1" fmla="val 240107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216" name="Google Shape;216;p1"/>
            <p:cNvSpPr txBox="1"/>
            <p:nvPr/>
          </p:nvSpPr>
          <p:spPr>
            <a:xfrm>
              <a:off x="24708242" y="10861794"/>
              <a:ext cx="87255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700" b="0" i="1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Figure 10) Example of Linearly Independent 2x2 Matrix</a:t>
              </a:r>
              <a:endParaRPr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7" name="Google Shape;217;p1"/>
            <p:cNvSpPr txBox="1"/>
            <p:nvPr/>
          </p:nvSpPr>
          <p:spPr>
            <a:xfrm>
              <a:off x="23829675" y="5697938"/>
              <a:ext cx="9200100" cy="150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sng" strike="noStrike" cap="none">
                  <a:solidFill>
                    <a:srgbClr val="CC4125"/>
                  </a:solidFill>
                  <a:latin typeface="Calibri"/>
                  <a:ea typeface="Calibri"/>
                  <a:cs typeface="Calibri"/>
                  <a:sym typeface="Calibri"/>
                </a:rPr>
                <a:t>Runs Test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Examines the number of “runs” in the bitstream and compares it to that of a truly random sequence. If </a:t>
              </a:r>
              <a:r>
                <a:rPr lang="en-US" sz="2400" b="0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P-value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is inadequate, it implies the oscillation between 1s and 0s was either too fast or too slow.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8;p1"/>
            <p:cNvGrpSpPr/>
            <p:nvPr/>
          </p:nvGrpSpPr>
          <p:grpSpPr>
            <a:xfrm>
              <a:off x="23829683" y="7043509"/>
              <a:ext cx="12240000" cy="1068206"/>
              <a:chOff x="13439733" y="8615472"/>
              <a:chExt cx="12240000" cy="1068206"/>
            </a:xfrm>
          </p:grpSpPr>
          <p:sp>
            <p:nvSpPr>
              <p:cNvPr id="219" name="Google Shape;219;p1"/>
              <p:cNvSpPr txBox="1"/>
              <p:nvPr/>
            </p:nvSpPr>
            <p:spPr>
              <a:xfrm>
                <a:off x="14810300" y="8615472"/>
                <a:ext cx="10845600" cy="48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rPr lang="en-US" sz="3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1 0 0 1 0 1 0 0 0 0 1 0 1 0 0 0 0 0 </a:t>
                </a:r>
                <a:endParaRPr sz="3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 rot="-5400000">
                <a:off x="15348050" y="9028025"/>
                <a:ext cx="234900" cy="2097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 txBox="1"/>
              <p:nvPr/>
            </p:nvSpPr>
            <p:spPr>
              <a:xfrm>
                <a:off x="13439733" y="9157059"/>
                <a:ext cx="12240000" cy="37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“runs”:	 1	2      3   4    5	      6		  7   8   9		10		</a:t>
                </a: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 rot="-5400000">
                <a:off x="15744250" y="8906575"/>
                <a:ext cx="250500" cy="4716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 rot="-5400000">
                <a:off x="16180675" y="9030425"/>
                <a:ext cx="234900" cy="2049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 rot="-5400000">
                <a:off x="17429150" y="8607125"/>
                <a:ext cx="243000" cy="10590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 rot="-5400000">
                <a:off x="19516250" y="8449925"/>
                <a:ext cx="241500" cy="13659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"/>
              <p:cNvSpPr txBox="1"/>
              <p:nvPr/>
            </p:nvSpPr>
            <p:spPr>
              <a:xfrm>
                <a:off x="15284750" y="9416978"/>
                <a:ext cx="7597500" cy="2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700" b="0" i="1" u="none" strike="noStrike" cap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Figure 8) Example of Runs Test</a:t>
                </a:r>
                <a:endParaRPr sz="1700" b="0" i="1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 rot="-5400000">
                <a:off x="16450638" y="9030425"/>
                <a:ext cx="234900" cy="2049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 rot="-5400000">
                <a:off x="16745125" y="9030425"/>
                <a:ext cx="234900" cy="2049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 rot="-5400000">
                <a:off x="18133300" y="9030425"/>
                <a:ext cx="234900" cy="2049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 rot="-5400000">
                <a:off x="18399663" y="9030425"/>
                <a:ext cx="234900" cy="2049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 rot="-5400000">
                <a:off x="18698500" y="9030425"/>
                <a:ext cx="234900" cy="2049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rgbClr val="B41E1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1"/>
            <p:cNvSpPr/>
            <p:nvPr/>
          </p:nvSpPr>
          <p:spPr>
            <a:xfrm>
              <a:off x="30029044" y="9820075"/>
              <a:ext cx="465300" cy="3429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38100" cap="flat" cmpd="sng">
              <a:solidFill>
                <a:srgbClr val="B4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3" name="Google Shape;233;p1"/>
            <p:cNvPicPr preferRelativeResize="0"/>
            <p:nvPr/>
          </p:nvPicPr>
          <p:blipFill rotWithShape="1">
            <a:blip r:embed="rId11">
              <a:alphaModFix/>
            </a:blip>
            <a:srcRect l="83319" b="4434"/>
            <a:stretch/>
          </p:blipFill>
          <p:spPr>
            <a:xfrm>
              <a:off x="32185750" y="9553088"/>
              <a:ext cx="484975" cy="82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1"/>
          <p:cNvSpPr txBox="1"/>
          <p:nvPr/>
        </p:nvSpPr>
        <p:spPr>
          <a:xfrm>
            <a:off x="23137925" y="23066900"/>
            <a:ext cx="9353700" cy="25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Random Excursions and Variant Tests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Examines the number of “cycles” with a certain amount of occurences of a particular state and comparing it to that of a truly random sequence. If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P-value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inadequate, the sequence’s distribution of a particular state across all “cycles.” The normal Random Excursions Test examines integer states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-4,-1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⋃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1,4]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the variant Random Excursions Test examines states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-18,-1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⋃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1,18].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"/>
          <p:cNvSpPr txBox="1"/>
          <p:nvPr/>
        </p:nvSpPr>
        <p:spPr>
          <a:xfrm>
            <a:off x="1022250" y="22517475"/>
            <a:ext cx="3856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Let </a:t>
            </a:r>
            <a:r>
              <a:rPr lang="en-US" sz="2400" b="0" i="1" u="none" strike="noStrike" cap="non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Ĉ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2400" b="0" i="0" u="none" strike="noStrike" cap="none">
                <a:solidFill>
                  <a:srgbClr val="9900FF"/>
                </a:solidFill>
                <a:latin typeface="Lora"/>
                <a:ea typeface="Lora"/>
                <a:cs typeface="Lora"/>
                <a:sym typeface="Lora"/>
              </a:rPr>
              <a:t>Hadamard Gate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=  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12">
            <a:alphaModFix/>
          </a:blip>
          <a:srcRect l="25421" t="24136" r="26917" b="53962"/>
          <a:stretch/>
        </p:blipFill>
        <p:spPr>
          <a:xfrm>
            <a:off x="2924296" y="24401695"/>
            <a:ext cx="835500" cy="6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13">
            <a:alphaModFix/>
          </a:blip>
          <a:srcRect r="35022"/>
          <a:stretch/>
        </p:blipFill>
        <p:spPr>
          <a:xfrm>
            <a:off x="4654425" y="23487275"/>
            <a:ext cx="22467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"/>
          <p:cNvPicPr preferRelativeResize="0"/>
          <p:nvPr/>
        </p:nvPicPr>
        <p:blipFill rotWithShape="1">
          <a:blip r:embed="rId14">
            <a:alphaModFix/>
          </a:blip>
          <a:srcRect l="41593" t="24816" r="40443" b="61958"/>
          <a:stretch/>
        </p:blipFill>
        <p:spPr>
          <a:xfrm>
            <a:off x="4869475" y="22380600"/>
            <a:ext cx="1454299" cy="8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"/>
          <p:cNvPicPr preferRelativeResize="0"/>
          <p:nvPr/>
        </p:nvPicPr>
        <p:blipFill rotWithShape="1">
          <a:blip r:embed="rId12">
            <a:alphaModFix/>
          </a:blip>
          <a:srcRect l="25155" r="27937" b="78099"/>
          <a:stretch/>
        </p:blipFill>
        <p:spPr>
          <a:xfrm>
            <a:off x="2924300" y="23551039"/>
            <a:ext cx="835500" cy="60573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"/>
          <p:cNvSpPr/>
          <p:nvPr/>
        </p:nvSpPr>
        <p:spPr>
          <a:xfrm>
            <a:off x="5328350" y="23267400"/>
            <a:ext cx="1166400" cy="19950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"/>
          <p:cNvPicPr preferRelativeResize="0"/>
          <p:nvPr/>
        </p:nvPicPr>
        <p:blipFill rotWithShape="1">
          <a:blip r:embed="rId13">
            <a:alphaModFix/>
          </a:blip>
          <a:srcRect l="64382"/>
          <a:stretch/>
        </p:blipFill>
        <p:spPr>
          <a:xfrm>
            <a:off x="8735100" y="23539550"/>
            <a:ext cx="1231500" cy="159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"/>
          <p:cNvGrpSpPr/>
          <p:nvPr/>
        </p:nvGrpSpPr>
        <p:grpSpPr>
          <a:xfrm>
            <a:off x="6928349" y="24423858"/>
            <a:ext cx="1074472" cy="643925"/>
            <a:chOff x="6846099" y="26076883"/>
            <a:chExt cx="1074472" cy="643925"/>
          </a:xfrm>
        </p:grpSpPr>
        <p:pic>
          <p:nvPicPr>
            <p:cNvPr id="243" name="Google Shape;243;p1"/>
            <p:cNvPicPr preferRelativeResize="0"/>
            <p:nvPr/>
          </p:nvPicPr>
          <p:blipFill rotWithShape="1">
            <a:blip r:embed="rId12">
              <a:alphaModFix/>
            </a:blip>
            <a:srcRect l="25421" t="24136" r="26917" b="53962"/>
            <a:stretch/>
          </p:blipFill>
          <p:spPr>
            <a:xfrm>
              <a:off x="7085071" y="26076883"/>
              <a:ext cx="835500" cy="64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"/>
            <p:cNvPicPr preferRelativeResize="0"/>
            <p:nvPr/>
          </p:nvPicPr>
          <p:blipFill rotWithShape="1">
            <a:blip r:embed="rId13">
              <a:alphaModFix/>
            </a:blip>
            <a:srcRect l="33045" t="13176" r="61544" b="72189"/>
            <a:stretch/>
          </p:blipFill>
          <p:spPr>
            <a:xfrm>
              <a:off x="6846099" y="26284550"/>
              <a:ext cx="187025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1"/>
          <p:cNvGrpSpPr/>
          <p:nvPr/>
        </p:nvGrpSpPr>
        <p:grpSpPr>
          <a:xfrm>
            <a:off x="6928349" y="23487264"/>
            <a:ext cx="1074476" cy="605732"/>
            <a:chOff x="3795799" y="22066364"/>
            <a:chExt cx="1074476" cy="605732"/>
          </a:xfrm>
        </p:grpSpPr>
        <p:pic>
          <p:nvPicPr>
            <p:cNvPr id="246" name="Google Shape;246;p1"/>
            <p:cNvPicPr preferRelativeResize="0"/>
            <p:nvPr/>
          </p:nvPicPr>
          <p:blipFill rotWithShape="1">
            <a:blip r:embed="rId13">
              <a:alphaModFix/>
            </a:blip>
            <a:srcRect l="33045" t="13176" r="61544" b="72189"/>
            <a:stretch/>
          </p:blipFill>
          <p:spPr>
            <a:xfrm>
              <a:off x="3795799" y="22296513"/>
              <a:ext cx="18702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"/>
            <p:cNvPicPr preferRelativeResize="0"/>
            <p:nvPr/>
          </p:nvPicPr>
          <p:blipFill rotWithShape="1">
            <a:blip r:embed="rId12">
              <a:alphaModFix/>
            </a:blip>
            <a:srcRect l="25155" r="27937" b="78099"/>
            <a:stretch/>
          </p:blipFill>
          <p:spPr>
            <a:xfrm>
              <a:off x="4034775" y="22066364"/>
              <a:ext cx="835500" cy="6057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8" name="Google Shape;248;p1"/>
          <p:cNvPicPr preferRelativeResize="0"/>
          <p:nvPr/>
        </p:nvPicPr>
        <p:blipFill rotWithShape="1">
          <a:blip r:embed="rId13">
            <a:alphaModFix/>
          </a:blip>
          <a:srcRect l="45546" r="35023"/>
          <a:stretch/>
        </p:blipFill>
        <p:spPr>
          <a:xfrm>
            <a:off x="8063300" y="23506250"/>
            <a:ext cx="671800" cy="159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1"/>
          <p:cNvCxnSpPr>
            <a:stCxn id="240" idx="6"/>
            <a:endCxn id="238" idx="3"/>
          </p:cNvCxnSpPr>
          <p:nvPr/>
        </p:nvCxnSpPr>
        <p:spPr>
          <a:xfrm rot="10800000">
            <a:off x="6323750" y="22824000"/>
            <a:ext cx="171000" cy="1440900"/>
          </a:xfrm>
          <a:prstGeom prst="curvedConnector3">
            <a:avLst>
              <a:gd name="adj1" fmla="val -139254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0" name="Google Shape;250;p1"/>
          <p:cNvSpPr/>
          <p:nvPr/>
        </p:nvSpPr>
        <p:spPr>
          <a:xfrm>
            <a:off x="8413550" y="23442400"/>
            <a:ext cx="1982100" cy="822900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8482863" y="24390775"/>
            <a:ext cx="1982100" cy="822900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"/>
          <p:cNvCxnSpPr>
            <a:stCxn id="250" idx="6"/>
            <a:endCxn id="251" idx="6"/>
          </p:cNvCxnSpPr>
          <p:nvPr/>
        </p:nvCxnSpPr>
        <p:spPr>
          <a:xfrm>
            <a:off x="10395650" y="23853850"/>
            <a:ext cx="69300" cy="948300"/>
          </a:xfrm>
          <a:prstGeom prst="curvedConnector3">
            <a:avLst>
              <a:gd name="adj1" fmla="val 311472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1"/>
          <p:cNvSpPr txBox="1"/>
          <p:nvPr/>
        </p:nvSpPr>
        <p:spPr>
          <a:xfrm>
            <a:off x="7241075" y="22651625"/>
            <a:ext cx="2790900" cy="4485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Uniform superposition</a:t>
            </a:r>
            <a:endParaRPr sz="1800" b="0" i="0" u="none" strike="noStrike" cap="none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54" name="Google Shape;254;p1"/>
          <p:cNvCxnSpPr>
            <a:stCxn id="251" idx="6"/>
            <a:endCxn id="253" idx="0"/>
          </p:cNvCxnSpPr>
          <p:nvPr/>
        </p:nvCxnSpPr>
        <p:spPr>
          <a:xfrm rot="10800000">
            <a:off x="8636463" y="22651525"/>
            <a:ext cx="1828500" cy="2150700"/>
          </a:xfrm>
          <a:prstGeom prst="curvedConnector4">
            <a:avLst>
              <a:gd name="adj1" fmla="val -13023"/>
              <a:gd name="adj2" fmla="val 115108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55" name="Google Shape;255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40851" y="28561844"/>
            <a:ext cx="3711525" cy="2394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1"/>
          <p:cNvGrpSpPr/>
          <p:nvPr/>
        </p:nvGrpSpPr>
        <p:grpSpPr>
          <a:xfrm>
            <a:off x="6574706" y="10635677"/>
            <a:ext cx="3195844" cy="2838356"/>
            <a:chOff x="4152806" y="11360589"/>
            <a:chExt cx="3195844" cy="2838356"/>
          </a:xfrm>
        </p:grpSpPr>
        <p:sp>
          <p:nvSpPr>
            <p:cNvPr id="257" name="Google Shape;257;p1"/>
            <p:cNvSpPr/>
            <p:nvPr/>
          </p:nvSpPr>
          <p:spPr>
            <a:xfrm>
              <a:off x="5235840" y="12662259"/>
              <a:ext cx="514200" cy="414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8" name="Google Shape;258;p1"/>
            <p:cNvCxnSpPr/>
            <p:nvPr/>
          </p:nvCxnSpPr>
          <p:spPr>
            <a:xfrm rot="10800000" flipH="1">
              <a:off x="4152806" y="13701870"/>
              <a:ext cx="3047700" cy="8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259" name="Google Shape;259;p1"/>
            <p:cNvCxnSpPr/>
            <p:nvPr/>
          </p:nvCxnSpPr>
          <p:spPr>
            <a:xfrm>
              <a:off x="5273940" y="13123598"/>
              <a:ext cx="0" cy="634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cxnSp>
          <p:nvCxnSpPr>
            <p:cNvPr id="260" name="Google Shape;260;p1"/>
            <p:cNvCxnSpPr/>
            <p:nvPr/>
          </p:nvCxnSpPr>
          <p:spPr>
            <a:xfrm>
              <a:off x="5818807" y="12569694"/>
              <a:ext cx="1800" cy="11886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61" name="Google Shape;261;p1"/>
            <p:cNvSpPr/>
            <p:nvPr/>
          </p:nvSpPr>
          <p:spPr>
            <a:xfrm rot="10800000">
              <a:off x="4859800" y="12778861"/>
              <a:ext cx="187250" cy="2358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38100" cap="flat" cmpd="sng">
                    <a:solidFill>
                      <a:srgbClr val="6D9EE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6D9EEB"/>
                  </a:solidFill>
                  <a:latin typeface="Consolas"/>
                </a:rPr>
                <a:t>H</a:t>
              </a: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445926" y="11435815"/>
              <a:ext cx="216475" cy="2358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38100" cap="flat" cmpd="sng">
                    <a:solidFill>
                      <a:srgbClr val="6D9EE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6D9EEB"/>
                  </a:solidFill>
                  <a:latin typeface="Consolas"/>
                </a:rPr>
                <a:t>T</a:t>
              </a:r>
            </a:p>
          </p:txBody>
        </p:sp>
        <p:cxnSp>
          <p:nvCxnSpPr>
            <p:cNvPr id="263" name="Google Shape;263;p1"/>
            <p:cNvCxnSpPr/>
            <p:nvPr/>
          </p:nvCxnSpPr>
          <p:spPr>
            <a:xfrm>
              <a:off x="6363918" y="11810409"/>
              <a:ext cx="3300" cy="1947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64" name="Google Shape;264;p1"/>
            <p:cNvSpPr/>
            <p:nvPr/>
          </p:nvSpPr>
          <p:spPr>
            <a:xfrm flipH="1">
              <a:off x="5816203" y="11360589"/>
              <a:ext cx="514200" cy="414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 txBox="1"/>
            <p:nvPr/>
          </p:nvSpPr>
          <p:spPr>
            <a:xfrm>
              <a:off x="4642526" y="13784645"/>
              <a:ext cx="6522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1C232"/>
                  </a:solidFill>
                  <a:latin typeface="Lora"/>
                  <a:ea typeface="Lora"/>
                  <a:cs typeface="Lora"/>
                  <a:sym typeface="Lora"/>
                </a:rPr>
                <a:t>0</a:t>
              </a:r>
              <a:endParaRPr sz="2400" b="0" i="0" u="none" strike="noStrike" cap="non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 txBox="1"/>
            <p:nvPr/>
          </p:nvSpPr>
          <p:spPr>
            <a:xfrm>
              <a:off x="5221964" y="13784645"/>
              <a:ext cx="6297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1C232"/>
                  </a:solidFill>
                  <a:latin typeface="Lora"/>
                  <a:ea typeface="Lora"/>
                  <a:cs typeface="Lora"/>
                  <a:sym typeface="Lora"/>
                </a:rPr>
                <a:t>1</a:t>
              </a:r>
              <a:endParaRPr sz="2400" b="0" i="0" u="none" strike="noStrike" cap="non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 txBox="1"/>
            <p:nvPr/>
          </p:nvSpPr>
          <p:spPr>
            <a:xfrm>
              <a:off x="5741618" y="13784645"/>
              <a:ext cx="6522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1C232"/>
                  </a:solidFill>
                  <a:latin typeface="Lora"/>
                  <a:ea typeface="Lora"/>
                  <a:cs typeface="Lora"/>
                  <a:sym typeface="Lora"/>
                </a:rPr>
                <a:t>2</a:t>
              </a:r>
              <a:endParaRPr sz="2400" b="0" i="0" u="none" strike="noStrike" cap="non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 txBox="1"/>
            <p:nvPr/>
          </p:nvSpPr>
          <p:spPr>
            <a:xfrm>
              <a:off x="4439975" y="13738550"/>
              <a:ext cx="8355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B41E1E"/>
                  </a:solidFill>
                  <a:latin typeface="Consolas"/>
                  <a:ea typeface="Consolas"/>
                  <a:cs typeface="Consolas"/>
                  <a:sym typeface="Consolas"/>
                </a:rPr>
                <a:t>...  </a:t>
              </a:r>
              <a:endParaRPr sz="2400" b="1" i="0" u="none" strike="noStrike" cap="none">
                <a:solidFill>
                  <a:srgbClr val="B41E1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5807340" y="12052659"/>
              <a:ext cx="514200" cy="414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 rot="10800000">
              <a:off x="5431300" y="12169261"/>
              <a:ext cx="187250" cy="2358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38100" cap="flat" cmpd="sng">
                    <a:solidFill>
                      <a:srgbClr val="6D9EE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6D9EEB"/>
                  </a:solidFill>
                  <a:latin typeface="Consolas"/>
                </a:rPr>
                <a:t>H</a:t>
              </a:r>
            </a:p>
          </p:txBody>
        </p:sp>
        <p:sp>
          <p:nvSpPr>
            <p:cNvPr id="271" name="Google Shape;271;p1"/>
            <p:cNvSpPr txBox="1"/>
            <p:nvPr/>
          </p:nvSpPr>
          <p:spPr>
            <a:xfrm>
              <a:off x="6513150" y="13738563"/>
              <a:ext cx="8355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B41E1E"/>
                  </a:solidFill>
                  <a:latin typeface="Consolas"/>
                  <a:ea typeface="Consolas"/>
                  <a:cs typeface="Consolas"/>
                  <a:sym typeface="Consolas"/>
                </a:rPr>
                <a:t>...  </a:t>
              </a:r>
              <a:endParaRPr sz="2400" b="1" i="0" u="none" strike="noStrike" cap="none">
                <a:solidFill>
                  <a:srgbClr val="B41E1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2" name="Google Shape;272;p1"/>
          <p:cNvSpPr txBox="1"/>
          <p:nvPr/>
        </p:nvSpPr>
        <p:spPr>
          <a:xfrm>
            <a:off x="5842613" y="13344313"/>
            <a:ext cx="5454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2) Example of </a:t>
            </a:r>
            <a:r>
              <a:rPr lang="en-US" sz="17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Classical Walk</a:t>
            </a:r>
            <a:endParaRPr sz="17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"/>
          <p:cNvPicPr preferRelativeResize="0"/>
          <p:nvPr/>
        </p:nvPicPr>
        <p:blipFill rotWithShape="1">
          <a:blip r:embed="rId16">
            <a:alphaModFix/>
          </a:blip>
          <a:srcRect l="18175" r="14155" b="63102"/>
          <a:stretch/>
        </p:blipFill>
        <p:spPr>
          <a:xfrm>
            <a:off x="2131050" y="10842113"/>
            <a:ext cx="2895300" cy="2269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1"/>
          <p:cNvGrpSpPr/>
          <p:nvPr/>
        </p:nvGrpSpPr>
        <p:grpSpPr>
          <a:xfrm>
            <a:off x="1544475" y="11057538"/>
            <a:ext cx="684685" cy="1954200"/>
            <a:chOff x="6613750" y="15958213"/>
            <a:chExt cx="684685" cy="1954200"/>
          </a:xfrm>
        </p:grpSpPr>
        <p:sp>
          <p:nvSpPr>
            <p:cNvPr id="275" name="Google Shape;275;p1"/>
            <p:cNvSpPr/>
            <p:nvPr/>
          </p:nvSpPr>
          <p:spPr>
            <a:xfrm>
              <a:off x="6613750" y="15958213"/>
              <a:ext cx="247500" cy="1954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41E1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 txBox="1"/>
            <p:nvPr/>
          </p:nvSpPr>
          <p:spPr>
            <a:xfrm rot="-5400000">
              <a:off x="6388385" y="16561537"/>
              <a:ext cx="12684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1"/>
          <p:cNvSpPr txBox="1"/>
          <p:nvPr/>
        </p:nvSpPr>
        <p:spPr>
          <a:xfrm>
            <a:off x="747763" y="13356913"/>
            <a:ext cx="54540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1) Example of Classical Walk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"/>
          <p:cNvSpPr txBox="1"/>
          <p:nvPr/>
        </p:nvSpPr>
        <p:spPr>
          <a:xfrm>
            <a:off x="1871622" y="30847938"/>
            <a:ext cx="730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6) Probability Distribution of Classical Random Walk 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9" name="Google Shape;279;p1"/>
          <p:cNvGrpSpPr/>
          <p:nvPr/>
        </p:nvGrpSpPr>
        <p:grpSpPr>
          <a:xfrm>
            <a:off x="1022250" y="25068487"/>
            <a:ext cx="4603016" cy="3020312"/>
            <a:chOff x="5858838" y="25436025"/>
            <a:chExt cx="4603016" cy="3020312"/>
          </a:xfrm>
        </p:grpSpPr>
        <p:pic>
          <p:nvPicPr>
            <p:cNvPr id="280" name="Google Shape;280;p1"/>
            <p:cNvPicPr preferRelativeResize="0"/>
            <p:nvPr/>
          </p:nvPicPr>
          <p:blipFill rotWithShape="1">
            <a:blip r:embed="rId16">
              <a:alphaModFix/>
            </a:blip>
            <a:srcRect l="13834" t="36750" r="12607" b="28113"/>
            <a:stretch/>
          </p:blipFill>
          <p:spPr>
            <a:xfrm>
              <a:off x="6539588" y="25436025"/>
              <a:ext cx="3856076" cy="26480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" name="Google Shape;281;p1"/>
            <p:cNvGrpSpPr/>
            <p:nvPr/>
          </p:nvGrpSpPr>
          <p:grpSpPr>
            <a:xfrm>
              <a:off x="5858838" y="25779824"/>
              <a:ext cx="684685" cy="1954200"/>
              <a:chOff x="6613750" y="15958213"/>
              <a:chExt cx="684685" cy="1954200"/>
            </a:xfrm>
          </p:grpSpPr>
          <p:sp>
            <p:nvSpPr>
              <p:cNvPr id="282" name="Google Shape;282;p1"/>
              <p:cNvSpPr/>
              <p:nvPr/>
            </p:nvSpPr>
            <p:spPr>
              <a:xfrm>
                <a:off x="6613750" y="15958213"/>
                <a:ext cx="247500" cy="19542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B41E1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"/>
              <p:cNvSpPr txBox="1"/>
              <p:nvPr/>
            </p:nvSpPr>
            <p:spPr>
              <a:xfrm rot="-5400000">
                <a:off x="6388385" y="16561537"/>
                <a:ext cx="1268400" cy="55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" name="Google Shape;284;p1"/>
            <p:cNvSpPr txBox="1"/>
            <p:nvPr/>
          </p:nvSpPr>
          <p:spPr>
            <a:xfrm>
              <a:off x="6336554" y="28189638"/>
              <a:ext cx="41253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700" b="0" i="1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Figure 4) Example of Quantum Walk </a:t>
              </a:r>
              <a:endParaRPr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85" name="Google Shape;285;p1"/>
          <p:cNvCxnSpPr/>
          <p:nvPr/>
        </p:nvCxnSpPr>
        <p:spPr>
          <a:xfrm rot="10800000" flipH="1">
            <a:off x="6901125" y="27281919"/>
            <a:ext cx="3293700" cy="9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86" name="Google Shape;286;p1"/>
          <p:cNvCxnSpPr/>
          <p:nvPr/>
        </p:nvCxnSpPr>
        <p:spPr>
          <a:xfrm flipH="1">
            <a:off x="7308020" y="26164548"/>
            <a:ext cx="3000" cy="121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87" name="Google Shape;287;p1"/>
          <p:cNvSpPr/>
          <p:nvPr/>
        </p:nvSpPr>
        <p:spPr>
          <a:xfrm rot="10800000">
            <a:off x="7347875" y="25578325"/>
            <a:ext cx="193996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H</a:t>
            </a:r>
          </a:p>
        </p:txBody>
      </p:sp>
      <p:sp>
        <p:nvSpPr>
          <p:cNvPr id="288" name="Google Shape;288;p1"/>
          <p:cNvSpPr txBox="1"/>
          <p:nvPr/>
        </p:nvSpPr>
        <p:spPr>
          <a:xfrm>
            <a:off x="6966153" y="27252466"/>
            <a:ext cx="739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-2</a:t>
            </a:r>
            <a:endParaRPr sz="2400" b="0" i="0" u="none" strike="noStrike" cap="none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"/>
          <p:cNvSpPr txBox="1"/>
          <p:nvPr/>
        </p:nvSpPr>
        <p:spPr>
          <a:xfrm>
            <a:off x="6321363" y="27812425"/>
            <a:ext cx="5454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5) Example of </a:t>
            </a:r>
            <a:r>
              <a:rPr lang="en-US" sz="17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Quantum Walk</a:t>
            </a:r>
            <a:endParaRPr sz="17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 txBox="1"/>
          <p:nvPr/>
        </p:nvSpPr>
        <p:spPr>
          <a:xfrm>
            <a:off x="8350633" y="27252466"/>
            <a:ext cx="267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endParaRPr sz="2400" b="0" i="0" u="none" strike="noStrike" cap="none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"/>
          <p:cNvSpPr txBox="1"/>
          <p:nvPr/>
        </p:nvSpPr>
        <p:spPr>
          <a:xfrm>
            <a:off x="9591347" y="27252466"/>
            <a:ext cx="267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b="0" i="0" u="none" strike="noStrike" cap="none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1"/>
          <p:cNvCxnSpPr/>
          <p:nvPr/>
        </p:nvCxnSpPr>
        <p:spPr>
          <a:xfrm flipH="1">
            <a:off x="9776776" y="26164534"/>
            <a:ext cx="3000" cy="121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93" name="Google Shape;293;p1"/>
          <p:cNvSpPr/>
          <p:nvPr/>
        </p:nvSpPr>
        <p:spPr>
          <a:xfrm flipH="1">
            <a:off x="7036032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"/>
          <p:cNvCxnSpPr/>
          <p:nvPr/>
        </p:nvCxnSpPr>
        <p:spPr>
          <a:xfrm flipH="1">
            <a:off x="8542398" y="26164534"/>
            <a:ext cx="3000" cy="121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95" name="Google Shape;295;p1"/>
          <p:cNvSpPr txBox="1"/>
          <p:nvPr/>
        </p:nvSpPr>
        <p:spPr>
          <a:xfrm>
            <a:off x="7617655" y="27252794"/>
            <a:ext cx="61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-1</a:t>
            </a:r>
            <a:endParaRPr sz="2400" b="0" i="0" u="none" strike="noStrike" cap="none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1"/>
          <p:cNvCxnSpPr/>
          <p:nvPr/>
        </p:nvCxnSpPr>
        <p:spPr>
          <a:xfrm flipH="1">
            <a:off x="7924898" y="26164863"/>
            <a:ext cx="3000" cy="121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97" name="Google Shape;297;p1"/>
          <p:cNvSpPr/>
          <p:nvPr/>
        </p:nvSpPr>
        <p:spPr>
          <a:xfrm>
            <a:off x="7347873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"/>
          <p:cNvSpPr/>
          <p:nvPr/>
        </p:nvSpPr>
        <p:spPr>
          <a:xfrm flipH="1">
            <a:off x="7653518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"/>
          <p:cNvSpPr/>
          <p:nvPr/>
        </p:nvSpPr>
        <p:spPr>
          <a:xfrm>
            <a:off x="7965359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/>
          <p:nvPr/>
        </p:nvSpPr>
        <p:spPr>
          <a:xfrm flipH="1">
            <a:off x="8274193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/>
          <p:nvPr/>
        </p:nvSpPr>
        <p:spPr>
          <a:xfrm>
            <a:off x="8582832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"/>
          <p:cNvSpPr txBox="1"/>
          <p:nvPr/>
        </p:nvSpPr>
        <p:spPr>
          <a:xfrm>
            <a:off x="9038584" y="27252466"/>
            <a:ext cx="338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b="0" i="0" u="none" strike="noStrike" cap="none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1"/>
          <p:cNvCxnSpPr/>
          <p:nvPr/>
        </p:nvCxnSpPr>
        <p:spPr>
          <a:xfrm flipH="1">
            <a:off x="9201020" y="26164534"/>
            <a:ext cx="3000" cy="121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04" name="Google Shape;304;p1"/>
          <p:cNvSpPr/>
          <p:nvPr/>
        </p:nvSpPr>
        <p:spPr>
          <a:xfrm flipH="1">
            <a:off x="8932815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"/>
          <p:cNvSpPr/>
          <p:nvPr/>
        </p:nvSpPr>
        <p:spPr>
          <a:xfrm>
            <a:off x="9241454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"/>
          <p:cNvSpPr/>
          <p:nvPr/>
        </p:nvSpPr>
        <p:spPr>
          <a:xfrm flipH="1">
            <a:off x="9506990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"/>
          <p:cNvSpPr/>
          <p:nvPr/>
        </p:nvSpPr>
        <p:spPr>
          <a:xfrm>
            <a:off x="9815629" y="25907948"/>
            <a:ext cx="2340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"/>
          <p:cNvSpPr/>
          <p:nvPr/>
        </p:nvSpPr>
        <p:spPr>
          <a:xfrm>
            <a:off x="6438900" y="28524200"/>
            <a:ext cx="861900" cy="2432400"/>
          </a:xfrm>
          <a:prstGeom prst="ellipse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"/>
          <p:cNvSpPr/>
          <p:nvPr/>
        </p:nvSpPr>
        <p:spPr>
          <a:xfrm>
            <a:off x="3831550" y="28545400"/>
            <a:ext cx="861900" cy="2432400"/>
          </a:xfrm>
          <a:prstGeom prst="ellipse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1"/>
          <p:cNvCxnSpPr>
            <a:stCxn id="309" idx="0"/>
            <a:endCxn id="308" idx="0"/>
          </p:cNvCxnSpPr>
          <p:nvPr/>
        </p:nvCxnSpPr>
        <p:spPr>
          <a:xfrm rot="-5400000">
            <a:off x="5555500" y="27231100"/>
            <a:ext cx="21300" cy="2607300"/>
          </a:xfrm>
          <a:prstGeom prst="curvedConnector3">
            <a:avLst>
              <a:gd name="adj1" fmla="val 1217488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1"/>
          <p:cNvCxnSpPr>
            <a:stCxn id="308" idx="0"/>
          </p:cNvCxnSpPr>
          <p:nvPr/>
        </p:nvCxnSpPr>
        <p:spPr>
          <a:xfrm rot="-5400000" flipH="1">
            <a:off x="7044900" y="28349150"/>
            <a:ext cx="1200300" cy="1550400"/>
          </a:xfrm>
          <a:prstGeom prst="curvedConnector4">
            <a:avLst>
              <a:gd name="adj1" fmla="val -19839"/>
              <a:gd name="adj2" fmla="val 63898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2" name="Google Shape;312;p1"/>
          <p:cNvSpPr txBox="1"/>
          <p:nvPr/>
        </p:nvSpPr>
        <p:spPr>
          <a:xfrm>
            <a:off x="8420250" y="29414950"/>
            <a:ext cx="3195900" cy="4485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High probabilities at </a:t>
            </a:r>
            <a:r>
              <a:rPr lang="en-US" sz="1400" b="0" i="0" u="none" strike="noStrike" cap="none">
                <a:solidFill>
                  <a:srgbClr val="F1C232"/>
                </a:solidFill>
                <a:latin typeface="Lora"/>
                <a:ea typeface="Lora"/>
                <a:cs typeface="Lora"/>
                <a:sym typeface="Lora"/>
              </a:rPr>
              <a:t>outer positions</a:t>
            </a:r>
            <a:endParaRPr sz="1400" b="0" i="0" u="none" strike="noStrike" cap="none">
              <a:solidFill>
                <a:srgbClr val="F1C23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1"/>
          <p:cNvSpPr txBox="1"/>
          <p:nvPr/>
        </p:nvSpPr>
        <p:spPr>
          <a:xfrm>
            <a:off x="14433923" y="23433013"/>
            <a:ext cx="439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15) Example of Serial Test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"/>
          <p:cNvSpPr txBox="1"/>
          <p:nvPr/>
        </p:nvSpPr>
        <p:spPr>
          <a:xfrm>
            <a:off x="14057927" y="26153200"/>
            <a:ext cx="6387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16) Example of Approximate Entropy Test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1"/>
          <p:cNvSpPr txBox="1"/>
          <p:nvPr/>
        </p:nvSpPr>
        <p:spPr>
          <a:xfrm>
            <a:off x="17767398" y="31457025"/>
            <a:ext cx="439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17) Example of Cusum Test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1"/>
          <p:cNvSpPr txBox="1"/>
          <p:nvPr/>
        </p:nvSpPr>
        <p:spPr>
          <a:xfrm>
            <a:off x="23644550" y="31951850"/>
            <a:ext cx="9200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18) Example of Random Excursions and Random Excursions Variant Tests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1"/>
          <p:cNvSpPr txBox="1"/>
          <p:nvPr/>
        </p:nvSpPr>
        <p:spPr>
          <a:xfrm>
            <a:off x="23325550" y="25509575"/>
            <a:ext cx="2643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B41E1E"/>
                </a:solidFill>
                <a:latin typeface="Roboto"/>
                <a:ea typeface="Roboto"/>
                <a:cs typeface="Roboto"/>
                <a:sym typeface="Roboto"/>
              </a:rPr>
              <a:t>0, 1, 1, 0, 1, 1, 0, 1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"/>
          <p:cNvSpPr/>
          <p:nvPr/>
        </p:nvSpPr>
        <p:spPr>
          <a:xfrm rot="5400000">
            <a:off x="24414845" y="26115088"/>
            <a:ext cx="465300" cy="342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"/>
          <p:cNvSpPr txBox="1"/>
          <p:nvPr/>
        </p:nvSpPr>
        <p:spPr>
          <a:xfrm>
            <a:off x="23137925" y="26583525"/>
            <a:ext cx="30477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-1, 1, 1, -1, 1, 1, -1, 1</a:t>
            </a:r>
            <a:endParaRPr sz="2400" b="1" i="0" u="none" strike="noStrike" cap="non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1"/>
          <p:cNvSpPr/>
          <p:nvPr/>
        </p:nvSpPr>
        <p:spPr>
          <a:xfrm rot="-5400000" flipH="1">
            <a:off x="24556450" y="25832625"/>
            <a:ext cx="260400" cy="2722200"/>
          </a:xfrm>
          <a:prstGeom prst="rightBrace">
            <a:avLst>
              <a:gd name="adj1" fmla="val 8333"/>
              <a:gd name="adj2" fmla="val 73522"/>
            </a:avLst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"/>
          <p:cNvSpPr txBox="1"/>
          <p:nvPr/>
        </p:nvSpPr>
        <p:spPr>
          <a:xfrm>
            <a:off x="24553625" y="27253125"/>
            <a:ext cx="16320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1400" b="0" i="0" u="none" strike="noStrike" cap="none" baseline="-250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14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-1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	S</a:t>
            </a:r>
            <a:r>
              <a:rPr lang="en-US" sz="1400" b="0" i="0" u="none" strike="noStrike" cap="none" baseline="-250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14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400" b="0" i="0" u="none" strike="noStrike" cap="none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1400" b="0" i="0" u="none" strike="noStrike" cap="none" baseline="-250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14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	S</a:t>
            </a:r>
            <a:r>
              <a:rPr lang="en-US" sz="1400" b="0" i="0" u="none" strike="noStrike" cap="none" baseline="-250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14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400" b="0" i="0" u="none" strike="noStrike" cap="none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1400" b="0" i="0" u="none" strike="noStrike" cap="none" baseline="-250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14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1	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	S</a:t>
            </a:r>
            <a:r>
              <a:rPr lang="en-US" sz="1400" b="0" i="0" u="none" strike="noStrike" cap="none" baseline="-250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14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1 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400" b="0" i="0" u="none" strike="noStrike" cap="none" baseline="-2500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1400" b="0" i="0" u="none" strike="noStrike" cap="none" baseline="-250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14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	S</a:t>
            </a:r>
            <a:r>
              <a:rPr lang="en-US" sz="1400" b="0" i="0" u="none" strike="noStrike" cap="none" baseline="-250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1400" b="0" i="0" u="none" strike="noStrike" cap="none">
                <a:solidFill>
                  <a:srgbClr val="CC0000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-US" sz="1400" b="0" i="0" u="none" strike="noStrike" cap="none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400" b="0" i="0" u="none" strike="noStrike" cap="none" baseline="-2500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"/>
          <p:cNvSpPr txBox="1"/>
          <p:nvPr/>
        </p:nvSpPr>
        <p:spPr>
          <a:xfrm>
            <a:off x="23250450" y="27442875"/>
            <a:ext cx="1454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Partial Sums:</a:t>
            </a:r>
            <a:endParaRPr sz="1800" b="0" i="0" u="none" strike="noStrike" cap="non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"/>
          <p:cNvSpPr/>
          <p:nvPr/>
        </p:nvSpPr>
        <p:spPr>
          <a:xfrm rot="5400000">
            <a:off x="24429120" y="28425575"/>
            <a:ext cx="465300" cy="342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"/>
          <p:cNvSpPr txBox="1"/>
          <p:nvPr/>
        </p:nvSpPr>
        <p:spPr>
          <a:xfrm>
            <a:off x="23250450" y="28832425"/>
            <a:ext cx="3483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-1, 0, 1, 0, 1, 2, 1, 2, </a:t>
            </a:r>
            <a:r>
              <a:rPr lang="en-US" sz="2400" b="1" i="0" u="none" strike="noStrike" cap="non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 b="1" i="0" u="none" strike="noStrike" cap="non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"/>
          <p:cNvSpPr/>
          <p:nvPr/>
        </p:nvSpPr>
        <p:spPr>
          <a:xfrm rot="-5400000">
            <a:off x="23071950" y="29506275"/>
            <a:ext cx="861900" cy="504900"/>
          </a:xfrm>
          <a:prstGeom prst="bentArrow">
            <a:avLst>
              <a:gd name="adj1" fmla="val 25000"/>
              <a:gd name="adj2" fmla="val 33868"/>
              <a:gd name="adj3" fmla="val 25000"/>
              <a:gd name="adj4" fmla="val 43750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"/>
          <p:cNvSpPr txBox="1"/>
          <p:nvPr/>
        </p:nvSpPr>
        <p:spPr>
          <a:xfrm>
            <a:off x="23733400" y="29872013"/>
            <a:ext cx="2535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Prepend and append 0s</a:t>
            </a:r>
            <a:endParaRPr sz="1800" b="0" i="0" u="none" strike="noStrike" cap="non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"/>
          <p:cNvSpPr/>
          <p:nvPr/>
        </p:nvSpPr>
        <p:spPr>
          <a:xfrm rot="5400000" flipH="1">
            <a:off x="25949975" y="29486213"/>
            <a:ext cx="861900" cy="504900"/>
          </a:xfrm>
          <a:prstGeom prst="bentArrow">
            <a:avLst>
              <a:gd name="adj1" fmla="val 25000"/>
              <a:gd name="adj2" fmla="val 33868"/>
              <a:gd name="adj3" fmla="val 25000"/>
              <a:gd name="adj4" fmla="val 43750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"/>
          <p:cNvPicPr preferRelativeResize="0"/>
          <p:nvPr/>
        </p:nvPicPr>
        <p:blipFill rotWithShape="1">
          <a:blip r:embed="rId17">
            <a:alphaModFix/>
          </a:blip>
          <a:srcRect l="7606" t="17113" r="10593" b="9967"/>
          <a:stretch/>
        </p:blipFill>
        <p:spPr>
          <a:xfrm>
            <a:off x="27715666" y="25409200"/>
            <a:ext cx="4006359" cy="255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1"/>
          <p:cNvCxnSpPr>
            <a:stCxn id="324" idx="3"/>
            <a:endCxn id="328" idx="1"/>
          </p:cNvCxnSpPr>
          <p:nvPr/>
        </p:nvCxnSpPr>
        <p:spPr>
          <a:xfrm rot="10800000" flipH="1">
            <a:off x="26734350" y="26684725"/>
            <a:ext cx="981300" cy="2387700"/>
          </a:xfrm>
          <a:prstGeom prst="curvedConnector3">
            <a:avLst>
              <a:gd name="adj1" fmla="val 39387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0" name="Google Shape;330;p1"/>
          <p:cNvSpPr/>
          <p:nvPr/>
        </p:nvSpPr>
        <p:spPr>
          <a:xfrm rot="5400000">
            <a:off x="28311500" y="27690375"/>
            <a:ext cx="342900" cy="7143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"/>
          <p:cNvSpPr/>
          <p:nvPr/>
        </p:nvSpPr>
        <p:spPr>
          <a:xfrm rot="5400000">
            <a:off x="29074125" y="27690375"/>
            <a:ext cx="342900" cy="7143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"/>
          <p:cNvSpPr/>
          <p:nvPr/>
        </p:nvSpPr>
        <p:spPr>
          <a:xfrm rot="5400000">
            <a:off x="30388700" y="27138675"/>
            <a:ext cx="342900" cy="18177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"/>
          <p:cNvSpPr/>
          <p:nvPr/>
        </p:nvSpPr>
        <p:spPr>
          <a:xfrm>
            <a:off x="28001900" y="26768950"/>
            <a:ext cx="313200" cy="3252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"/>
          <p:cNvSpPr/>
          <p:nvPr/>
        </p:nvSpPr>
        <p:spPr>
          <a:xfrm>
            <a:off x="28709200" y="26779738"/>
            <a:ext cx="313200" cy="3252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"/>
          <p:cNvSpPr/>
          <p:nvPr/>
        </p:nvSpPr>
        <p:spPr>
          <a:xfrm>
            <a:off x="29447325" y="26779738"/>
            <a:ext cx="313200" cy="3252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"/>
          <p:cNvSpPr/>
          <p:nvPr/>
        </p:nvSpPr>
        <p:spPr>
          <a:xfrm>
            <a:off x="31268975" y="26779750"/>
            <a:ext cx="313200" cy="3252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"/>
          <p:cNvSpPr txBox="1"/>
          <p:nvPr/>
        </p:nvSpPr>
        <p:spPr>
          <a:xfrm>
            <a:off x="27993225" y="28333950"/>
            <a:ext cx="4942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Cycle 1	Cycle 2	      Cycle 3</a:t>
            </a:r>
            <a:endParaRPr sz="1600" b="0" i="0" u="none" strike="noStrike" cap="non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(0,-1,0)	(0,1,0)	   (0,1,2,1,2,0) </a:t>
            </a:r>
            <a:endParaRPr sz="1600" b="0" i="0" u="none" strike="noStrike" cap="non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"/>
          <p:cNvSpPr txBox="1"/>
          <p:nvPr/>
        </p:nvSpPr>
        <p:spPr>
          <a:xfrm>
            <a:off x="27697775" y="28916700"/>
            <a:ext cx="5486400" cy="3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</a:t>
            </a:r>
            <a:r>
              <a:rPr lang="en-US" sz="1800" b="1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1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800" b="1" i="1" u="none" strike="noStrike" cap="none" baseline="-25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-US" sz="1800" b="1" i="1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(x)</a:t>
            </a: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integer states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 ∈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18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-4,-1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] ⋃</a:t>
            </a:r>
            <a:r>
              <a:rPr lang="en-US" sz="18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18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1,4]</a:t>
            </a:r>
            <a:endParaRPr sz="1800" b="0" i="1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800" b="1" i="1" u="none" strike="noStrike" cap="none" baseline="-25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-US" sz="1800" b="1" i="1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(x)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Total number of cycles in which state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visited exactly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times throughout all cycles</a:t>
            </a:r>
            <a:endParaRPr sz="14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400" b="0" i="1" u="none" strike="noStrike" cap="none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(-4) = 3 </a:t>
            </a:r>
            <a:r>
              <a:rPr lang="en-U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the state </a:t>
            </a: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-4</a:t>
            </a:r>
            <a:r>
              <a:rPr lang="en-U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was visited exactly 0 times in all three cycles</a:t>
            </a:r>
            <a:endParaRPr sz="16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400" b="0" i="1" u="none" strike="noStrike" cap="none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(-2) = 3</a:t>
            </a:r>
            <a:r>
              <a:rPr lang="en-U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since the state </a:t>
            </a: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-2 </a:t>
            </a:r>
            <a:r>
              <a:rPr lang="en-U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</a:t>
            </a: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visited exactly 0 times in all three cycles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14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400" b="0" i="1" u="none" strike="noStrike" cap="none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(2) = 1 </a:t>
            </a:r>
            <a:r>
              <a:rPr lang="en-U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the state </a:t>
            </a:r>
            <a:r>
              <a:rPr lang="en-US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-US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 visited exactly 2 times in only one cycle</a:t>
            </a:r>
            <a:endParaRPr sz="14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❖"/>
            </a:pPr>
            <a:r>
              <a:rPr lang="en-US" sz="14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400" b="0" i="1" u="none" strike="noStrike" cap="none" baseline="-2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14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(4) = 3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since the state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US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was visited exactly 0 times in all three cycles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33404656" y="21442317"/>
            <a:ext cx="10071900" cy="14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Approximate Entropy Test</a:t>
            </a:r>
            <a:endParaRPr sz="22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Random Excursions Test</a:t>
            </a:r>
            <a:endParaRPr sz="22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Random Excursions Variant Test</a:t>
            </a:r>
            <a:endParaRPr sz="22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ora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Discrete Quantum Random Walk along higher dimensional structures</a:t>
            </a:r>
            <a:endParaRPr sz="22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40" name="Google Shape;340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377328" y="22955663"/>
            <a:ext cx="3617747" cy="36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8830075" y="27442884"/>
            <a:ext cx="4942500" cy="369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820250" y="27371650"/>
            <a:ext cx="4125300" cy="41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828750" y="22874191"/>
            <a:ext cx="3856075" cy="38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"/>
          <p:cNvSpPr txBox="1"/>
          <p:nvPr/>
        </p:nvSpPr>
        <p:spPr>
          <a:xfrm>
            <a:off x="35377925" y="26917625"/>
            <a:ext cx="5370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20) Walkable Dodecahedron Structure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1"/>
          <p:cNvSpPr txBox="1"/>
          <p:nvPr/>
        </p:nvSpPr>
        <p:spPr>
          <a:xfrm>
            <a:off x="35377925" y="31684275"/>
            <a:ext cx="5370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21) Walkable Toroidal Structure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1"/>
          <p:cNvSpPr txBox="1"/>
          <p:nvPr/>
        </p:nvSpPr>
        <p:spPr>
          <a:xfrm>
            <a:off x="34380400" y="4527450"/>
            <a:ext cx="27164701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"/>
          <p:cNvSpPr txBox="1"/>
          <p:nvPr/>
        </p:nvSpPr>
        <p:spPr>
          <a:xfrm>
            <a:off x="33666375" y="4049400"/>
            <a:ext cx="9601200" cy="4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P-value</a:t>
            </a:r>
            <a:r>
              <a:rPr lang="en-US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method for hypothesis testing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Null Hypothesis, H</a:t>
            </a:r>
            <a:r>
              <a:rPr lang="en-US" sz="2400" b="1" i="0" u="none" strike="noStrike" cap="none" baseline="-25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lang="en-US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Binary bitstream is a random sequence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Level of significance ∝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=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0.01</a:t>
            </a:r>
            <a:endParaRPr sz="2400" b="0" i="1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If sequence was accepted as random, there’s an expected 1 sequence  in 100 sequences to be rejected as non-random.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P-value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≥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0.01,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it indicates the sequence is random with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99</a:t>
            </a:r>
            <a:r>
              <a:rPr lang="en-US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% confidence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ora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P-value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≤ </a:t>
            </a:r>
            <a:r>
              <a:rPr lang="en-US"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0.01,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it indicates the sequence is non-random with </a:t>
            </a:r>
            <a:r>
              <a:rPr lang="en-US"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99</a:t>
            </a: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% confidence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48" name="Google Shape;348;p1"/>
          <p:cNvGrpSpPr/>
          <p:nvPr/>
        </p:nvGrpSpPr>
        <p:grpSpPr>
          <a:xfrm>
            <a:off x="33658600" y="9085363"/>
            <a:ext cx="10076925" cy="9743400"/>
            <a:chOff x="33661350" y="8521700"/>
            <a:chExt cx="10076925" cy="9743400"/>
          </a:xfrm>
        </p:grpSpPr>
        <p:sp>
          <p:nvSpPr>
            <p:cNvPr id="349" name="Google Shape;349;p1"/>
            <p:cNvSpPr/>
            <p:nvPr/>
          </p:nvSpPr>
          <p:spPr>
            <a:xfrm>
              <a:off x="33661350" y="10039175"/>
              <a:ext cx="10071900" cy="822900"/>
            </a:xfrm>
            <a:prstGeom prst="rect">
              <a:avLst/>
            </a:prstGeom>
            <a:noFill/>
            <a:ln w="19050" cap="flat" cmpd="sng">
              <a:solidFill>
                <a:srgbClr val="A61C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 txBox="1"/>
            <p:nvPr/>
          </p:nvSpPr>
          <p:spPr>
            <a:xfrm>
              <a:off x="33666375" y="8521700"/>
              <a:ext cx="10071900" cy="9743400"/>
            </a:xfrm>
            <a:prstGeom prst="rect">
              <a:avLst/>
            </a:prstGeom>
            <a:noFill/>
            <a:ln w="19050" cap="flat" cmpd="sng">
              <a:solidFill>
                <a:srgbClr val="A61C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NIST SP800-22 Randomness Tests for the DQRWs-based PRNG.</a:t>
              </a:r>
              <a:endPara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r>
                <a:rPr lang="en-US" sz="26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Test Name										  </a:t>
              </a:r>
              <a:r>
                <a:rPr lang="en-US" sz="2600" b="1" i="1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P-value</a:t>
              </a:r>
              <a:r>
                <a:rPr lang="en-US" sz="26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		  Result</a:t>
              </a:r>
              <a:endParaRPr sz="2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Frequency					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0.350485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BlockFrequency			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0.122325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CumulativeSums (forward)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0.739918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CumulativeSums (reverse)					0.534146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Runs							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0.739918 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LongestRun					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0.350485  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Rank							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0.066882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FFT							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0.911413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NonOverlappingTemplate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0.424142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OverlappingTemplate		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0.534146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Universal											0.600000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Serial (Test 1)				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0.834308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Serial (Test 2)									0.637119	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LinearComplexity			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0.911413     SUCCESS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Random Excursions 							---------------		---------------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Random Excursions Variant					</a:t>
              </a:r>
              <a:r>
                <a:rPr lang="en-US" sz="26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---------------		---------------</a:t>
              </a: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Approximate Entropy 							0.000000	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FUTURE RESEARCH</a:t>
              </a: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1" name="Google Shape;351;p1"/>
          <p:cNvSpPr txBox="1"/>
          <p:nvPr/>
        </p:nvSpPr>
        <p:spPr>
          <a:xfrm>
            <a:off x="36012063" y="19210563"/>
            <a:ext cx="5370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 19) Table of Results</a:t>
            </a:r>
            <a:endParaRPr sz="1700" b="0" i="1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1"/>
          <p:cNvSpPr/>
          <p:nvPr/>
        </p:nvSpPr>
        <p:spPr>
          <a:xfrm>
            <a:off x="7040881" y="25578327"/>
            <a:ext cx="224274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T</a:t>
            </a:r>
          </a:p>
        </p:txBody>
      </p:sp>
      <p:sp>
        <p:nvSpPr>
          <p:cNvPr id="353" name="Google Shape;353;p1"/>
          <p:cNvSpPr/>
          <p:nvPr/>
        </p:nvSpPr>
        <p:spPr>
          <a:xfrm rot="10800000">
            <a:off x="7960525" y="25578486"/>
            <a:ext cx="193996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H</a:t>
            </a:r>
          </a:p>
        </p:txBody>
      </p:sp>
      <p:sp>
        <p:nvSpPr>
          <p:cNvPr id="354" name="Google Shape;354;p1"/>
          <p:cNvSpPr/>
          <p:nvPr/>
        </p:nvSpPr>
        <p:spPr>
          <a:xfrm>
            <a:off x="7653531" y="25578491"/>
            <a:ext cx="224274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T</a:t>
            </a:r>
          </a:p>
        </p:txBody>
      </p:sp>
      <p:sp>
        <p:nvSpPr>
          <p:cNvPr id="355" name="Google Shape;355;p1"/>
          <p:cNvSpPr/>
          <p:nvPr/>
        </p:nvSpPr>
        <p:spPr>
          <a:xfrm rot="10800000">
            <a:off x="8573175" y="25574375"/>
            <a:ext cx="193996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H</a:t>
            </a:r>
          </a:p>
        </p:txBody>
      </p:sp>
      <p:sp>
        <p:nvSpPr>
          <p:cNvPr id="356" name="Google Shape;356;p1"/>
          <p:cNvSpPr/>
          <p:nvPr/>
        </p:nvSpPr>
        <p:spPr>
          <a:xfrm>
            <a:off x="8251719" y="25574377"/>
            <a:ext cx="224274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T</a:t>
            </a:r>
          </a:p>
        </p:txBody>
      </p:sp>
      <p:sp>
        <p:nvSpPr>
          <p:cNvPr id="357" name="Google Shape;357;p1"/>
          <p:cNvSpPr/>
          <p:nvPr/>
        </p:nvSpPr>
        <p:spPr>
          <a:xfrm rot="10800000">
            <a:off x="9239825" y="25574386"/>
            <a:ext cx="193996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H</a:t>
            </a:r>
          </a:p>
        </p:txBody>
      </p:sp>
      <p:sp>
        <p:nvSpPr>
          <p:cNvPr id="358" name="Google Shape;358;p1"/>
          <p:cNvSpPr/>
          <p:nvPr/>
        </p:nvSpPr>
        <p:spPr>
          <a:xfrm>
            <a:off x="8932831" y="25574391"/>
            <a:ext cx="224274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T</a:t>
            </a:r>
          </a:p>
        </p:txBody>
      </p:sp>
      <p:sp>
        <p:nvSpPr>
          <p:cNvPr id="359" name="Google Shape;359;p1"/>
          <p:cNvSpPr/>
          <p:nvPr/>
        </p:nvSpPr>
        <p:spPr>
          <a:xfrm rot="10800000">
            <a:off x="9823550" y="25574386"/>
            <a:ext cx="193996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H</a:t>
            </a:r>
          </a:p>
        </p:txBody>
      </p:sp>
      <p:sp>
        <p:nvSpPr>
          <p:cNvPr id="360" name="Google Shape;360;p1"/>
          <p:cNvSpPr/>
          <p:nvPr/>
        </p:nvSpPr>
        <p:spPr>
          <a:xfrm>
            <a:off x="9516556" y="25574391"/>
            <a:ext cx="224274" cy="1888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6D9EEB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6D9EEB"/>
                </a:solidFill>
                <a:latin typeface="Consolas"/>
              </a:rPr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Graphicsland/MakeSigns.com</dc:creator>
  <cp:lastModifiedBy>Chen-Fu Chiang</cp:lastModifiedBy>
  <cp:revision>1</cp:revision>
  <dcterms:modified xsi:type="dcterms:W3CDTF">2019-10-24T01:16:22Z</dcterms:modified>
</cp:coreProperties>
</file>