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7"/>
  </p:notesMasterIdLst>
  <p:handoutMasterIdLst>
    <p:handoutMasterId r:id="rId18"/>
  </p:handoutMasterIdLst>
  <p:sldIdLst>
    <p:sldId id="268" r:id="rId2"/>
    <p:sldId id="267" r:id="rId3"/>
    <p:sldId id="269" r:id="rId4"/>
    <p:sldId id="270" r:id="rId5"/>
    <p:sldId id="271" r:id="rId6"/>
    <p:sldId id="274" r:id="rId7"/>
    <p:sldId id="276" r:id="rId8"/>
    <p:sldId id="272" r:id="rId9"/>
    <p:sldId id="277" r:id="rId10"/>
    <p:sldId id="273" r:id="rId11"/>
    <p:sldId id="259" r:id="rId12"/>
    <p:sldId id="260" r:id="rId13"/>
    <p:sldId id="261" r:id="rId14"/>
    <p:sldId id="262" r:id="rId15"/>
    <p:sldId id="275" r:id="rId16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6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2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466"/>
    <a:srgbClr val="D82C20"/>
    <a:srgbClr val="8B2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43" autoAdjust="0"/>
  </p:normalViewPr>
  <p:slideViewPr>
    <p:cSldViewPr snapToGrid="0">
      <p:cViewPr varScale="1">
        <p:scale>
          <a:sx n="60" d="100"/>
          <a:sy n="60" d="100"/>
        </p:scale>
        <p:origin x="1428" y="72"/>
      </p:cViewPr>
      <p:guideLst>
        <p:guide orient="horz" pos="1156"/>
        <p:guide pos="136"/>
        <p:guide pos="526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46" d="100"/>
          <a:sy n="46" d="100"/>
        </p:scale>
        <p:origin x="287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2D84AF6-7B38-4A63-9C8E-FAC1BCEA7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750873-E83D-4CF3-BC6E-8824C14613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1D0C7-27C3-4098-9432-42496D0CAA62}" type="datetimeFigureOut">
              <a:rPr lang="pt-BR" smtClean="0"/>
              <a:t>28/06/2018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B5DEBA-CF29-42BB-A9D0-D0906E8B6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2810C8-C9D2-46F8-B71D-C7175794CB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6DE44-B021-4AEA-BD87-607F6E6E4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3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Cliente e servidor podem estar na mesma máquina;</a:t>
            </a:r>
          </a:p>
        </p:txBody>
      </p:sp>
    </p:spTree>
    <p:extLst>
      <p:ext uri="{BB962C8B-B14F-4D97-AF65-F5344CB8AC3E}">
        <p14:creationId xmlns:p14="http://schemas.microsoft.com/office/powerpoint/2010/main" val="3818384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6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Cliente e servidor podem estar na mesma máquina;</a:t>
            </a:r>
          </a:p>
        </p:txBody>
      </p:sp>
    </p:spTree>
    <p:extLst>
      <p:ext uri="{BB962C8B-B14F-4D97-AF65-F5344CB8AC3E}">
        <p14:creationId xmlns:p14="http://schemas.microsoft.com/office/powerpoint/2010/main" val="290896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Cliente e servidor podem estar na mesma máquina;</a:t>
            </a:r>
          </a:p>
        </p:txBody>
      </p:sp>
    </p:spTree>
    <p:extLst>
      <p:ext uri="{BB962C8B-B14F-4D97-AF65-F5344CB8AC3E}">
        <p14:creationId xmlns:p14="http://schemas.microsoft.com/office/powerpoint/2010/main" val="183342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Cliente e servidor podem estar na mesma máquina;</a:t>
            </a:r>
          </a:p>
        </p:txBody>
      </p:sp>
    </p:spTree>
    <p:extLst>
      <p:ext uri="{BB962C8B-B14F-4D97-AF65-F5344CB8AC3E}">
        <p14:creationId xmlns:p14="http://schemas.microsoft.com/office/powerpoint/2010/main" val="59113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Cliente e servidor podem estar na mesma máquina;</a:t>
            </a:r>
          </a:p>
        </p:txBody>
      </p:sp>
    </p:spTree>
    <p:extLst>
      <p:ext uri="{BB962C8B-B14F-4D97-AF65-F5344CB8AC3E}">
        <p14:creationId xmlns:p14="http://schemas.microsoft.com/office/powerpoint/2010/main" val="120414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Cliente e servidor podem estar na mesma máquina;</a:t>
            </a:r>
          </a:p>
        </p:txBody>
      </p:sp>
    </p:spTree>
    <p:extLst>
      <p:ext uri="{BB962C8B-B14F-4D97-AF65-F5344CB8AC3E}">
        <p14:creationId xmlns:p14="http://schemas.microsoft.com/office/powerpoint/2010/main" val="1755052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Cliente e servidor podem estar na mesma máquina;</a:t>
            </a:r>
          </a:p>
        </p:txBody>
      </p:sp>
    </p:spTree>
    <p:extLst>
      <p:ext uri="{BB962C8B-B14F-4D97-AF65-F5344CB8AC3E}">
        <p14:creationId xmlns:p14="http://schemas.microsoft.com/office/powerpoint/2010/main" val="364729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10739" cy="757834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5003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126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3159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5306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94449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946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8350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5608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userDrawn="1">
  <p:cSld name="Title,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25EF52-D54A-4580-A986-54096E293F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9954" y="6860725"/>
            <a:ext cx="2084253" cy="6967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0484E47-EB23-46BA-B314-01DB67A6C1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88992" y="6862939"/>
            <a:ext cx="756947" cy="6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4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7724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1237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BEF909-1858-4F43-8C82-19F509090B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9954" y="6860725"/>
            <a:ext cx="2084253" cy="6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420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5825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6493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9184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9090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145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10740" cy="7578343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42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sldNum="0" hdr="0" ftr="0" dt="0"/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ry.redis.io/#ru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ry.redis.io/#ru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2488CA3-226D-4548-86EE-0B8F2730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74" y="2795918"/>
            <a:ext cx="6108083" cy="196783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6B91B23-FC84-49A5-84D8-4C082B726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54" y="20306"/>
            <a:ext cx="3367316" cy="127146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419B9FB-386B-4DD4-A3B8-2B886AC65ABB}"/>
              </a:ext>
            </a:extLst>
          </p:cNvPr>
          <p:cNvSpPr/>
          <p:nvPr/>
        </p:nvSpPr>
        <p:spPr>
          <a:xfrm>
            <a:off x="2305880" y="4763755"/>
            <a:ext cx="4538422" cy="457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50000"/>
              </a:lnSpc>
              <a:spcBef>
                <a:spcPts val="1800"/>
              </a:spcBef>
              <a:spcAft>
                <a:spcPts val="800"/>
              </a:spcAft>
            </a:pPr>
            <a:r>
              <a:rPr lang="pt-BR" i="1" dirty="0">
                <a:solidFill>
                  <a:srgbClr val="666666"/>
                </a:solidFill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Banco de Dados chave-valor em memória</a:t>
            </a:r>
            <a:endParaRPr lang="pt-BR" sz="3600" i="1" dirty="0">
              <a:solidFill>
                <a:srgbClr val="666666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Experimento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9BFFFD6-3E0E-479F-8399-531C6C59E4DA}"/>
              </a:ext>
            </a:extLst>
          </p:cNvPr>
          <p:cNvGrpSpPr/>
          <p:nvPr/>
        </p:nvGrpSpPr>
        <p:grpSpPr>
          <a:xfrm>
            <a:off x="389611" y="1960880"/>
            <a:ext cx="7963813" cy="4336964"/>
            <a:chOff x="389611" y="1960880"/>
            <a:chExt cx="7963813" cy="4336964"/>
          </a:xfrm>
        </p:grpSpPr>
        <p:pic>
          <p:nvPicPr>
            <p:cNvPr id="5" name="Shape 71">
              <a:extLst>
                <a:ext uri="{FF2B5EF4-FFF2-40B4-BE49-F238E27FC236}">
                  <a16:creationId xmlns:a16="http://schemas.microsoft.com/office/drawing/2014/main" id="{7E330481-24E2-4965-8F39-5C39449752A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78948" y="1960880"/>
              <a:ext cx="3021410" cy="27654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Shape 72">
              <a:extLst>
                <a:ext uri="{FF2B5EF4-FFF2-40B4-BE49-F238E27FC236}">
                  <a16:creationId xmlns:a16="http://schemas.microsoft.com/office/drawing/2014/main" id="{A92550E1-E507-45A4-ACB7-B41813719529}"/>
                </a:ext>
              </a:extLst>
            </p:cNvPr>
            <p:cNvSpPr/>
            <p:nvPr/>
          </p:nvSpPr>
          <p:spPr>
            <a:xfrm>
              <a:off x="991286" y="4844787"/>
              <a:ext cx="744190" cy="6514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73">
              <a:extLst>
                <a:ext uri="{FF2B5EF4-FFF2-40B4-BE49-F238E27FC236}">
                  <a16:creationId xmlns:a16="http://schemas.microsoft.com/office/drawing/2014/main" id="{535C2B15-2871-40B7-9EF1-76480313285C}"/>
                </a:ext>
              </a:extLst>
            </p:cNvPr>
            <p:cNvSpPr/>
            <p:nvPr/>
          </p:nvSpPr>
          <p:spPr>
            <a:xfrm>
              <a:off x="980982" y="3482638"/>
              <a:ext cx="811739" cy="7106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74">
              <a:extLst>
                <a:ext uri="{FF2B5EF4-FFF2-40B4-BE49-F238E27FC236}">
                  <a16:creationId xmlns:a16="http://schemas.microsoft.com/office/drawing/2014/main" id="{803AE5F1-ECBB-40C5-A5E7-147C8AB06804}"/>
                </a:ext>
              </a:extLst>
            </p:cNvPr>
            <p:cNvSpPr/>
            <p:nvPr/>
          </p:nvSpPr>
          <p:spPr>
            <a:xfrm>
              <a:off x="668708" y="3095017"/>
              <a:ext cx="811739" cy="7106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75">
              <a:extLst>
                <a:ext uri="{FF2B5EF4-FFF2-40B4-BE49-F238E27FC236}">
                  <a16:creationId xmlns:a16="http://schemas.microsoft.com/office/drawing/2014/main" id="{417B7C2E-5B62-4649-BCEE-FE089CAAB691}"/>
                </a:ext>
              </a:extLst>
            </p:cNvPr>
            <p:cNvSpPr/>
            <p:nvPr/>
          </p:nvSpPr>
          <p:spPr>
            <a:xfrm>
              <a:off x="418832" y="2771951"/>
              <a:ext cx="811739" cy="7106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76">
              <a:extLst>
                <a:ext uri="{FF2B5EF4-FFF2-40B4-BE49-F238E27FC236}">
                  <a16:creationId xmlns:a16="http://schemas.microsoft.com/office/drawing/2014/main" id="{BF12F557-A077-4C38-AF7C-D9FB6197D02D}"/>
                </a:ext>
              </a:extLst>
            </p:cNvPr>
            <p:cNvSpPr txBox="1"/>
            <p:nvPr/>
          </p:nvSpPr>
          <p:spPr>
            <a:xfrm>
              <a:off x="389611" y="2321776"/>
              <a:ext cx="1361864" cy="377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>
                  <a:solidFill>
                    <a:srgbClr val="636466"/>
                  </a:solidFill>
                  <a:latin typeface="Arial"/>
                  <a:ea typeface="Arial"/>
                  <a:cs typeface="Arial"/>
                  <a:sym typeface="Arial"/>
                </a:rPr>
                <a:t>SENSORS</a:t>
              </a:r>
              <a:endParaRPr sz="1800" b="0" i="0" u="none" strike="noStrike" cap="none" dirty="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77">
              <a:extLst>
                <a:ext uri="{FF2B5EF4-FFF2-40B4-BE49-F238E27FC236}">
                  <a16:creationId xmlns:a16="http://schemas.microsoft.com/office/drawing/2014/main" id="{B26416FA-C70B-47E1-81A4-66F0393AC8CF}"/>
                </a:ext>
              </a:extLst>
            </p:cNvPr>
            <p:cNvSpPr txBox="1"/>
            <p:nvPr/>
          </p:nvSpPr>
          <p:spPr>
            <a:xfrm>
              <a:off x="641945" y="5534596"/>
              <a:ext cx="1489811" cy="515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>
                  <a:solidFill>
                    <a:srgbClr val="636466"/>
                  </a:solidFill>
                  <a:latin typeface="Arial"/>
                  <a:ea typeface="Arial"/>
                  <a:cs typeface="Arial"/>
                  <a:sym typeface="Arial"/>
                </a:rPr>
                <a:t>Micro</a:t>
              </a:r>
              <a:endParaRPr sz="1800" b="0" i="0" u="none" strike="noStrike" cap="none" dirty="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 err="1">
                  <a:solidFill>
                    <a:srgbClr val="636466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 sz="1800" b="0" i="0" u="none" strike="noStrike" cap="none" dirty="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78">
              <a:extLst>
                <a:ext uri="{FF2B5EF4-FFF2-40B4-BE49-F238E27FC236}">
                  <a16:creationId xmlns:a16="http://schemas.microsoft.com/office/drawing/2014/main" id="{2F9A6F73-2186-45C9-897A-505BA8A4F33A}"/>
                </a:ext>
              </a:extLst>
            </p:cNvPr>
            <p:cNvSpPr/>
            <p:nvPr/>
          </p:nvSpPr>
          <p:spPr>
            <a:xfrm>
              <a:off x="1334758" y="4193324"/>
              <a:ext cx="57245" cy="651463"/>
            </a:xfrm>
            <a:custGeom>
              <a:avLst/>
              <a:gdLst/>
              <a:ahLst/>
              <a:cxnLst/>
              <a:rect l="0" t="0" r="0" b="0"/>
              <a:pathLst>
                <a:path w="201" h="2202" extrusionOk="0">
                  <a:moveTo>
                    <a:pt x="50" y="0"/>
                  </a:moveTo>
                  <a:lnTo>
                    <a:pt x="50" y="1650"/>
                  </a:lnTo>
                  <a:lnTo>
                    <a:pt x="0" y="1650"/>
                  </a:lnTo>
                  <a:lnTo>
                    <a:pt x="100" y="2201"/>
                  </a:lnTo>
                  <a:lnTo>
                    <a:pt x="200" y="1650"/>
                  </a:lnTo>
                  <a:lnTo>
                    <a:pt x="150" y="1650"/>
                  </a:lnTo>
                  <a:lnTo>
                    <a:pt x="150" y="0"/>
                  </a:lnTo>
                  <a:lnTo>
                    <a:pt x="50" y="0"/>
                  </a:lnTo>
                </a:path>
              </a:pathLst>
            </a:custGeom>
            <a:solidFill>
              <a:srgbClr val="636466"/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" name="Shape 79">
              <a:extLst>
                <a:ext uri="{FF2B5EF4-FFF2-40B4-BE49-F238E27FC236}">
                  <a16:creationId xmlns:a16="http://schemas.microsoft.com/office/drawing/2014/main" id="{6FF633CA-0E54-4B2A-B514-5D8098BEB192}"/>
                </a:ext>
              </a:extLst>
            </p:cNvPr>
            <p:cNvSpPr/>
            <p:nvPr/>
          </p:nvSpPr>
          <p:spPr>
            <a:xfrm>
              <a:off x="2479665" y="4844787"/>
              <a:ext cx="744190" cy="6514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80">
              <a:extLst>
                <a:ext uri="{FF2B5EF4-FFF2-40B4-BE49-F238E27FC236}">
                  <a16:creationId xmlns:a16="http://schemas.microsoft.com/office/drawing/2014/main" id="{3C2F58C0-BE0D-485A-B61B-7696876523EE}"/>
                </a:ext>
              </a:extLst>
            </p:cNvPr>
            <p:cNvSpPr txBox="1"/>
            <p:nvPr/>
          </p:nvSpPr>
          <p:spPr>
            <a:xfrm>
              <a:off x="2119782" y="5802436"/>
              <a:ext cx="1492817" cy="49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 err="1">
                  <a:solidFill>
                    <a:srgbClr val="636466"/>
                  </a:solidFill>
                  <a:latin typeface="Arial"/>
                  <a:ea typeface="Arial"/>
                  <a:cs typeface="Arial"/>
                  <a:sym typeface="Arial"/>
                </a:rPr>
                <a:t>Transceiver</a:t>
              </a:r>
              <a:endParaRPr sz="1800" b="0" i="0" u="none" strike="noStrike" cap="none" dirty="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81">
              <a:extLst>
                <a:ext uri="{FF2B5EF4-FFF2-40B4-BE49-F238E27FC236}">
                  <a16:creationId xmlns:a16="http://schemas.microsoft.com/office/drawing/2014/main" id="{E2EA45D1-2809-416C-864B-15ED34C2FC32}"/>
                </a:ext>
              </a:extLst>
            </p:cNvPr>
            <p:cNvSpPr/>
            <p:nvPr/>
          </p:nvSpPr>
          <p:spPr>
            <a:xfrm>
              <a:off x="1735476" y="5140906"/>
              <a:ext cx="744190" cy="59224"/>
            </a:xfrm>
            <a:custGeom>
              <a:avLst/>
              <a:gdLst/>
              <a:ahLst/>
              <a:cxnLst/>
              <a:rect l="0" t="0" r="0" b="0"/>
              <a:pathLst>
                <a:path w="2602" h="201" extrusionOk="0">
                  <a:moveTo>
                    <a:pt x="0" y="50"/>
                  </a:moveTo>
                  <a:lnTo>
                    <a:pt x="1950" y="50"/>
                  </a:lnTo>
                  <a:lnTo>
                    <a:pt x="1950" y="0"/>
                  </a:lnTo>
                  <a:lnTo>
                    <a:pt x="2601" y="100"/>
                  </a:lnTo>
                  <a:lnTo>
                    <a:pt x="1950" y="200"/>
                  </a:lnTo>
                  <a:lnTo>
                    <a:pt x="1950" y="150"/>
                  </a:lnTo>
                  <a:lnTo>
                    <a:pt x="0" y="150"/>
                  </a:lnTo>
                  <a:lnTo>
                    <a:pt x="0" y="50"/>
                  </a:lnTo>
                </a:path>
              </a:pathLst>
            </a:custGeom>
            <a:solidFill>
              <a:srgbClr val="636466"/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" name="Shape 82">
              <a:extLst>
                <a:ext uri="{FF2B5EF4-FFF2-40B4-BE49-F238E27FC236}">
                  <a16:creationId xmlns:a16="http://schemas.microsoft.com/office/drawing/2014/main" id="{1910793B-D55A-452C-A85C-7713BFDC68DC}"/>
                </a:ext>
              </a:extLst>
            </p:cNvPr>
            <p:cNvSpPr/>
            <p:nvPr/>
          </p:nvSpPr>
          <p:spPr>
            <a:xfrm>
              <a:off x="4769479" y="4844787"/>
              <a:ext cx="744190" cy="6514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Shape 83">
              <a:extLst>
                <a:ext uri="{FF2B5EF4-FFF2-40B4-BE49-F238E27FC236}">
                  <a16:creationId xmlns:a16="http://schemas.microsoft.com/office/drawing/2014/main" id="{B1AC4EA0-C808-4E73-84AD-C75AC9334F3A}"/>
                </a:ext>
              </a:extLst>
            </p:cNvPr>
            <p:cNvSpPr/>
            <p:nvPr/>
          </p:nvSpPr>
          <p:spPr>
            <a:xfrm>
              <a:off x="6257858" y="3423414"/>
              <a:ext cx="744190" cy="6514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Shape 84">
              <a:extLst>
                <a:ext uri="{FF2B5EF4-FFF2-40B4-BE49-F238E27FC236}">
                  <a16:creationId xmlns:a16="http://schemas.microsoft.com/office/drawing/2014/main" id="{ECA340F7-0AEB-4AEF-BD26-C34934ECFDA2}"/>
                </a:ext>
              </a:extLst>
            </p:cNvPr>
            <p:cNvSpPr/>
            <p:nvPr/>
          </p:nvSpPr>
          <p:spPr>
            <a:xfrm>
              <a:off x="5857141" y="3068070"/>
              <a:ext cx="744190" cy="6514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Shape 85">
              <a:extLst>
                <a:ext uri="{FF2B5EF4-FFF2-40B4-BE49-F238E27FC236}">
                  <a16:creationId xmlns:a16="http://schemas.microsoft.com/office/drawing/2014/main" id="{B96C57F5-5E2C-46C4-B496-69FEA501B4EA}"/>
                </a:ext>
              </a:extLst>
            </p:cNvPr>
            <p:cNvSpPr/>
            <p:nvPr/>
          </p:nvSpPr>
          <p:spPr>
            <a:xfrm>
              <a:off x="5399178" y="2712727"/>
              <a:ext cx="744190" cy="6514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Shape 86">
              <a:extLst>
                <a:ext uri="{FF2B5EF4-FFF2-40B4-BE49-F238E27FC236}">
                  <a16:creationId xmlns:a16="http://schemas.microsoft.com/office/drawing/2014/main" id="{DAAF5C04-C4C4-46C7-B979-99AA32938168}"/>
                </a:ext>
              </a:extLst>
            </p:cNvPr>
            <p:cNvSpPr txBox="1"/>
            <p:nvPr/>
          </p:nvSpPr>
          <p:spPr>
            <a:xfrm>
              <a:off x="4483252" y="5792368"/>
              <a:ext cx="1316643" cy="49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>
                  <a:solidFill>
                    <a:srgbClr val="636466"/>
                  </a:solidFill>
                  <a:latin typeface="Arial"/>
                  <a:ea typeface="Arial"/>
                  <a:cs typeface="Arial"/>
                  <a:sym typeface="Arial"/>
                </a:rPr>
                <a:t>AP/Hub</a:t>
              </a:r>
              <a:endParaRPr sz="1800" b="0" i="0" u="none" strike="noStrike" cap="none" dirty="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87">
              <a:extLst>
                <a:ext uri="{FF2B5EF4-FFF2-40B4-BE49-F238E27FC236}">
                  <a16:creationId xmlns:a16="http://schemas.microsoft.com/office/drawing/2014/main" id="{3FD19B69-4D97-43DD-BAB7-37FEDC6FEF79}"/>
                </a:ext>
              </a:extLst>
            </p:cNvPr>
            <p:cNvSpPr txBox="1"/>
            <p:nvPr/>
          </p:nvSpPr>
          <p:spPr>
            <a:xfrm>
              <a:off x="6429594" y="5782300"/>
              <a:ext cx="1316643" cy="515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>
                  <a:solidFill>
                    <a:srgbClr val="636466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800" b="0" i="0" u="none" strike="noStrike" cap="none" dirty="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1" u="none" strike="noStrike" cap="none" dirty="0">
                  <a:solidFill>
                    <a:srgbClr val="636466"/>
                  </a:solidFill>
                  <a:latin typeface="Arial"/>
                  <a:ea typeface="Arial"/>
                  <a:cs typeface="Arial"/>
                  <a:sym typeface="Arial"/>
                </a:rPr>
                <a:t>redis</a:t>
              </a:r>
              <a:endParaRPr sz="1800" b="0" i="1" u="none" strike="noStrike" cap="none" dirty="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88">
              <a:extLst>
                <a:ext uri="{FF2B5EF4-FFF2-40B4-BE49-F238E27FC236}">
                  <a16:creationId xmlns:a16="http://schemas.microsoft.com/office/drawing/2014/main" id="{74C1BD8B-1F28-4092-ADC5-756C455C6324}"/>
                </a:ext>
              </a:extLst>
            </p:cNvPr>
            <p:cNvSpPr txBox="1"/>
            <p:nvPr/>
          </p:nvSpPr>
          <p:spPr>
            <a:xfrm>
              <a:off x="5456423" y="2098872"/>
              <a:ext cx="2897001" cy="49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>
                  <a:solidFill>
                    <a:srgbClr val="636466"/>
                  </a:solidFill>
                  <a:latin typeface="Arial"/>
                  <a:ea typeface="Arial"/>
                  <a:cs typeface="Arial"/>
                  <a:sym typeface="Arial"/>
                </a:rPr>
                <a:t>Applications</a:t>
              </a:r>
              <a:endParaRPr sz="1800" b="0" i="0" u="none" strike="noStrike" cap="none" dirty="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89">
              <a:extLst>
                <a:ext uri="{FF2B5EF4-FFF2-40B4-BE49-F238E27FC236}">
                  <a16:creationId xmlns:a16="http://schemas.microsoft.com/office/drawing/2014/main" id="{68CB7884-AE5B-4E9E-889C-C45EC0B98A28}"/>
                </a:ext>
              </a:extLst>
            </p:cNvPr>
            <p:cNvSpPr/>
            <p:nvPr/>
          </p:nvSpPr>
          <p:spPr>
            <a:xfrm>
              <a:off x="6200613" y="4726339"/>
              <a:ext cx="1774606" cy="1006806"/>
            </a:xfrm>
            <a:prstGeom prst="flowChartMagneticDisk">
              <a:avLst/>
            </a:prstGeom>
            <a:solidFill>
              <a:srgbClr val="D82C20"/>
            </a:solidFill>
            <a:ln w="9525" cap="flat" cmpd="sng">
              <a:solidFill>
                <a:srgbClr val="8B2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90">
              <a:extLst>
                <a:ext uri="{FF2B5EF4-FFF2-40B4-BE49-F238E27FC236}">
                  <a16:creationId xmlns:a16="http://schemas.microsoft.com/office/drawing/2014/main" id="{BAD1CA3E-FAEF-474B-A1ED-F409BA3B2784}"/>
                </a:ext>
              </a:extLst>
            </p:cNvPr>
            <p:cNvSpPr/>
            <p:nvPr/>
          </p:nvSpPr>
          <p:spPr>
            <a:xfrm>
              <a:off x="3281100" y="5081682"/>
              <a:ext cx="1431134" cy="177672"/>
            </a:xfrm>
            <a:custGeom>
              <a:avLst/>
              <a:gdLst/>
              <a:ahLst/>
              <a:cxnLst/>
              <a:rect l="0" t="0" r="0" b="0"/>
              <a:pathLst>
                <a:path w="142" h="147" extrusionOk="0">
                  <a:moveTo>
                    <a:pt x="98" y="21"/>
                  </a:moveTo>
                  <a:cubicBezTo>
                    <a:pt x="64" y="21"/>
                    <a:pt x="36" y="50"/>
                    <a:pt x="36" y="84"/>
                  </a:cubicBezTo>
                  <a:cubicBezTo>
                    <a:pt x="36" y="102"/>
                    <a:pt x="22" y="116"/>
                    <a:pt x="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39" y="147"/>
                    <a:pt x="67" y="119"/>
                    <a:pt x="67" y="84"/>
                  </a:cubicBezTo>
                  <a:cubicBezTo>
                    <a:pt x="67" y="67"/>
                    <a:pt x="81" y="53"/>
                    <a:pt x="98" y="5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1"/>
                    <a:pt x="103" y="21"/>
                    <a:pt x="103" y="21"/>
                  </a:cubicBezTo>
                  <a:lnTo>
                    <a:pt x="98" y="21"/>
                  </a:lnTo>
                  <a:close/>
                </a:path>
              </a:pathLst>
            </a:custGeom>
            <a:solidFill>
              <a:srgbClr val="636466"/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91">
              <a:extLst>
                <a:ext uri="{FF2B5EF4-FFF2-40B4-BE49-F238E27FC236}">
                  <a16:creationId xmlns:a16="http://schemas.microsoft.com/office/drawing/2014/main" id="{CEEF8832-ECB0-4487-8DA6-07DBFDC14845}"/>
                </a:ext>
              </a:extLst>
            </p:cNvPr>
            <p:cNvSpPr/>
            <p:nvPr/>
          </p:nvSpPr>
          <p:spPr>
            <a:xfrm>
              <a:off x="5513669" y="5140906"/>
              <a:ext cx="686944" cy="59224"/>
            </a:xfrm>
            <a:custGeom>
              <a:avLst/>
              <a:gdLst/>
              <a:ahLst/>
              <a:cxnLst/>
              <a:rect l="0" t="0" r="0" b="0"/>
              <a:pathLst>
                <a:path w="2402" h="201" extrusionOk="0">
                  <a:moveTo>
                    <a:pt x="0" y="50"/>
                  </a:moveTo>
                  <a:lnTo>
                    <a:pt x="1800" y="50"/>
                  </a:lnTo>
                  <a:lnTo>
                    <a:pt x="1800" y="0"/>
                  </a:lnTo>
                  <a:lnTo>
                    <a:pt x="2401" y="100"/>
                  </a:lnTo>
                  <a:lnTo>
                    <a:pt x="1800" y="200"/>
                  </a:lnTo>
                  <a:lnTo>
                    <a:pt x="1800" y="150"/>
                  </a:lnTo>
                  <a:lnTo>
                    <a:pt x="0" y="150"/>
                  </a:lnTo>
                  <a:lnTo>
                    <a:pt x="0" y="50"/>
                  </a:lnTo>
                </a:path>
              </a:pathLst>
            </a:custGeom>
            <a:solidFill>
              <a:srgbClr val="636466"/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" name="Shape 92">
              <a:extLst>
                <a:ext uri="{FF2B5EF4-FFF2-40B4-BE49-F238E27FC236}">
                  <a16:creationId xmlns:a16="http://schemas.microsoft.com/office/drawing/2014/main" id="{5FF064E6-655A-4D80-A5E0-9F427EB3B652}"/>
                </a:ext>
              </a:extLst>
            </p:cNvPr>
            <p:cNvSpPr/>
            <p:nvPr/>
          </p:nvSpPr>
          <p:spPr>
            <a:xfrm>
              <a:off x="6601331" y="4074876"/>
              <a:ext cx="57245" cy="651463"/>
            </a:xfrm>
            <a:custGeom>
              <a:avLst/>
              <a:gdLst/>
              <a:ahLst/>
              <a:cxnLst/>
              <a:rect l="0" t="0" r="0" b="0"/>
              <a:pathLst>
                <a:path w="201" h="2202" extrusionOk="0">
                  <a:moveTo>
                    <a:pt x="50" y="2201"/>
                  </a:moveTo>
                  <a:lnTo>
                    <a:pt x="50" y="550"/>
                  </a:lnTo>
                  <a:lnTo>
                    <a:pt x="0" y="550"/>
                  </a:lnTo>
                  <a:lnTo>
                    <a:pt x="100" y="0"/>
                  </a:lnTo>
                  <a:lnTo>
                    <a:pt x="200" y="550"/>
                  </a:lnTo>
                  <a:lnTo>
                    <a:pt x="150" y="550"/>
                  </a:lnTo>
                  <a:lnTo>
                    <a:pt x="150" y="2201"/>
                  </a:lnTo>
                  <a:lnTo>
                    <a:pt x="50" y="2201"/>
                  </a:lnTo>
                </a:path>
              </a:pathLst>
            </a:custGeom>
            <a:solidFill>
              <a:srgbClr val="636466"/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sp>
        <p:pic>
          <p:nvPicPr>
            <p:cNvPr id="29" name="Shape 93">
              <a:extLst>
                <a:ext uri="{FF2B5EF4-FFF2-40B4-BE49-F238E27FC236}">
                  <a16:creationId xmlns:a16="http://schemas.microsoft.com/office/drawing/2014/main" id="{BAE5103B-2345-41B6-BD0F-D6A14B57AE1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13995" y="5123621"/>
              <a:ext cx="1347842" cy="4699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Shape 94">
              <a:extLst>
                <a:ext uri="{FF2B5EF4-FFF2-40B4-BE49-F238E27FC236}">
                  <a16:creationId xmlns:a16="http://schemas.microsoft.com/office/drawing/2014/main" id="{7B1E2055-BBC1-4C95-8927-90696FFA3EE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658576" y="2535056"/>
              <a:ext cx="1438576" cy="82232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2611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20" y="1835150"/>
            <a:ext cx="7109460" cy="41694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: Cantos Diagonais Recortados 2">
            <a:extLst>
              <a:ext uri="{FF2B5EF4-FFF2-40B4-BE49-F238E27FC236}">
                <a16:creationId xmlns:a16="http://schemas.microsoft.com/office/drawing/2014/main" id="{EA6A4A9B-727C-4B49-8B5C-5D3FC62465B6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Experimento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727" y="1658514"/>
            <a:ext cx="4401033" cy="2811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6792" y="4586601"/>
            <a:ext cx="4401032" cy="2811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37760" y="1658513"/>
            <a:ext cx="4401033" cy="2811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6727" y="4586602"/>
            <a:ext cx="4401032" cy="281188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304993" y="1227701"/>
            <a:ext cx="3129087" cy="40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636466"/>
                </a:solidFill>
                <a:cs typeface="Arial" panose="020B0604020202020204" pitchFamily="34" charset="0"/>
              </a:rPr>
              <a:t>Several</a:t>
            </a:r>
            <a:r>
              <a:rPr lang="pt-BR" dirty="0">
                <a:solidFill>
                  <a:srgbClr val="636466"/>
                </a:solidFill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636466"/>
                </a:solidFill>
                <a:cs typeface="Arial" panose="020B0604020202020204" pitchFamily="34" charset="0"/>
              </a:rPr>
              <a:t>Days</a:t>
            </a:r>
            <a:endParaRPr dirty="0">
              <a:solidFill>
                <a:srgbClr val="636466"/>
              </a:solidFill>
              <a:cs typeface="Arial" panose="020B0604020202020204" pitchFamily="34" charset="0"/>
            </a:endParaRP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5AAAFF34-D993-4CA8-91E0-002B760DDFAF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Experimento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12C82332-8F2D-4E9B-80D2-016BC7316A23}"/>
              </a:ext>
            </a:extLst>
          </p:cNvPr>
          <p:cNvGrpSpPr/>
          <p:nvPr/>
        </p:nvGrpSpPr>
        <p:grpSpPr>
          <a:xfrm>
            <a:off x="99560" y="1224000"/>
            <a:ext cx="8253865" cy="5725440"/>
            <a:chOff x="99560" y="1224000"/>
            <a:chExt cx="8253865" cy="5725440"/>
          </a:xfrm>
        </p:grpSpPr>
        <p:pic>
          <p:nvPicPr>
            <p:cNvPr id="113" name="Shape 1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560" y="1237720"/>
              <a:ext cx="4828680" cy="2961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Shape 114"/>
            <p:cNvSpPr txBox="1"/>
            <p:nvPr/>
          </p:nvSpPr>
          <p:spPr>
            <a:xfrm>
              <a:off x="215900" y="4169520"/>
              <a:ext cx="8137525" cy="2779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# cria conexão à instância </a:t>
              </a:r>
              <a:r>
                <a:rPr lang="pt-BR" sz="1400" b="0" i="0" u="none" strike="noStrike" cap="non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localhost</a:t>
              </a:r>
              <a:r>
                <a:rPr lang="pt-BR" sz="1400" b="0" i="0" u="none" strike="noStrike" cap="non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pt-BR" sz="1400" b="0" i="1" u="none" strike="noStrike" cap="non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redis server, </a:t>
              </a:r>
              <a:r>
                <a:rPr lang="pt-BR" sz="1400" b="0" u="none" strike="noStrike" cap="non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por padr</a:t>
              </a:r>
              <a:r>
                <a:rPr lang="pt-BR" sz="1400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ão ele roda na porta 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6379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redis_db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 = 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redis.StrictRedis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(host="192.168.1.103", 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port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=6379, 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db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=0)</a:t>
              </a:r>
              <a:endParaRPr sz="1400" b="0" strike="noStrik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features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 = []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records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 = []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for 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key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 in 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redis_db.keys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('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weather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:*'):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    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features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 = [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item.decode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('utf8') for item in 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list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(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redis_db.hgetall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(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key.decode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('utf8')).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keys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()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)]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    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records.append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([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item.decode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('utf8') for item in 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list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(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redis_db.hgetall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(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key.decode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('utf8')).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values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()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)])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strike="noStrik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datetime</a:t>
              </a:r>
              <a:r>
                <a:rPr lang="pt-BR" sz="1200" b="1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pt-BR" sz="1200" b="1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rainlevel</a:t>
              </a:r>
              <a:r>
                <a:rPr lang="pt-BR" sz="1200" b="1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pt-BR" sz="1200" b="1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drytemperature</a:t>
              </a:r>
              <a:r>
                <a:rPr lang="pt-BR" sz="1200" b="1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pt-BR" sz="1200" b="1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humidity</a:t>
              </a:r>
              <a:r>
                <a:rPr lang="pt-BR" sz="1200" b="1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pt-BR" sz="1200" b="1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heatindex</a:t>
              </a:r>
              <a:r>
                <a:rPr lang="pt-BR" sz="1200" b="1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pt-BR" sz="1200" b="1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pressure</a:t>
              </a:r>
              <a:r>
                <a:rPr lang="pt-BR" sz="1200" b="1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pt-BR" sz="1200" b="1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lightindex</a:t>
              </a:r>
              <a:r>
                <a:rPr lang="pt-BR" sz="1200" b="1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pt-BR" sz="1200" b="1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temperature</a:t>
              </a:r>
              <a:endParaRPr sz="1200" b="1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2018-04-15 01:00:00, 886.823529411, 23.529411764705884, 62.529411764705884, 23.568235294117645, 1017.9299999999998, 4.823529411764706, 27 2018-04-15 02:00:00</a:t>
              </a:r>
              <a:r>
                <a:rPr lang="pt-BR" sz="1200" b="1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pt-BR" sz="1200" b="1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886.722222222, 24.0, 62.22641509433962, 24.07679245283019, 1017.8479629629628, 5.166666666666667,27</a:t>
              </a:r>
              <a:endParaRPr sz="1200" b="1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strike="noStrik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4680000" y="1224000"/>
              <a:ext cx="3673425" cy="2779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collid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 = $r-&gt;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incr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("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weathercollid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")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;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strike="noStrik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r→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hmset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("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weather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:$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collid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","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date",$date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,</a:t>
              </a:r>
              <a:endParaRPr sz="1400" b="0" strike="noStrik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time",time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(),"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temperature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",$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temperature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pressure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",$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pressure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altitude",$altitude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sealevelpressure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",$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sealevelpressure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humidity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",$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humidity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drytemperature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",$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drytemperature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heatindex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",$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heatindex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rain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",$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rain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rainlevel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",$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rainlevel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lightindex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",$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lightindex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);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strike="noStrik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6A77EE06-661F-4668-92B4-758CEE1FC545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Experimento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142452" y="1677400"/>
            <a:ext cx="9734760" cy="246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minutes = 61</a:t>
            </a:r>
            <a:endParaRPr sz="14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last_key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= 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int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(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redis_db.get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('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weathercollid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')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)-minutes</a:t>
            </a:r>
            <a:endParaRPr sz="14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features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= []</a:t>
            </a:r>
            <a:endParaRPr sz="14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records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= []</a:t>
            </a:r>
            <a:endParaRPr sz="14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for minute in range(minutes):</a:t>
            </a:r>
            <a:endParaRPr sz="14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   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curr_key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= 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last_key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+ minute</a:t>
            </a:r>
            <a:endParaRPr sz="14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   for 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key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in 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redis_db.keys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('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weather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:'+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str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(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curr_key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))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:</a:t>
            </a:r>
            <a:endParaRPr sz="14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strike="noStrik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   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features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= [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item.decode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('utf8') for item in 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list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(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redis_db.hgetall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(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key.decode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('utf8')).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keys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()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)]</a:t>
            </a:r>
            <a:endParaRPr sz="14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strike="noStrik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 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 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records.append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([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item.decode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('utf8') for item in 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list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(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redis_db.hgetall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(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key.decode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('utf8'))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.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values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())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])</a:t>
            </a:r>
            <a:endParaRPr sz="14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" name="Retângulo: Cantos Diagonais Recortados 2">
            <a:extLst>
              <a:ext uri="{FF2B5EF4-FFF2-40B4-BE49-F238E27FC236}">
                <a16:creationId xmlns:a16="http://schemas.microsoft.com/office/drawing/2014/main" id="{AC3F5C3D-307F-40B7-A0EE-55F342812075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Experimento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172932" y="2307320"/>
            <a:ext cx="9734760" cy="246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Obrigado!</a:t>
            </a:r>
            <a:endParaRPr sz="115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668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74EED3-B946-4FA8-A6C8-6618516C4602}"/>
              </a:ext>
            </a:extLst>
          </p:cNvPr>
          <p:cNvSpPr/>
          <p:nvPr/>
        </p:nvSpPr>
        <p:spPr>
          <a:xfrm>
            <a:off x="142240" y="1459230"/>
            <a:ext cx="8270240" cy="5724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dirty="0">
                <a:solidFill>
                  <a:srgbClr val="636466"/>
                </a:solidFill>
              </a:rPr>
              <a:t>É um </a:t>
            </a:r>
            <a:r>
              <a:rPr lang="pt-BR" dirty="0" err="1">
                <a:solidFill>
                  <a:srgbClr val="636466"/>
                </a:solidFill>
              </a:rPr>
              <a:t>datastore</a:t>
            </a:r>
            <a:r>
              <a:rPr lang="pt-BR" dirty="0">
                <a:solidFill>
                  <a:srgbClr val="636466"/>
                </a:solidFill>
              </a:rPr>
              <a:t> </a:t>
            </a:r>
            <a:r>
              <a:rPr lang="pt-BR" dirty="0" err="1">
                <a:solidFill>
                  <a:srgbClr val="636466"/>
                </a:solidFill>
              </a:rPr>
              <a:t>NoSQL</a:t>
            </a:r>
            <a:r>
              <a:rPr lang="pt-BR" dirty="0">
                <a:solidFill>
                  <a:srgbClr val="636466"/>
                </a:solidFill>
              </a:rPr>
              <a:t> de código aberto do tipo chave-valor;</a:t>
            </a:r>
          </a:p>
          <a:p>
            <a:pPr>
              <a:buClr>
                <a:srgbClr val="8B2C12"/>
              </a:buClr>
            </a:pPr>
            <a:endParaRPr lang="pt-BR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dirty="0">
                <a:solidFill>
                  <a:srgbClr val="636466"/>
                </a:solidFill>
              </a:rPr>
              <a:t>Dados armazenados em memória (</a:t>
            </a:r>
            <a:r>
              <a:rPr lang="pt-BR" dirty="0" err="1">
                <a:solidFill>
                  <a:srgbClr val="636466"/>
                </a:solidFill>
              </a:rPr>
              <a:t>in-memory</a:t>
            </a:r>
            <a:r>
              <a:rPr lang="pt-BR" dirty="0">
                <a:solidFill>
                  <a:srgbClr val="636466"/>
                </a:solidFill>
              </a:rPr>
              <a:t>);</a:t>
            </a: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pt-BR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dirty="0">
                <a:solidFill>
                  <a:srgbClr val="636466"/>
                </a:solidFill>
              </a:rPr>
              <a:t>Dados são persistidos em disco de duas formas possíveis:</a:t>
            </a:r>
          </a:p>
          <a:p>
            <a:pPr>
              <a:buClr>
                <a:srgbClr val="8B2C12"/>
              </a:buClr>
            </a:pPr>
            <a:endParaRPr lang="pt-BR" sz="2000" dirty="0">
              <a:solidFill>
                <a:srgbClr val="636466"/>
              </a:solidFill>
            </a:endParaRP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sz="1600" dirty="0" err="1">
                <a:solidFill>
                  <a:srgbClr val="636466"/>
                </a:solidFill>
              </a:rPr>
              <a:t>Dump</a:t>
            </a:r>
            <a:r>
              <a:rPr lang="pt-BR" sz="1600" dirty="0">
                <a:solidFill>
                  <a:srgbClr val="636466"/>
                </a:solidFill>
              </a:rPr>
              <a:t> binário -&gt; como se um snapshot fosse tirado do banco;</a:t>
            </a:r>
          </a:p>
          <a:p>
            <a:pPr lvl="1">
              <a:buClr>
                <a:srgbClr val="8B2C12"/>
              </a:buClr>
            </a:pPr>
            <a:endParaRPr lang="pt-BR" sz="1600" dirty="0">
              <a:solidFill>
                <a:srgbClr val="636466"/>
              </a:solidFill>
            </a:endParaRP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sz="1600" dirty="0">
                <a:solidFill>
                  <a:srgbClr val="636466"/>
                </a:solidFill>
              </a:rPr>
              <a:t>Log de operações -&gt; todos os comandos são salvos e quando necessário, </a:t>
            </a:r>
            <a:r>
              <a:rPr lang="pt-BR" sz="1600" dirty="0" err="1">
                <a:solidFill>
                  <a:srgbClr val="636466"/>
                </a:solidFill>
              </a:rPr>
              <a:t>re-executados</a:t>
            </a:r>
            <a:endParaRPr lang="pt-BR" sz="1600" dirty="0">
              <a:solidFill>
                <a:srgbClr val="636466"/>
              </a:solidFill>
            </a:endParaRPr>
          </a:p>
          <a:p>
            <a:pPr lvl="1">
              <a:buClr>
                <a:srgbClr val="8B2C12"/>
              </a:buClr>
            </a:pPr>
            <a:endParaRPr lang="pt-BR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dirty="0">
                <a:solidFill>
                  <a:srgbClr val="636466"/>
                </a:solidFill>
              </a:rPr>
              <a:t>Linguagens de programação suportadas:</a:t>
            </a: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pt-BR" sz="1600" dirty="0">
              <a:solidFill>
                <a:srgbClr val="636466"/>
              </a:solidFill>
            </a:endParaRP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sz="1600" dirty="0">
                <a:solidFill>
                  <a:srgbClr val="636466"/>
                </a:solidFill>
              </a:rPr>
              <a:t>Python		</a:t>
            </a: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sz="1600" dirty="0">
                <a:solidFill>
                  <a:srgbClr val="636466"/>
                </a:solidFill>
              </a:rPr>
              <a:t>Java</a:t>
            </a: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sz="1600" dirty="0">
                <a:solidFill>
                  <a:srgbClr val="636466"/>
                </a:solidFill>
              </a:rPr>
              <a:t>Ruby</a:t>
            </a: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sz="1600" dirty="0">
                <a:solidFill>
                  <a:srgbClr val="636466"/>
                </a:solidFill>
              </a:rPr>
              <a:t>Lua</a:t>
            </a: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sz="1600" dirty="0" err="1">
                <a:solidFill>
                  <a:srgbClr val="636466"/>
                </a:solidFill>
              </a:rPr>
              <a:t>JavaScript</a:t>
            </a:r>
            <a:endParaRPr lang="pt-BR" sz="1600" dirty="0">
              <a:solidFill>
                <a:srgbClr val="636466"/>
              </a:solidFill>
            </a:endParaRPr>
          </a:p>
          <a:p>
            <a:pPr>
              <a:buClr>
                <a:srgbClr val="8B2C12"/>
              </a:buClr>
            </a:pPr>
            <a:endParaRPr lang="pt-BR" sz="2000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endParaRPr lang="pt-BR" dirty="0">
              <a:solidFill>
                <a:srgbClr val="636466"/>
              </a:solidFill>
            </a:endParaRP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O que é Redis?</a:t>
            </a:r>
          </a:p>
        </p:txBody>
      </p:sp>
    </p:spTree>
    <p:extLst>
      <p:ext uri="{BB962C8B-B14F-4D97-AF65-F5344CB8AC3E}">
        <p14:creationId xmlns:p14="http://schemas.microsoft.com/office/powerpoint/2010/main" val="46039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74EED3-B946-4FA8-A6C8-6618516C4602}"/>
              </a:ext>
            </a:extLst>
          </p:cNvPr>
          <p:cNvSpPr/>
          <p:nvPr/>
        </p:nvSpPr>
        <p:spPr>
          <a:xfrm>
            <a:off x="145142" y="300990"/>
            <a:ext cx="8208283" cy="5815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8B2C12"/>
              </a:buClr>
            </a:pPr>
            <a:r>
              <a:rPr lang="pt-BR" dirty="0">
                <a:solidFill>
                  <a:srgbClr val="636466"/>
                </a:solidFill>
              </a:rPr>
              <a:t>Tanto para aplicações web e móveis, quanto para </a:t>
            </a:r>
            <a:r>
              <a:rPr lang="pt-BR" dirty="0" err="1">
                <a:solidFill>
                  <a:srgbClr val="636466"/>
                </a:solidFill>
              </a:rPr>
              <a:t>IoT</a:t>
            </a:r>
            <a:r>
              <a:rPr lang="pt-BR" dirty="0">
                <a:solidFill>
                  <a:srgbClr val="636466"/>
                </a:solidFill>
              </a:rPr>
              <a:t> pois demandam o melhor desempenho do mercado. Geralmente </a:t>
            </a:r>
            <a:r>
              <a:rPr lang="pt-BR" i="1" dirty="0">
                <a:solidFill>
                  <a:srgbClr val="636466"/>
                </a:solidFill>
              </a:rPr>
              <a:t>redis </a:t>
            </a:r>
            <a:r>
              <a:rPr lang="pt-BR" dirty="0">
                <a:solidFill>
                  <a:srgbClr val="636466"/>
                </a:solidFill>
              </a:rPr>
              <a:t>é mais utilizado das seguintes maneiras:</a:t>
            </a:r>
          </a:p>
          <a:p>
            <a:pPr>
              <a:buClr>
                <a:srgbClr val="8B2C12"/>
              </a:buClr>
            </a:pPr>
            <a:endParaRPr lang="pt-BR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dirty="0">
                <a:solidFill>
                  <a:srgbClr val="636466"/>
                </a:solidFill>
              </a:rPr>
              <a:t>Base de dados</a:t>
            </a: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endParaRPr lang="pt-BR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dirty="0">
                <a:solidFill>
                  <a:srgbClr val="636466"/>
                </a:solidFill>
              </a:rPr>
              <a:t>Cache de dados</a:t>
            </a: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endParaRPr lang="pt-BR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dirty="0">
                <a:solidFill>
                  <a:srgbClr val="636466"/>
                </a:solidFill>
              </a:rPr>
              <a:t>Tabela de classificação</a:t>
            </a: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endParaRPr lang="pt-BR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dirty="0">
                <a:solidFill>
                  <a:srgbClr val="636466"/>
                </a:solidFill>
              </a:rPr>
              <a:t>Gerenciamento de sessão</a:t>
            </a: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Como pode ser utilizado?</a:t>
            </a:r>
          </a:p>
        </p:txBody>
      </p:sp>
    </p:spTree>
    <p:extLst>
      <p:ext uri="{BB962C8B-B14F-4D97-AF65-F5344CB8AC3E}">
        <p14:creationId xmlns:p14="http://schemas.microsoft.com/office/powerpoint/2010/main" val="8400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74EED3-B946-4FA8-A6C8-6618516C4602}"/>
              </a:ext>
            </a:extLst>
          </p:cNvPr>
          <p:cNvSpPr/>
          <p:nvPr/>
        </p:nvSpPr>
        <p:spPr>
          <a:xfrm>
            <a:off x="114300" y="-186689"/>
            <a:ext cx="8137525" cy="5724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8B2C12"/>
              </a:buClr>
            </a:pPr>
            <a:r>
              <a:rPr lang="pt-BR" dirty="0">
                <a:solidFill>
                  <a:srgbClr val="636466"/>
                </a:solidFill>
              </a:rPr>
              <a:t>Pode ser utilizado como Cliente/Servidor:</a:t>
            </a: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endParaRPr lang="pt-BR" dirty="0">
              <a:solidFill>
                <a:srgbClr val="636466"/>
              </a:solidFill>
            </a:endParaRP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dirty="0">
                <a:solidFill>
                  <a:srgbClr val="636466"/>
                </a:solidFill>
              </a:rPr>
              <a:t>Redis Server -&gt; armazena dados em memória e cuida de todos os tipos de gerenciamento.</a:t>
            </a:r>
          </a:p>
          <a:p>
            <a:pPr lvl="1">
              <a:buClr>
                <a:srgbClr val="8B2C12"/>
              </a:buClr>
            </a:pPr>
            <a:endParaRPr lang="pt-BR" dirty="0">
              <a:solidFill>
                <a:srgbClr val="636466"/>
              </a:solidFill>
            </a:endParaRP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dirty="0">
                <a:solidFill>
                  <a:srgbClr val="636466"/>
                </a:solidFill>
              </a:rPr>
              <a:t>Redis-</a:t>
            </a:r>
            <a:r>
              <a:rPr lang="pt-BR" dirty="0" err="1">
                <a:solidFill>
                  <a:srgbClr val="636466"/>
                </a:solidFill>
              </a:rPr>
              <a:t>cli</a:t>
            </a:r>
            <a:r>
              <a:rPr lang="pt-BR" dirty="0">
                <a:solidFill>
                  <a:srgbClr val="636466"/>
                </a:solidFill>
              </a:rPr>
              <a:t> -&gt; é o cliente do console ou uma API </a:t>
            </a:r>
            <a:r>
              <a:rPr lang="pt-BR" i="1" dirty="0">
                <a:solidFill>
                  <a:srgbClr val="636466"/>
                </a:solidFill>
              </a:rPr>
              <a:t>redis </a:t>
            </a:r>
            <a:r>
              <a:rPr lang="pt-BR" dirty="0">
                <a:solidFill>
                  <a:srgbClr val="636466"/>
                </a:solidFill>
              </a:rPr>
              <a:t>de qualquer outra linguagem de programação.</a:t>
            </a:r>
            <a:endParaRPr lang="pt-BR" i="1" dirty="0">
              <a:solidFill>
                <a:srgbClr val="636466"/>
              </a:solidFill>
            </a:endParaRP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Arquitetura</a:t>
            </a:r>
          </a:p>
        </p:txBody>
      </p:sp>
      <p:pic>
        <p:nvPicPr>
          <p:cNvPr id="7" name="Picture 4" descr="https://lh3.googleusercontent.com/_Vzk3fxKE0j0vDMCpHmbL5JpAnoRGTFz_vvIAenJNGMjVyHnEoI7kybL12afkAF_aRmitehOurE-nRL4BOpDwqEvHCF7odcokz7CK_RFlqZc1-X9R___mB4Km8nhkmJLxdsJjxl-XPV3kDvZSw">
            <a:extLst>
              <a:ext uri="{FF2B5EF4-FFF2-40B4-BE49-F238E27FC236}">
                <a16:creationId xmlns:a16="http://schemas.microsoft.com/office/drawing/2014/main" id="{135649B2-36A9-47FC-9C04-E79709C42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4" y="4094388"/>
            <a:ext cx="54006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48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74EED3-B946-4FA8-A6C8-6618516C4602}"/>
              </a:ext>
            </a:extLst>
          </p:cNvPr>
          <p:cNvSpPr/>
          <p:nvPr/>
        </p:nvSpPr>
        <p:spPr>
          <a:xfrm>
            <a:off x="-335280" y="-603250"/>
            <a:ext cx="8353425" cy="5724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8B2C12"/>
              </a:buClr>
            </a:pPr>
            <a:endParaRPr lang="pt-BR" sz="2000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endParaRPr lang="pt-BR" sz="2000" dirty="0">
              <a:solidFill>
                <a:srgbClr val="636466"/>
              </a:solidFill>
            </a:endParaRP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en-US" dirty="0" err="1">
                <a:solidFill>
                  <a:srgbClr val="636466"/>
                </a:solidFill>
              </a:rPr>
              <a:t>Permite</a:t>
            </a:r>
            <a:r>
              <a:rPr lang="en-US" dirty="0">
                <a:solidFill>
                  <a:srgbClr val="636466"/>
                </a:solidFill>
              </a:rPr>
              <a:t> a </a:t>
            </a:r>
            <a:r>
              <a:rPr lang="en-US" dirty="0" err="1">
                <a:solidFill>
                  <a:srgbClr val="636466"/>
                </a:solidFill>
              </a:rPr>
              <a:t>clusterização</a:t>
            </a:r>
            <a:r>
              <a:rPr lang="en-US" dirty="0">
                <a:solidFill>
                  <a:srgbClr val="636466"/>
                </a:solidFill>
              </a:rPr>
              <a:t> de forma à </a:t>
            </a:r>
            <a:r>
              <a:rPr lang="en-US" dirty="0" err="1">
                <a:solidFill>
                  <a:srgbClr val="636466"/>
                </a:solidFill>
              </a:rPr>
              <a:t>atingir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os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seguintes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objetivos</a:t>
            </a:r>
            <a:r>
              <a:rPr lang="en-US" dirty="0">
                <a:solidFill>
                  <a:srgbClr val="636466"/>
                </a:solidFill>
              </a:rPr>
              <a:t> :</a:t>
            </a: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en-US" sz="1600" dirty="0">
              <a:solidFill>
                <a:srgbClr val="636466"/>
              </a:solidFill>
            </a:endParaRPr>
          </a:p>
          <a:p>
            <a:pPr marL="1200150" lvl="2" indent="-28575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en-US" sz="1600" dirty="0" err="1">
                <a:solidFill>
                  <a:srgbClr val="636466"/>
                </a:solidFill>
              </a:rPr>
              <a:t>Não</a:t>
            </a:r>
            <a:r>
              <a:rPr lang="en-US" sz="1600" dirty="0">
                <a:solidFill>
                  <a:srgbClr val="636466"/>
                </a:solidFill>
              </a:rPr>
              <a:t> </a:t>
            </a:r>
            <a:r>
              <a:rPr lang="en-US" sz="1600" dirty="0" err="1">
                <a:solidFill>
                  <a:srgbClr val="636466"/>
                </a:solidFill>
              </a:rPr>
              <a:t>persistir</a:t>
            </a:r>
            <a:r>
              <a:rPr lang="en-US" sz="1600" dirty="0">
                <a:solidFill>
                  <a:srgbClr val="636466"/>
                </a:solidFill>
              </a:rPr>
              <a:t> dados no Master node garantindo </a:t>
            </a:r>
            <a:r>
              <a:rPr lang="en-US" sz="1600" dirty="0" err="1">
                <a:solidFill>
                  <a:srgbClr val="636466"/>
                </a:solidFill>
              </a:rPr>
              <a:t>baixo</a:t>
            </a:r>
            <a:r>
              <a:rPr lang="en-US" sz="1600" dirty="0">
                <a:solidFill>
                  <a:srgbClr val="636466"/>
                </a:solidFill>
              </a:rPr>
              <a:t> tempo de </a:t>
            </a:r>
            <a:r>
              <a:rPr lang="en-US" sz="1600" dirty="0" err="1">
                <a:solidFill>
                  <a:srgbClr val="636466"/>
                </a:solidFill>
              </a:rPr>
              <a:t>resposta</a:t>
            </a:r>
            <a:endParaRPr lang="en-US" sz="1600" dirty="0">
              <a:solidFill>
                <a:srgbClr val="636466"/>
              </a:solidFill>
            </a:endParaRPr>
          </a:p>
          <a:p>
            <a:pPr marL="1200150" lvl="2" indent="-285750">
              <a:buClr>
                <a:srgbClr val="8B2C12"/>
              </a:buClr>
              <a:buFont typeface="Trebuchet MS" panose="020B0603020202020204" pitchFamily="34" charset="0"/>
              <a:buChar char="֍"/>
            </a:pPr>
            <a:endParaRPr lang="en-US" sz="1600" dirty="0">
              <a:solidFill>
                <a:srgbClr val="636466"/>
              </a:solidFill>
            </a:endParaRPr>
          </a:p>
          <a:p>
            <a:pPr marL="1200150" lvl="2" indent="-28575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en-US" sz="1600" dirty="0">
                <a:solidFill>
                  <a:srgbClr val="636466"/>
                </a:solidFill>
              </a:rPr>
              <a:t>Obter alta disponibilidade</a:t>
            </a:r>
          </a:p>
          <a:p>
            <a:pPr marL="1200150" lvl="2" indent="-285750">
              <a:buClr>
                <a:srgbClr val="8B2C12"/>
              </a:buClr>
              <a:buFont typeface="Trebuchet MS" panose="020B0603020202020204" pitchFamily="34" charset="0"/>
              <a:buChar char="֍"/>
            </a:pPr>
            <a:endParaRPr lang="en-US" sz="1600" dirty="0">
              <a:solidFill>
                <a:srgbClr val="636466"/>
              </a:solidFill>
            </a:endParaRPr>
          </a:p>
          <a:p>
            <a:pPr marL="1200150" lvl="2" indent="-28575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en-US" sz="1600" dirty="0">
                <a:solidFill>
                  <a:srgbClr val="636466"/>
                </a:solidFill>
              </a:rPr>
              <a:t>Alto throughput</a:t>
            </a:r>
            <a:endParaRPr lang="pt-BR" sz="1600" dirty="0">
              <a:solidFill>
                <a:srgbClr val="636466"/>
              </a:solidFill>
            </a:endParaRP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Arquitetura</a:t>
            </a:r>
          </a:p>
        </p:txBody>
      </p:sp>
      <p:pic>
        <p:nvPicPr>
          <p:cNvPr id="1026" name="Picture 2" descr="https://lh3.googleusercontent.com/aUQGHoXSd1P8KCW0quU39afj3ouSrnGqy-Bdw6WUG8Yax-i4b-UzGFaHZyCd30j-qEy7SBUuBRHdNdf1-u3rCVg7mX3jAdkY7joNdAga7ITBtIjA24wNs_DDWzIAZplyd6gGPX7FIwOizYoxQQ">
            <a:extLst>
              <a:ext uri="{FF2B5EF4-FFF2-40B4-BE49-F238E27FC236}">
                <a16:creationId xmlns:a16="http://schemas.microsoft.com/office/drawing/2014/main" id="{8F65B343-AAC1-4FA5-A1EA-4AAC458E0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41" y="3616536"/>
            <a:ext cx="5420639" cy="316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4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74EED3-B946-4FA8-A6C8-6618516C4602}"/>
              </a:ext>
            </a:extLst>
          </p:cNvPr>
          <p:cNvSpPr/>
          <p:nvPr/>
        </p:nvSpPr>
        <p:spPr>
          <a:xfrm>
            <a:off x="-335280" y="-1099117"/>
            <a:ext cx="8353425" cy="5874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8B2C12"/>
              </a:buClr>
            </a:pPr>
            <a:endParaRPr lang="pt-BR" sz="2000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endParaRPr lang="pt-BR" sz="2000" dirty="0">
              <a:solidFill>
                <a:srgbClr val="636466"/>
              </a:solidFill>
            </a:endParaRPr>
          </a:p>
          <a:p>
            <a:pPr lvl="1" algn="just">
              <a:buClr>
                <a:srgbClr val="8B2C12"/>
              </a:buClr>
            </a:pPr>
            <a:r>
              <a:rPr lang="en-US" dirty="0">
                <a:solidFill>
                  <a:srgbClr val="636466"/>
                </a:solidFill>
              </a:rPr>
              <a:t>Para </a:t>
            </a:r>
            <a:r>
              <a:rPr lang="en-US" dirty="0" err="1">
                <a:solidFill>
                  <a:srgbClr val="636466"/>
                </a:solidFill>
              </a:rPr>
              <a:t>obter</a:t>
            </a:r>
            <a:r>
              <a:rPr lang="en-US" dirty="0">
                <a:solidFill>
                  <a:srgbClr val="636466"/>
                </a:solidFill>
              </a:rPr>
              <a:t> alta disponibilidade, </a:t>
            </a:r>
            <a:r>
              <a:rPr lang="en-US" i="1" dirty="0" err="1">
                <a:solidFill>
                  <a:srgbClr val="636466"/>
                </a:solidFill>
              </a:rPr>
              <a:t>redis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pode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fazer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uso</a:t>
            </a:r>
            <a:r>
              <a:rPr lang="en-US" dirty="0">
                <a:solidFill>
                  <a:srgbClr val="636466"/>
                </a:solidFill>
              </a:rPr>
              <a:t> do </a:t>
            </a:r>
            <a:r>
              <a:rPr lang="en-US" i="1" dirty="0">
                <a:solidFill>
                  <a:srgbClr val="636466"/>
                </a:solidFill>
              </a:rPr>
              <a:t>sentinel</a:t>
            </a:r>
            <a:r>
              <a:rPr lang="en-US" dirty="0">
                <a:solidFill>
                  <a:srgbClr val="636466"/>
                </a:solidFill>
              </a:rPr>
              <a:t>. Este por </a:t>
            </a:r>
            <a:r>
              <a:rPr lang="en-US" dirty="0" err="1">
                <a:solidFill>
                  <a:srgbClr val="636466"/>
                </a:solidFill>
              </a:rPr>
              <a:t>sua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vez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permite</a:t>
            </a:r>
            <a:r>
              <a:rPr lang="en-US" dirty="0">
                <a:solidFill>
                  <a:srgbClr val="636466"/>
                </a:solidFill>
              </a:rPr>
              <a:t> implanter o </a:t>
            </a:r>
            <a:r>
              <a:rPr lang="en-US" i="1" dirty="0" err="1">
                <a:solidFill>
                  <a:srgbClr val="636466"/>
                </a:solidFill>
              </a:rPr>
              <a:t>redis</a:t>
            </a:r>
            <a:r>
              <a:rPr lang="en-US" dirty="0">
                <a:solidFill>
                  <a:srgbClr val="636466"/>
                </a:solidFill>
              </a:rPr>
              <a:t> de forma que </a:t>
            </a:r>
            <a:r>
              <a:rPr lang="en-US" dirty="0" err="1">
                <a:solidFill>
                  <a:srgbClr val="636466"/>
                </a:solidFill>
              </a:rPr>
              <a:t>não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seja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necessário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interverção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humana</a:t>
            </a:r>
            <a:r>
              <a:rPr lang="en-US" dirty="0">
                <a:solidFill>
                  <a:srgbClr val="636466"/>
                </a:solidFill>
              </a:rPr>
              <a:t> para </a:t>
            </a:r>
            <a:r>
              <a:rPr lang="en-US" dirty="0" err="1">
                <a:solidFill>
                  <a:srgbClr val="636466"/>
                </a:solidFill>
              </a:rPr>
              <a:t>atuação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em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certos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tipos</a:t>
            </a:r>
            <a:r>
              <a:rPr lang="en-US" dirty="0">
                <a:solidFill>
                  <a:srgbClr val="636466"/>
                </a:solidFill>
              </a:rPr>
              <a:t> de </a:t>
            </a:r>
            <a:r>
              <a:rPr lang="en-US" dirty="0" err="1">
                <a:solidFill>
                  <a:srgbClr val="636466"/>
                </a:solidFill>
              </a:rPr>
              <a:t>falha</a:t>
            </a:r>
            <a:r>
              <a:rPr lang="en-US" dirty="0">
                <a:solidFill>
                  <a:srgbClr val="636466"/>
                </a:solidFill>
              </a:rPr>
              <a:t>.</a:t>
            </a: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Arquitetura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A81E68-4A57-4D7A-AB4F-7FE8BE897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3" b="2137"/>
          <a:stretch/>
        </p:blipFill>
        <p:spPr>
          <a:xfrm>
            <a:off x="970416" y="2796540"/>
            <a:ext cx="6690224" cy="34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74EED3-B946-4FA8-A6C8-6618516C4602}"/>
              </a:ext>
            </a:extLst>
          </p:cNvPr>
          <p:cNvSpPr/>
          <p:nvPr/>
        </p:nvSpPr>
        <p:spPr>
          <a:xfrm>
            <a:off x="215900" y="1603443"/>
            <a:ext cx="8353425" cy="5874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8B2C12"/>
              </a:buClr>
            </a:pPr>
            <a:r>
              <a:rPr lang="en-US" dirty="0">
                <a:solidFill>
                  <a:srgbClr val="636466"/>
                </a:solidFill>
              </a:rPr>
              <a:t>O </a:t>
            </a:r>
            <a:r>
              <a:rPr lang="en-US" i="1" dirty="0" err="1">
                <a:solidFill>
                  <a:srgbClr val="636466"/>
                </a:solidFill>
              </a:rPr>
              <a:t>redis</a:t>
            </a:r>
            <a:r>
              <a:rPr lang="en-US" i="1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suporta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diferentes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tipos</a:t>
            </a:r>
            <a:r>
              <a:rPr lang="en-US" dirty="0">
                <a:solidFill>
                  <a:srgbClr val="636466"/>
                </a:solidFill>
              </a:rPr>
              <a:t> de </a:t>
            </a:r>
            <a:r>
              <a:rPr lang="en-US" dirty="0" err="1">
                <a:solidFill>
                  <a:srgbClr val="636466"/>
                </a:solidFill>
              </a:rPr>
              <a:t>valores</a:t>
            </a:r>
            <a:r>
              <a:rPr lang="en-US" dirty="0">
                <a:solidFill>
                  <a:srgbClr val="636466"/>
                </a:solidFill>
              </a:rPr>
              <a:t>, dessa forma </a:t>
            </a:r>
            <a:r>
              <a:rPr lang="en-US" dirty="0" err="1">
                <a:solidFill>
                  <a:srgbClr val="636466"/>
                </a:solidFill>
              </a:rPr>
              <a:t>uma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chave</a:t>
            </a:r>
            <a:r>
              <a:rPr lang="en-US" dirty="0">
                <a:solidFill>
                  <a:srgbClr val="636466"/>
                </a:solidFill>
              </a:rPr>
              <a:t> do </a:t>
            </a:r>
            <a:r>
              <a:rPr lang="en-US" dirty="0" err="1">
                <a:solidFill>
                  <a:srgbClr val="636466"/>
                </a:solidFill>
              </a:rPr>
              <a:t>tipo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i="1" dirty="0">
                <a:solidFill>
                  <a:srgbClr val="636466"/>
                </a:solidFill>
              </a:rPr>
              <a:t>string </a:t>
            </a:r>
            <a:r>
              <a:rPr lang="en-US" dirty="0" err="1">
                <a:solidFill>
                  <a:srgbClr val="636466"/>
                </a:solidFill>
              </a:rPr>
              <a:t>não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necessariamente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recebe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apenas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valores</a:t>
            </a:r>
            <a:r>
              <a:rPr lang="en-US" dirty="0">
                <a:solidFill>
                  <a:srgbClr val="636466"/>
                </a:solidFill>
              </a:rPr>
              <a:t> do </a:t>
            </a:r>
            <a:r>
              <a:rPr lang="en-US" dirty="0" err="1">
                <a:solidFill>
                  <a:srgbClr val="636466"/>
                </a:solidFill>
              </a:rPr>
              <a:t>tipo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i="1" dirty="0">
                <a:solidFill>
                  <a:srgbClr val="636466"/>
                </a:solidFill>
              </a:rPr>
              <a:t>string</a:t>
            </a:r>
            <a:r>
              <a:rPr lang="en-US" dirty="0">
                <a:solidFill>
                  <a:srgbClr val="636466"/>
                </a:solidFill>
              </a:rPr>
              <a:t>.</a:t>
            </a:r>
          </a:p>
          <a:p>
            <a:pPr>
              <a:buClr>
                <a:srgbClr val="8B2C12"/>
              </a:buClr>
            </a:pPr>
            <a:r>
              <a:rPr lang="en-US" dirty="0" err="1">
                <a:solidFill>
                  <a:srgbClr val="636466"/>
                </a:solidFill>
              </a:rPr>
              <a:t>Os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tipos</a:t>
            </a:r>
            <a:r>
              <a:rPr lang="en-US" dirty="0">
                <a:solidFill>
                  <a:srgbClr val="636466"/>
                </a:solidFill>
              </a:rPr>
              <a:t> de dados </a:t>
            </a:r>
            <a:r>
              <a:rPr lang="en-US" dirty="0" err="1">
                <a:solidFill>
                  <a:srgbClr val="636466"/>
                </a:solidFill>
              </a:rPr>
              <a:t>suportados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pelo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i="1" dirty="0" err="1">
                <a:solidFill>
                  <a:srgbClr val="636466"/>
                </a:solidFill>
              </a:rPr>
              <a:t>redis</a:t>
            </a:r>
            <a:r>
              <a:rPr lang="en-US" i="1" dirty="0">
                <a:solidFill>
                  <a:srgbClr val="636466"/>
                </a:solidFill>
              </a:rPr>
              <a:t> </a:t>
            </a:r>
            <a:r>
              <a:rPr lang="en-US" i="1" dirty="0" err="1">
                <a:solidFill>
                  <a:srgbClr val="636466"/>
                </a:solidFill>
              </a:rPr>
              <a:t>são</a:t>
            </a:r>
            <a:r>
              <a:rPr lang="en-US" i="1" dirty="0">
                <a:solidFill>
                  <a:srgbClr val="636466"/>
                </a:solidFill>
              </a:rPr>
              <a:t>:</a:t>
            </a:r>
          </a:p>
          <a:p>
            <a:pPr>
              <a:buClr>
                <a:srgbClr val="8B2C12"/>
              </a:buClr>
            </a:pPr>
            <a:endParaRPr lang="en-US" i="1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en-US" dirty="0">
                <a:solidFill>
                  <a:srgbClr val="636466"/>
                </a:solidFill>
              </a:rPr>
              <a:t>Strings: </a:t>
            </a:r>
            <a:r>
              <a:rPr lang="en-US" dirty="0" err="1">
                <a:solidFill>
                  <a:srgbClr val="636466"/>
                </a:solidFill>
              </a:rPr>
              <a:t>tipo</a:t>
            </a:r>
            <a:r>
              <a:rPr lang="en-US" dirty="0">
                <a:solidFill>
                  <a:srgbClr val="636466"/>
                </a:solidFill>
              </a:rPr>
              <a:t> de dados </a:t>
            </a:r>
            <a:r>
              <a:rPr lang="en-US" dirty="0" err="1">
                <a:solidFill>
                  <a:srgbClr val="636466"/>
                </a:solidFill>
              </a:rPr>
              <a:t>básico</a:t>
            </a:r>
            <a:r>
              <a:rPr lang="en-US" dirty="0">
                <a:solidFill>
                  <a:srgbClr val="636466"/>
                </a:solidFill>
              </a:rPr>
              <a:t>; </a:t>
            </a: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en-US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en-US" dirty="0" err="1">
                <a:solidFill>
                  <a:srgbClr val="636466"/>
                </a:solidFill>
              </a:rPr>
              <a:t>Listas</a:t>
            </a:r>
            <a:r>
              <a:rPr lang="en-US" dirty="0">
                <a:solidFill>
                  <a:srgbClr val="636466"/>
                </a:solidFill>
              </a:rPr>
              <a:t>: </a:t>
            </a:r>
            <a:r>
              <a:rPr lang="en-US" dirty="0" err="1">
                <a:solidFill>
                  <a:srgbClr val="636466"/>
                </a:solidFill>
              </a:rPr>
              <a:t>possuem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pt-BR" dirty="0">
                <a:solidFill>
                  <a:srgbClr val="636466"/>
                </a:solidFill>
              </a:rPr>
              <a:t>uma série de valores ordenados;</a:t>
            </a: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en-US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en-US" dirty="0">
                <a:solidFill>
                  <a:srgbClr val="636466"/>
                </a:solidFill>
              </a:rPr>
              <a:t>Sets: </a:t>
            </a:r>
            <a:r>
              <a:rPr lang="pt-BR" dirty="0">
                <a:solidFill>
                  <a:srgbClr val="636466"/>
                </a:solidFill>
              </a:rPr>
              <a:t>similar a lista, porém não possuem ordenação e cada elemento só pode aparecer uma única vez;</a:t>
            </a: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en-US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en-US" dirty="0">
                <a:solidFill>
                  <a:srgbClr val="636466"/>
                </a:solidFill>
              </a:rPr>
              <a:t>Sorted Sets: </a:t>
            </a:r>
            <a:r>
              <a:rPr lang="pt-BR" dirty="0">
                <a:solidFill>
                  <a:srgbClr val="636466"/>
                </a:solidFill>
              </a:rPr>
              <a:t>sets ordenados onde cada valor tem uma pontuação associada. Essa pontuação é usada para classificar os elementos no set.</a:t>
            </a:r>
            <a:endParaRPr lang="en-US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en-US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en-US" dirty="0">
                <a:solidFill>
                  <a:srgbClr val="636466"/>
                </a:solidFill>
              </a:rPr>
              <a:t>Hashes: </a:t>
            </a:r>
            <a:r>
              <a:rPr lang="pt-BR" dirty="0">
                <a:solidFill>
                  <a:srgbClr val="636466"/>
                </a:solidFill>
              </a:rPr>
              <a:t>mapas entre campos de </a:t>
            </a:r>
            <a:r>
              <a:rPr lang="pt-BR" dirty="0" err="1">
                <a:solidFill>
                  <a:srgbClr val="636466"/>
                </a:solidFill>
              </a:rPr>
              <a:t>string</a:t>
            </a:r>
            <a:r>
              <a:rPr lang="pt-BR" dirty="0">
                <a:solidFill>
                  <a:srgbClr val="636466"/>
                </a:solidFill>
              </a:rPr>
              <a:t> e valores de </a:t>
            </a:r>
            <a:r>
              <a:rPr lang="pt-BR" dirty="0" err="1">
                <a:solidFill>
                  <a:srgbClr val="636466"/>
                </a:solidFill>
              </a:rPr>
              <a:t>string</a:t>
            </a:r>
            <a:r>
              <a:rPr lang="pt-BR" dirty="0">
                <a:solidFill>
                  <a:srgbClr val="636466"/>
                </a:solidFill>
              </a:rPr>
              <a:t>, são o tipo de dados perfeito para representar objetos (por exemplo: Um usuário com vários campos como: nome, sobrenome, idade e assim por diante).</a:t>
            </a:r>
            <a:endParaRPr lang="en-US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en-US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en-US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pt-BR" dirty="0">
              <a:solidFill>
                <a:srgbClr val="636466"/>
              </a:solidFill>
            </a:endParaRP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365939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74EED3-B946-4FA8-A6C8-6618516C4602}"/>
              </a:ext>
            </a:extLst>
          </p:cNvPr>
          <p:cNvSpPr/>
          <p:nvPr/>
        </p:nvSpPr>
        <p:spPr>
          <a:xfrm>
            <a:off x="-310682" y="1561364"/>
            <a:ext cx="8648065" cy="5724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Clr>
                <a:srgbClr val="8B2C12"/>
              </a:buClr>
            </a:pPr>
            <a:r>
              <a:rPr lang="en-US" dirty="0" err="1">
                <a:solidFill>
                  <a:srgbClr val="636466"/>
                </a:solidFill>
              </a:rPr>
              <a:t>Todas</a:t>
            </a:r>
            <a:r>
              <a:rPr lang="en-US" dirty="0">
                <a:solidFill>
                  <a:srgbClr val="636466"/>
                </a:solidFill>
              </a:rPr>
              <a:t> as </a:t>
            </a:r>
            <a:r>
              <a:rPr lang="en-US" dirty="0" err="1">
                <a:solidFill>
                  <a:srgbClr val="636466"/>
                </a:solidFill>
              </a:rPr>
              <a:t>operações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nos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i="1" dirty="0" err="1">
                <a:solidFill>
                  <a:srgbClr val="636466"/>
                </a:solidFill>
              </a:rPr>
              <a:t>redis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são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atômicas</a:t>
            </a:r>
            <a:r>
              <a:rPr lang="en-US" dirty="0">
                <a:solidFill>
                  <a:srgbClr val="636466"/>
                </a:solidFill>
              </a:rPr>
              <a:t>, </a:t>
            </a:r>
            <a:r>
              <a:rPr lang="en-US" dirty="0" err="1">
                <a:solidFill>
                  <a:srgbClr val="636466"/>
                </a:solidFill>
              </a:rPr>
              <a:t>ou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seja</a:t>
            </a:r>
            <a:r>
              <a:rPr lang="en-US" dirty="0">
                <a:solidFill>
                  <a:srgbClr val="636466"/>
                </a:solidFill>
              </a:rPr>
              <a:t>, </a:t>
            </a:r>
            <a:r>
              <a:rPr lang="en-US" dirty="0" err="1">
                <a:solidFill>
                  <a:srgbClr val="636466"/>
                </a:solidFill>
              </a:rPr>
              <a:t>enquanto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uma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operação</a:t>
            </a:r>
            <a:r>
              <a:rPr lang="en-US" dirty="0">
                <a:solidFill>
                  <a:srgbClr val="636466"/>
                </a:solidFill>
              </a:rPr>
              <a:t> é </a:t>
            </a:r>
            <a:r>
              <a:rPr lang="en-US" dirty="0" err="1">
                <a:solidFill>
                  <a:srgbClr val="636466"/>
                </a:solidFill>
              </a:rPr>
              <a:t>executada</a:t>
            </a:r>
            <a:r>
              <a:rPr lang="en-US" dirty="0">
                <a:solidFill>
                  <a:srgbClr val="636466"/>
                </a:solidFill>
              </a:rPr>
              <a:t>, </a:t>
            </a:r>
            <a:r>
              <a:rPr lang="en-US" dirty="0" err="1">
                <a:solidFill>
                  <a:srgbClr val="636466"/>
                </a:solidFill>
              </a:rPr>
              <a:t>nenhuma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outra</a:t>
            </a:r>
            <a:r>
              <a:rPr lang="en-US" dirty="0">
                <a:solidFill>
                  <a:srgbClr val="636466"/>
                </a:solidFill>
              </a:rPr>
              <a:t> é </a:t>
            </a:r>
            <a:r>
              <a:rPr lang="en-US" dirty="0" err="1">
                <a:solidFill>
                  <a:srgbClr val="636466"/>
                </a:solidFill>
              </a:rPr>
              <a:t>executada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paralelamente</a:t>
            </a:r>
            <a:r>
              <a:rPr lang="en-US" dirty="0">
                <a:solidFill>
                  <a:srgbClr val="636466"/>
                </a:solidFill>
              </a:rPr>
              <a:t>.</a:t>
            </a:r>
          </a:p>
          <a:p>
            <a:pPr lvl="1">
              <a:buClr>
                <a:srgbClr val="8B2C12"/>
              </a:buClr>
            </a:pPr>
            <a:endParaRPr lang="en-US" dirty="0">
              <a:solidFill>
                <a:srgbClr val="636466"/>
              </a:solidFill>
            </a:endParaRPr>
          </a:p>
          <a:p>
            <a:pPr lvl="1">
              <a:buClr>
                <a:srgbClr val="8B2C12"/>
              </a:buClr>
            </a:pPr>
            <a:r>
              <a:rPr lang="en-US" dirty="0" err="1">
                <a:solidFill>
                  <a:srgbClr val="636466"/>
                </a:solidFill>
              </a:rPr>
              <a:t>Alguns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comandos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básicos</a:t>
            </a:r>
            <a:r>
              <a:rPr lang="en-US" dirty="0">
                <a:solidFill>
                  <a:srgbClr val="636466"/>
                </a:solidFill>
              </a:rPr>
              <a:t> no </a:t>
            </a:r>
            <a:r>
              <a:rPr lang="en-US" i="1" dirty="0" err="1">
                <a:solidFill>
                  <a:srgbClr val="636466"/>
                </a:solidFill>
              </a:rPr>
              <a:t>redis</a:t>
            </a:r>
            <a:r>
              <a:rPr lang="en-US" dirty="0">
                <a:solidFill>
                  <a:srgbClr val="636466"/>
                </a:solidFill>
              </a:rPr>
              <a:t>:</a:t>
            </a: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en-US" dirty="0">
                <a:solidFill>
                  <a:srgbClr val="636466"/>
                </a:solidFill>
              </a:rPr>
              <a:t>SET: similar </a:t>
            </a:r>
            <a:r>
              <a:rPr lang="en-US" dirty="0" err="1">
                <a:solidFill>
                  <a:srgbClr val="636466"/>
                </a:solidFill>
              </a:rPr>
              <a:t>ao</a:t>
            </a:r>
            <a:r>
              <a:rPr lang="en-US" dirty="0">
                <a:solidFill>
                  <a:srgbClr val="636466"/>
                </a:solidFill>
              </a:rPr>
              <a:t> insert </a:t>
            </a:r>
            <a:r>
              <a:rPr lang="en-US" dirty="0" err="1">
                <a:solidFill>
                  <a:srgbClr val="636466"/>
                </a:solidFill>
              </a:rPr>
              <a:t>em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bancos</a:t>
            </a:r>
            <a:r>
              <a:rPr lang="en-US" dirty="0">
                <a:solidFill>
                  <a:srgbClr val="636466"/>
                </a:solidFill>
              </a:rPr>
              <a:t> de dados </a:t>
            </a:r>
            <a:r>
              <a:rPr lang="en-US" dirty="0" err="1">
                <a:solidFill>
                  <a:srgbClr val="636466"/>
                </a:solidFill>
              </a:rPr>
              <a:t>relacionais</a:t>
            </a:r>
            <a:r>
              <a:rPr lang="en-US" dirty="0">
                <a:solidFill>
                  <a:srgbClr val="636466"/>
                </a:solidFill>
              </a:rPr>
              <a:t>:</a:t>
            </a:r>
            <a:endParaRPr lang="en-US" i="1" dirty="0">
              <a:solidFill>
                <a:srgbClr val="636466"/>
              </a:solidFill>
            </a:endParaRPr>
          </a:p>
          <a:p>
            <a:pPr marL="1257300" lvl="2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sz="1600" dirty="0">
                <a:solidFill>
                  <a:srgbClr val="595540"/>
                </a:solidFill>
                <a:latin typeface="Courier New" panose="02070309020205020404" pitchFamily="49" charset="0"/>
              </a:rPr>
              <a:t>&gt; </a:t>
            </a:r>
            <a:r>
              <a:rPr lang="pt-BR" sz="1600" b="1" dirty="0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SET </a:t>
            </a:r>
            <a:r>
              <a:rPr lang="pt-BR" sz="1600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server:name</a:t>
            </a:r>
            <a:r>
              <a:rPr lang="pt-BR" sz="1600" b="1" dirty="0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 "fido“</a:t>
            </a:r>
            <a:r>
              <a:rPr lang="pt-BR" sz="1600" b="1" dirty="0">
                <a:solidFill>
                  <a:srgbClr val="59554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636466"/>
                </a:solidFill>
              </a:rPr>
              <a:t>&gt;&gt;</a:t>
            </a:r>
            <a:r>
              <a:rPr lang="pt-BR" sz="1600" b="1" dirty="0">
                <a:solidFill>
                  <a:srgbClr val="595540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636466"/>
                </a:solidFill>
              </a:rPr>
              <a:t>insere uma chave chamada “</a:t>
            </a:r>
            <a:r>
              <a:rPr lang="pt-BR" i="1" dirty="0" err="1">
                <a:solidFill>
                  <a:srgbClr val="636466"/>
                </a:solidFill>
              </a:rPr>
              <a:t>server:name</a:t>
            </a:r>
            <a:r>
              <a:rPr lang="pt-BR" dirty="0">
                <a:solidFill>
                  <a:srgbClr val="636466"/>
                </a:solidFill>
              </a:rPr>
              <a:t>” com o valor “</a:t>
            </a:r>
            <a:r>
              <a:rPr lang="pt-BR" i="1" dirty="0">
                <a:solidFill>
                  <a:srgbClr val="636466"/>
                </a:solidFill>
              </a:rPr>
              <a:t>fido</a:t>
            </a:r>
            <a:r>
              <a:rPr lang="pt-BR" dirty="0">
                <a:solidFill>
                  <a:srgbClr val="636466"/>
                </a:solidFill>
              </a:rPr>
              <a:t>”;</a:t>
            </a:r>
          </a:p>
          <a:p>
            <a:pPr marL="1257300" lvl="2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en-US" i="1" dirty="0">
              <a:solidFill>
                <a:srgbClr val="636466"/>
              </a:solidFill>
            </a:endParaRP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en-US" dirty="0">
                <a:solidFill>
                  <a:srgbClr val="636466"/>
                </a:solidFill>
              </a:rPr>
              <a:t>GET: similar </a:t>
            </a:r>
            <a:r>
              <a:rPr lang="en-US" dirty="0" err="1">
                <a:solidFill>
                  <a:srgbClr val="636466"/>
                </a:solidFill>
              </a:rPr>
              <a:t>ao</a:t>
            </a:r>
            <a:r>
              <a:rPr lang="en-US" dirty="0">
                <a:solidFill>
                  <a:srgbClr val="636466"/>
                </a:solidFill>
              </a:rPr>
              <a:t> select </a:t>
            </a:r>
            <a:r>
              <a:rPr lang="en-US" dirty="0" err="1">
                <a:solidFill>
                  <a:srgbClr val="636466"/>
                </a:solidFill>
              </a:rPr>
              <a:t>em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bancos</a:t>
            </a:r>
            <a:r>
              <a:rPr lang="en-US" dirty="0">
                <a:solidFill>
                  <a:srgbClr val="636466"/>
                </a:solidFill>
              </a:rPr>
              <a:t> de dados </a:t>
            </a:r>
            <a:r>
              <a:rPr lang="en-US" dirty="0" err="1">
                <a:solidFill>
                  <a:srgbClr val="636466"/>
                </a:solidFill>
              </a:rPr>
              <a:t>relacionais</a:t>
            </a:r>
            <a:r>
              <a:rPr lang="en-US" dirty="0">
                <a:solidFill>
                  <a:srgbClr val="636466"/>
                </a:solidFill>
              </a:rPr>
              <a:t>:</a:t>
            </a:r>
            <a:endParaRPr lang="en-US" i="1" dirty="0">
              <a:solidFill>
                <a:srgbClr val="636466"/>
              </a:solidFill>
            </a:endParaRPr>
          </a:p>
          <a:p>
            <a:pPr marL="1257300" lvl="2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sz="1600" dirty="0">
                <a:solidFill>
                  <a:srgbClr val="595540"/>
                </a:solidFill>
                <a:latin typeface="Courier New" panose="02070309020205020404" pitchFamily="49" charset="0"/>
              </a:rPr>
              <a:t>&gt; </a:t>
            </a:r>
            <a:r>
              <a:rPr lang="pt-BR" sz="1600" b="1" dirty="0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GET </a:t>
            </a:r>
            <a:r>
              <a:rPr lang="pt-BR" sz="1600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server:name</a:t>
            </a:r>
            <a:r>
              <a:rPr lang="pt-BR" sz="1400" b="1" dirty="0">
                <a:solidFill>
                  <a:srgbClr val="59554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636466"/>
                </a:solidFill>
              </a:rPr>
              <a:t>&gt;&gt;</a:t>
            </a:r>
            <a:r>
              <a:rPr lang="pt-BR" sz="1400" b="1" dirty="0">
                <a:solidFill>
                  <a:srgbClr val="595540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636466"/>
                </a:solidFill>
              </a:rPr>
              <a:t>retorna o valor da chave </a:t>
            </a:r>
            <a:r>
              <a:rPr lang="pt-BR" sz="1600" dirty="0">
                <a:solidFill>
                  <a:srgbClr val="636466"/>
                </a:solidFill>
              </a:rPr>
              <a:t>“</a:t>
            </a:r>
            <a:r>
              <a:rPr lang="pt-BR" sz="1600" i="1" dirty="0" err="1">
                <a:solidFill>
                  <a:srgbClr val="636466"/>
                </a:solidFill>
              </a:rPr>
              <a:t>server:name</a:t>
            </a:r>
            <a:r>
              <a:rPr lang="pt-BR" sz="1600" dirty="0">
                <a:solidFill>
                  <a:srgbClr val="636466"/>
                </a:solidFill>
              </a:rPr>
              <a:t>”;</a:t>
            </a:r>
          </a:p>
          <a:p>
            <a:pPr lvl="2">
              <a:buClr>
                <a:srgbClr val="8B2C12"/>
              </a:buClr>
            </a:pPr>
            <a:endParaRPr lang="pt-BR" sz="1600" dirty="0">
              <a:solidFill>
                <a:srgbClr val="636466"/>
              </a:solidFill>
            </a:endParaRP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en-US" dirty="0">
                <a:solidFill>
                  <a:srgbClr val="636466"/>
                </a:solidFill>
              </a:rPr>
              <a:t>DEL: </a:t>
            </a:r>
            <a:r>
              <a:rPr lang="pt-BR" dirty="0">
                <a:solidFill>
                  <a:srgbClr val="636466"/>
                </a:solidFill>
              </a:rPr>
              <a:t>excluir uma determinada chave e seu valor associado.</a:t>
            </a:r>
            <a:endParaRPr lang="en-US" dirty="0">
              <a:solidFill>
                <a:srgbClr val="636466"/>
              </a:solidFill>
            </a:endParaRPr>
          </a:p>
          <a:p>
            <a:pPr marL="1257300" lvl="2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dirty="0">
                <a:solidFill>
                  <a:srgbClr val="595540"/>
                </a:solidFill>
                <a:latin typeface="Courier New" panose="02070309020205020404" pitchFamily="49" charset="0"/>
              </a:rPr>
              <a:t>&gt; </a:t>
            </a:r>
            <a:r>
              <a:rPr lang="pt-BR" b="1" dirty="0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set </a:t>
            </a:r>
            <a:r>
              <a:rPr lang="pt-BR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chave_exemplo</a:t>
            </a:r>
            <a:r>
              <a:rPr lang="pt-BR" b="1" dirty="0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 deletar</a:t>
            </a:r>
            <a:br>
              <a:rPr lang="pt-BR" b="1" dirty="0">
                <a:solidFill>
                  <a:srgbClr val="595540"/>
                </a:solidFill>
                <a:latin typeface="Courier New" panose="02070309020205020404" pitchFamily="49" charset="0"/>
              </a:rPr>
            </a:br>
            <a:r>
              <a:rPr lang="pt-BR" b="1" dirty="0">
                <a:solidFill>
                  <a:srgbClr val="262626"/>
                </a:solidFill>
                <a:latin typeface="Courier New" panose="02070309020205020404" pitchFamily="49" charset="0"/>
              </a:rPr>
              <a:t>OK</a:t>
            </a:r>
          </a:p>
          <a:p>
            <a:pPr lvl="2">
              <a:buClr>
                <a:srgbClr val="8B2C12"/>
              </a:buClr>
            </a:pPr>
            <a:r>
              <a:rPr lang="pt-BR" dirty="0">
                <a:solidFill>
                  <a:srgbClr val="595540"/>
                </a:solidFill>
                <a:latin typeface="Courier New" panose="02070309020205020404" pitchFamily="49" charset="0"/>
              </a:rPr>
              <a:t>  &gt; </a:t>
            </a:r>
            <a:r>
              <a:rPr lang="pt-BR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get</a:t>
            </a:r>
            <a:r>
              <a:rPr lang="pt-BR" b="1" dirty="0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 </a:t>
            </a:r>
            <a:r>
              <a:rPr lang="pt-BR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chave_exemplo</a:t>
            </a:r>
            <a:endParaRPr lang="pt-BR" b="1" dirty="0">
              <a:solidFill>
                <a:srgbClr val="595540"/>
              </a:solidFill>
              <a:latin typeface="Courier New" panose="02070309020205020404" pitchFamily="49" charset="0"/>
            </a:endParaRPr>
          </a:p>
          <a:p>
            <a:pPr lvl="2">
              <a:buClr>
                <a:srgbClr val="8B2C12"/>
              </a:buClr>
            </a:pPr>
            <a:r>
              <a:rPr lang="pt-BR" b="1" dirty="0">
                <a:solidFill>
                  <a:srgbClr val="262626"/>
                </a:solidFill>
                <a:latin typeface="Courier New" panose="02070309020205020404" pitchFamily="49" charset="0"/>
              </a:rPr>
              <a:t>  "deletar“</a:t>
            </a:r>
          </a:p>
          <a:p>
            <a:pPr lvl="2">
              <a:buClr>
                <a:srgbClr val="8B2C12"/>
              </a:buClr>
            </a:pPr>
            <a:r>
              <a:rPr lang="en-US" b="1" i="1" dirty="0">
                <a:solidFill>
                  <a:srgbClr val="262626"/>
                </a:solidFill>
                <a:latin typeface="Courier New" panose="02070309020205020404" pitchFamily="49" charset="0"/>
              </a:rPr>
              <a:t>  </a:t>
            </a:r>
            <a:r>
              <a:rPr lang="pt-BR" dirty="0">
                <a:solidFill>
                  <a:srgbClr val="595540"/>
                </a:solidFill>
                <a:latin typeface="Courier New" panose="02070309020205020404" pitchFamily="49" charset="0"/>
              </a:rPr>
              <a:t>&gt; </a:t>
            </a:r>
            <a:r>
              <a:rPr lang="pt-BR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del</a:t>
            </a:r>
            <a:r>
              <a:rPr lang="pt-BR" b="1" dirty="0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 </a:t>
            </a:r>
            <a:r>
              <a:rPr lang="pt-BR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chave_exemplo</a:t>
            </a:r>
            <a:endParaRPr lang="pt-BR" b="1" dirty="0">
              <a:solidFill>
                <a:srgbClr val="595540"/>
              </a:solidFill>
              <a:latin typeface="Courier New" panose="02070309020205020404" pitchFamily="49" charset="0"/>
            </a:endParaRPr>
          </a:p>
          <a:p>
            <a:pPr lvl="2">
              <a:buClr>
                <a:srgbClr val="8B2C12"/>
              </a:buClr>
            </a:pPr>
            <a:r>
              <a:rPr lang="pt-BR" b="1" dirty="0">
                <a:solidFill>
                  <a:srgbClr val="262626"/>
                </a:solidFill>
                <a:latin typeface="Courier New" panose="02070309020205020404" pitchFamily="49" charset="0"/>
              </a:rPr>
              <a:t>  (</a:t>
            </a:r>
            <a:r>
              <a:rPr lang="pt-BR" b="1" dirty="0" err="1">
                <a:solidFill>
                  <a:srgbClr val="262626"/>
                </a:solidFill>
                <a:latin typeface="Courier New" panose="02070309020205020404" pitchFamily="49" charset="0"/>
              </a:rPr>
              <a:t>integer</a:t>
            </a:r>
            <a:r>
              <a:rPr lang="pt-BR" b="1" dirty="0">
                <a:solidFill>
                  <a:srgbClr val="262626"/>
                </a:solidFill>
                <a:latin typeface="Courier New" panose="02070309020205020404" pitchFamily="49" charset="0"/>
              </a:rPr>
              <a:t>) 1</a:t>
            </a:r>
          </a:p>
          <a:p>
            <a:pPr lvl="2">
              <a:buClr>
                <a:srgbClr val="8B2C12"/>
              </a:buClr>
            </a:pPr>
            <a:r>
              <a:rPr lang="pt-BR" dirty="0">
                <a:solidFill>
                  <a:srgbClr val="595540"/>
                </a:solidFill>
                <a:latin typeface="Courier New" panose="02070309020205020404" pitchFamily="49" charset="0"/>
              </a:rPr>
              <a:t>  &gt; </a:t>
            </a:r>
            <a:r>
              <a:rPr lang="pt-BR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get</a:t>
            </a:r>
            <a:r>
              <a:rPr lang="pt-BR" b="1" dirty="0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 </a:t>
            </a:r>
            <a:r>
              <a:rPr lang="pt-BR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chave_exemplo</a:t>
            </a:r>
            <a:endParaRPr lang="pt-BR" b="1" dirty="0">
              <a:solidFill>
                <a:srgbClr val="595540"/>
              </a:solidFill>
              <a:latin typeface="Courier New" panose="02070309020205020404" pitchFamily="49" charset="0"/>
            </a:endParaRPr>
          </a:p>
          <a:p>
            <a:pPr lvl="2">
              <a:buClr>
                <a:srgbClr val="8B2C12"/>
              </a:buClr>
            </a:pPr>
            <a:r>
              <a:rPr lang="pt-BR" b="1" dirty="0">
                <a:solidFill>
                  <a:srgbClr val="262626"/>
                </a:solidFill>
                <a:latin typeface="Courier New" panose="02070309020205020404" pitchFamily="49" charset="0"/>
              </a:rPr>
              <a:t>  (</a:t>
            </a:r>
            <a:r>
              <a:rPr lang="pt-BR" b="1" dirty="0" err="1">
                <a:solidFill>
                  <a:srgbClr val="262626"/>
                </a:solidFill>
                <a:latin typeface="Courier New" panose="02070309020205020404" pitchFamily="49" charset="0"/>
              </a:rPr>
              <a:t>nil</a:t>
            </a:r>
            <a:r>
              <a:rPr lang="pt-BR" b="1" dirty="0">
                <a:solidFill>
                  <a:srgbClr val="262626"/>
                </a:solidFill>
                <a:latin typeface="Courier New" panose="02070309020205020404" pitchFamily="49" charset="0"/>
              </a:rPr>
              <a:t>)</a:t>
            </a:r>
            <a:endParaRPr lang="en-US" i="1" dirty="0">
              <a:solidFill>
                <a:srgbClr val="636466"/>
              </a:solidFill>
            </a:endParaRP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259967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74EED3-B946-4FA8-A6C8-6618516C4602}"/>
              </a:ext>
            </a:extLst>
          </p:cNvPr>
          <p:cNvSpPr/>
          <p:nvPr/>
        </p:nvSpPr>
        <p:spPr>
          <a:xfrm>
            <a:off x="-326724" y="-80210"/>
            <a:ext cx="8648065" cy="5724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en-US" dirty="0">
                <a:solidFill>
                  <a:srgbClr val="636466"/>
                </a:solidFill>
              </a:rPr>
              <a:t>HGETALL (</a:t>
            </a:r>
            <a:r>
              <a:rPr lang="en-US" dirty="0" err="1">
                <a:solidFill>
                  <a:srgbClr val="636466"/>
                </a:solidFill>
              </a:rPr>
              <a:t>só</a:t>
            </a:r>
            <a:r>
              <a:rPr lang="en-US" dirty="0">
                <a:solidFill>
                  <a:srgbClr val="636466"/>
                </a:solidFill>
              </a:rPr>
              <a:t> para hash): </a:t>
            </a:r>
            <a:r>
              <a:rPr lang="pt-BR" dirty="0">
                <a:solidFill>
                  <a:srgbClr val="636466"/>
                </a:solidFill>
              </a:rPr>
              <a:t>Retorna os valores da chave no objeto </a:t>
            </a:r>
            <a:r>
              <a:rPr lang="pt-BR" dirty="0" err="1">
                <a:solidFill>
                  <a:srgbClr val="636466"/>
                </a:solidFill>
              </a:rPr>
              <a:t>hash</a:t>
            </a:r>
            <a:r>
              <a:rPr lang="pt-BR" dirty="0">
                <a:solidFill>
                  <a:srgbClr val="636466"/>
                </a:solidFill>
              </a:rPr>
              <a:t>.</a:t>
            </a:r>
            <a:endParaRPr lang="en-US" i="1" dirty="0">
              <a:solidFill>
                <a:srgbClr val="636466"/>
              </a:solidFill>
            </a:endParaRPr>
          </a:p>
          <a:p>
            <a:pPr marL="1257300" lvl="2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dirty="0">
                <a:solidFill>
                  <a:srgbClr val="595540"/>
                </a:solidFill>
                <a:latin typeface="Courier New" panose="02070309020205020404" pitchFamily="49" charset="0"/>
              </a:rPr>
              <a:t>&gt; </a:t>
            </a:r>
            <a:r>
              <a:rPr lang="pt-BR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hgetall</a:t>
            </a:r>
            <a:r>
              <a:rPr lang="pt-BR" b="1" dirty="0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 user:1000</a:t>
            </a:r>
            <a:endParaRPr lang="pt-BR" b="1" dirty="0">
              <a:solidFill>
                <a:srgbClr val="595540"/>
              </a:solidFill>
              <a:latin typeface="Courier New" panose="02070309020205020404" pitchFamily="49" charset="0"/>
            </a:endParaRPr>
          </a:p>
          <a:p>
            <a:pPr lvl="2">
              <a:buClr>
                <a:srgbClr val="8B2C12"/>
              </a:buClr>
            </a:pPr>
            <a:r>
              <a:rPr lang="pt-BR" b="1" dirty="0">
                <a:solidFill>
                  <a:srgbClr val="595540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262626"/>
                </a:solidFill>
                <a:latin typeface="Courier New" panose="02070309020205020404" pitchFamily="49" charset="0"/>
              </a:rPr>
              <a:t>1) "name"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262626"/>
                </a:solidFill>
                <a:latin typeface="Courier New" panose="02070309020205020404" pitchFamily="49" charset="0"/>
              </a:rPr>
              <a:t>2) "John Smith"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262626"/>
                </a:solidFill>
                <a:latin typeface="Courier New" panose="02070309020205020404" pitchFamily="49" charset="0"/>
              </a:rPr>
              <a:t>3) "email"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262626"/>
                </a:solidFill>
                <a:latin typeface="Courier New" panose="02070309020205020404" pitchFamily="49" charset="0"/>
              </a:rPr>
              <a:t>4) "john.smith@example.com"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262626"/>
                </a:solidFill>
                <a:latin typeface="Courier New" panose="02070309020205020404" pitchFamily="49" charset="0"/>
              </a:rPr>
              <a:t>5) "password"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262626"/>
                </a:solidFill>
                <a:latin typeface="Courier New" panose="02070309020205020404" pitchFamily="49" charset="0"/>
              </a:rPr>
              <a:t>6) "s3cret"</a:t>
            </a:r>
            <a:r>
              <a:rPr lang="pt-BR" dirty="0">
                <a:solidFill>
                  <a:srgbClr val="595540"/>
                </a:solidFill>
                <a:latin typeface="Courier New" panose="02070309020205020404" pitchFamily="49" charset="0"/>
              </a:rPr>
              <a:t> </a:t>
            </a:r>
            <a:endParaRPr lang="en-US" i="1" dirty="0">
              <a:solidFill>
                <a:srgbClr val="636466"/>
              </a:solidFill>
            </a:endParaRP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351372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theme/theme1.xml><?xml version="1.0" encoding="utf-8"?>
<a:theme xmlns:a="http://schemas.openxmlformats.org/drawingml/2006/main" name="Facetado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</TotalTime>
  <Words>853</Words>
  <Application>Microsoft Office PowerPoint</Application>
  <PresentationFormat>Personalizar</PresentationFormat>
  <Paragraphs>136</Paragraphs>
  <Slides>15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Aldhabi</vt:lpstr>
      <vt:lpstr>Arial</vt:lpstr>
      <vt:lpstr>Berlin Sans FB</vt:lpstr>
      <vt:lpstr>Calibri</vt:lpstr>
      <vt:lpstr>Courier New</vt:lpstr>
      <vt:lpstr>Georgia</vt:lpstr>
      <vt:lpstr>Times New Roman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Deb -san</dc:creator>
  <cp:lastModifiedBy>Deb -san</cp:lastModifiedBy>
  <cp:revision>33</cp:revision>
  <dcterms:modified xsi:type="dcterms:W3CDTF">2018-06-29T01:16:55Z</dcterms:modified>
</cp:coreProperties>
</file>