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1" r:id="rId7"/>
    <p:sldId id="267" r:id="rId8"/>
    <p:sldId id="266" r:id="rId9"/>
    <p:sldId id="268" r:id="rId10"/>
    <p:sldId id="260" r:id="rId11"/>
    <p:sldId id="263" r:id="rId12"/>
    <p:sldId id="264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25" d="100"/>
          <a:sy n="125" d="100"/>
        </p:scale>
        <p:origin x="-1692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CE14-21B4-4FD7-9BB7-3BC91BCE1689}" type="datetimeFigureOut">
              <a:rPr lang="de-DE"/>
              <a:t>05.11.2016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41A31-FE30-4609-A204-478A692509C3}" type="slidenum">
              <a:rPr lang="de-DE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7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41A31-FE30-4609-A204-478A692509C3}" type="slidenum">
              <a:rPr lang="de-DE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99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41A31-FE30-4609-A204-478A692509C3}" type="slidenum">
              <a:rPr lang="de-DE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81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41A31-FE30-4609-A204-478A692509C3}" type="slidenum">
              <a:rPr lang="de-DE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07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68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79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84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52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1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19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25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6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5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57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37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82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Methods in Vulnerable Communities Classification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POC – </a:t>
            </a:r>
            <a:r>
              <a:rPr lang="pt-BR" dirty="0" err="1" smtClean="0"/>
              <a:t>Decision</a:t>
            </a:r>
            <a:r>
              <a:rPr lang="pt-BR" dirty="0" smtClean="0"/>
              <a:t> </a:t>
            </a:r>
            <a:r>
              <a:rPr lang="pt-BR" dirty="0" err="1" smtClean="0"/>
              <a:t>Trees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 err="1"/>
              <a:t>Try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tune </a:t>
            </a:r>
            <a:r>
              <a:rPr lang="pt-BR" dirty="0" err="1"/>
              <a:t>various</a:t>
            </a:r>
            <a:r>
              <a:rPr lang="pt-BR" dirty="0"/>
              <a:t> </a:t>
            </a:r>
            <a:r>
              <a:rPr lang="pt-BR" dirty="0" err="1"/>
              <a:t>models</a:t>
            </a:r>
            <a:r>
              <a:rPr lang="pt-BR" dirty="0"/>
              <a:t> for </a:t>
            </a:r>
            <a:r>
              <a:rPr lang="pt-BR" dirty="0" err="1"/>
              <a:t>DecisionTreeClassifier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Model</a:t>
            </a:r>
            <a:r>
              <a:rPr lang="pt-BR" dirty="0"/>
              <a:t>: </a:t>
            </a:r>
            <a:r>
              <a:rPr lang="pt-BR" dirty="0" err="1"/>
              <a:t>DecisionTreeClassifier</a:t>
            </a:r>
            <a:r>
              <a:rPr lang="pt-BR" dirty="0"/>
              <a:t> for: ['age', 'NumberOfTime30-59DaysPastDueNotWorse', '</a:t>
            </a:r>
            <a:r>
              <a:rPr lang="pt-BR" dirty="0" err="1"/>
              <a:t>DebtRatio</a:t>
            </a:r>
            <a:r>
              <a:rPr lang="pt-BR" dirty="0"/>
              <a:t>', '</a:t>
            </a:r>
            <a:r>
              <a:rPr lang="pt-BR" dirty="0" err="1"/>
              <a:t>MonthlyIncome</a:t>
            </a:r>
            <a:r>
              <a:rPr lang="pt-BR" dirty="0"/>
              <a:t>', '</a:t>
            </a:r>
            <a:r>
              <a:rPr lang="pt-BR" dirty="0" err="1"/>
              <a:t>NumberOfOpenCreditLinesAndLoans</a:t>
            </a:r>
            <a:r>
              <a:rPr lang="pt-BR" dirty="0"/>
              <a:t>', 'NumberOfTimes90DaysLate', '</a:t>
            </a:r>
            <a:r>
              <a:rPr lang="pt-BR" dirty="0" err="1"/>
              <a:t>NumberRealEstateLoansOrLines</a:t>
            </a:r>
            <a:r>
              <a:rPr lang="pt-BR" dirty="0"/>
              <a:t>', 'NumberOfTime60-89DaysPastDueNotWorse', '</a:t>
            </a:r>
            <a:r>
              <a:rPr lang="pt-BR" dirty="0" err="1"/>
              <a:t>NumberOfDependents</a:t>
            </a:r>
            <a:r>
              <a:rPr lang="pt-BR" dirty="0"/>
              <a:t>']</a:t>
            </a:r>
          </a:p>
          <a:p>
            <a:pPr marL="0" indent="0">
              <a:buNone/>
            </a:pPr>
            <a:r>
              <a:rPr lang="pt-BR" dirty="0"/>
              <a:t>Cross-</a:t>
            </a:r>
            <a:r>
              <a:rPr lang="pt-BR" dirty="0" err="1"/>
              <a:t>Validation</a:t>
            </a:r>
            <a:r>
              <a:rPr lang="pt-BR" dirty="0"/>
              <a:t> Score : 93.5347%</a:t>
            </a:r>
          </a:p>
          <a:p>
            <a:pPr marL="0" indent="0">
              <a:buNone/>
            </a:pPr>
            <a:r>
              <a:rPr lang="pt-BR" dirty="0"/>
              <a:t>{'</a:t>
            </a:r>
            <a:r>
              <a:rPr lang="pt-BR" dirty="0" err="1"/>
              <a:t>splitter</a:t>
            </a:r>
            <a:r>
              <a:rPr lang="pt-BR" dirty="0"/>
              <a:t>': '</a:t>
            </a:r>
            <a:r>
              <a:rPr lang="pt-BR" dirty="0" err="1"/>
              <a:t>random</a:t>
            </a:r>
            <a:r>
              <a:rPr lang="pt-BR" dirty="0"/>
              <a:t>', '</a:t>
            </a:r>
            <a:r>
              <a:rPr lang="pt-BR" dirty="0" err="1"/>
              <a:t>max_leaf_nodes</a:t>
            </a:r>
            <a:r>
              <a:rPr lang="pt-BR" dirty="0"/>
              <a:t>': 10, '</a:t>
            </a:r>
            <a:r>
              <a:rPr lang="pt-BR" dirty="0" err="1"/>
              <a:t>min_samples_leaf</a:t>
            </a:r>
            <a:r>
              <a:rPr lang="pt-BR" dirty="0"/>
              <a:t>': 14, '</a:t>
            </a:r>
            <a:r>
              <a:rPr lang="pt-BR" dirty="0" err="1"/>
              <a:t>min_samples_split</a:t>
            </a:r>
            <a:r>
              <a:rPr lang="pt-BR" dirty="0"/>
              <a:t>': 50, '</a:t>
            </a:r>
            <a:r>
              <a:rPr lang="pt-BR" dirty="0" err="1"/>
              <a:t>random_state</a:t>
            </a:r>
            <a:r>
              <a:rPr lang="pt-BR" dirty="0"/>
              <a:t>': 3, '</a:t>
            </a:r>
            <a:r>
              <a:rPr lang="pt-BR" dirty="0" err="1"/>
              <a:t>criterion</a:t>
            </a:r>
            <a:r>
              <a:rPr lang="pt-BR" dirty="0"/>
              <a:t>': '</a:t>
            </a:r>
            <a:r>
              <a:rPr lang="pt-BR" dirty="0" err="1"/>
              <a:t>entropy</a:t>
            </a:r>
            <a:r>
              <a:rPr lang="pt-BR" dirty="0"/>
              <a:t>', '</a:t>
            </a:r>
            <a:r>
              <a:rPr lang="pt-BR" dirty="0" err="1"/>
              <a:t>max_features</a:t>
            </a:r>
            <a:r>
              <a:rPr lang="pt-BR" dirty="0"/>
              <a:t>': </a:t>
            </a:r>
            <a:r>
              <a:rPr lang="pt-BR" dirty="0" err="1"/>
              <a:t>None</a:t>
            </a:r>
            <a:r>
              <a:rPr lang="pt-BR" dirty="0"/>
              <a:t>, '</a:t>
            </a:r>
            <a:r>
              <a:rPr lang="pt-BR" dirty="0" err="1"/>
              <a:t>max_depth</a:t>
            </a:r>
            <a:r>
              <a:rPr lang="pt-BR" dirty="0"/>
              <a:t>': 5}</a:t>
            </a:r>
          </a:p>
          <a:p>
            <a:pPr marL="0" indent="0">
              <a:buNone/>
            </a:pPr>
            <a:r>
              <a:rPr lang="pt-BR" dirty="0"/>
              <a:t>Cross-</a:t>
            </a:r>
            <a:r>
              <a:rPr lang="pt-BR" dirty="0" err="1"/>
              <a:t>Validation</a:t>
            </a:r>
            <a:r>
              <a:rPr lang="pt-BR" dirty="0"/>
              <a:t> Score : 93.5353%</a:t>
            </a:r>
          </a:p>
          <a:p>
            <a:pPr marL="0" indent="0">
              <a:buNone/>
            </a:pPr>
            <a:r>
              <a:rPr lang="pt-BR" dirty="0"/>
              <a:t>{'</a:t>
            </a:r>
            <a:r>
              <a:rPr lang="pt-BR" dirty="0" err="1"/>
              <a:t>splitter</a:t>
            </a:r>
            <a:r>
              <a:rPr lang="pt-BR" dirty="0"/>
              <a:t>': '</a:t>
            </a:r>
            <a:r>
              <a:rPr lang="pt-BR" dirty="0" err="1"/>
              <a:t>random</a:t>
            </a:r>
            <a:r>
              <a:rPr lang="pt-BR" dirty="0"/>
              <a:t>', '</a:t>
            </a:r>
            <a:r>
              <a:rPr lang="pt-BR" dirty="0" err="1"/>
              <a:t>max_leaf_nodes</a:t>
            </a:r>
            <a:r>
              <a:rPr lang="pt-BR" dirty="0"/>
              <a:t>': 10, '</a:t>
            </a:r>
            <a:r>
              <a:rPr lang="pt-BR" dirty="0" err="1"/>
              <a:t>min_samples_leaf</a:t>
            </a:r>
            <a:r>
              <a:rPr lang="pt-BR" dirty="0"/>
              <a:t>': 14, '</a:t>
            </a:r>
            <a:r>
              <a:rPr lang="pt-BR" dirty="0" err="1"/>
              <a:t>min_samples_split</a:t>
            </a:r>
            <a:r>
              <a:rPr lang="pt-BR" dirty="0"/>
              <a:t>': 50, '</a:t>
            </a:r>
            <a:r>
              <a:rPr lang="pt-BR" dirty="0" err="1"/>
              <a:t>random_state</a:t>
            </a:r>
            <a:r>
              <a:rPr lang="pt-BR" dirty="0"/>
              <a:t>': 3, '</a:t>
            </a:r>
            <a:r>
              <a:rPr lang="pt-BR" dirty="0" err="1"/>
              <a:t>criterion</a:t>
            </a:r>
            <a:r>
              <a:rPr lang="pt-BR" dirty="0"/>
              <a:t>': '</a:t>
            </a:r>
            <a:r>
              <a:rPr lang="pt-BR" dirty="0" err="1"/>
              <a:t>entropy</a:t>
            </a:r>
            <a:r>
              <a:rPr lang="pt-BR" dirty="0"/>
              <a:t>', '</a:t>
            </a:r>
            <a:r>
              <a:rPr lang="pt-BR" dirty="0" err="1"/>
              <a:t>max_features</a:t>
            </a:r>
            <a:r>
              <a:rPr lang="pt-BR" dirty="0"/>
              <a:t>': </a:t>
            </a:r>
            <a:r>
              <a:rPr lang="pt-BR" dirty="0" err="1"/>
              <a:t>None</a:t>
            </a:r>
            <a:r>
              <a:rPr lang="pt-BR" dirty="0"/>
              <a:t>, '</a:t>
            </a:r>
            <a:r>
              <a:rPr lang="pt-BR" dirty="0" err="1"/>
              <a:t>max_depth</a:t>
            </a:r>
            <a:r>
              <a:rPr lang="pt-BR" dirty="0"/>
              <a:t>': 4}</a:t>
            </a:r>
          </a:p>
          <a:p>
            <a:pPr marL="0" indent="0">
              <a:buNone/>
            </a:pPr>
            <a:r>
              <a:rPr lang="pt-BR" dirty="0"/>
              <a:t>Cross-</a:t>
            </a:r>
            <a:r>
              <a:rPr lang="pt-BR" dirty="0" err="1"/>
              <a:t>Validation</a:t>
            </a:r>
            <a:r>
              <a:rPr lang="pt-BR" dirty="0"/>
              <a:t> Score : 93.5353%</a:t>
            </a:r>
          </a:p>
          <a:p>
            <a:pPr marL="0" indent="0">
              <a:buNone/>
            </a:pPr>
            <a:r>
              <a:rPr lang="pt-BR" dirty="0"/>
              <a:t>{'</a:t>
            </a:r>
            <a:r>
              <a:rPr lang="pt-BR" dirty="0" err="1"/>
              <a:t>splitter</a:t>
            </a:r>
            <a:r>
              <a:rPr lang="pt-BR" dirty="0"/>
              <a:t>': '</a:t>
            </a:r>
            <a:r>
              <a:rPr lang="pt-BR" dirty="0" err="1"/>
              <a:t>random</a:t>
            </a:r>
            <a:r>
              <a:rPr lang="pt-BR" dirty="0"/>
              <a:t>', '</a:t>
            </a:r>
            <a:r>
              <a:rPr lang="pt-BR" dirty="0" err="1"/>
              <a:t>max_leaf_nodes</a:t>
            </a:r>
            <a:r>
              <a:rPr lang="pt-BR" dirty="0"/>
              <a:t>': 10, '</a:t>
            </a:r>
            <a:r>
              <a:rPr lang="pt-BR" dirty="0" err="1"/>
              <a:t>min_samples_leaf</a:t>
            </a:r>
            <a:r>
              <a:rPr lang="pt-BR" dirty="0"/>
              <a:t>': 14, '</a:t>
            </a:r>
            <a:r>
              <a:rPr lang="pt-BR" dirty="0" err="1"/>
              <a:t>min_samples_split</a:t>
            </a:r>
            <a:r>
              <a:rPr lang="pt-BR" dirty="0"/>
              <a:t>': 50, '</a:t>
            </a:r>
            <a:r>
              <a:rPr lang="pt-BR" dirty="0" err="1"/>
              <a:t>random_state</a:t>
            </a:r>
            <a:r>
              <a:rPr lang="pt-BR" dirty="0"/>
              <a:t>': 3, '</a:t>
            </a:r>
            <a:r>
              <a:rPr lang="pt-BR" dirty="0" err="1"/>
              <a:t>criterion</a:t>
            </a:r>
            <a:r>
              <a:rPr lang="pt-BR" dirty="0"/>
              <a:t>': '</a:t>
            </a:r>
            <a:r>
              <a:rPr lang="pt-BR" dirty="0" err="1"/>
              <a:t>entropy</a:t>
            </a:r>
            <a:r>
              <a:rPr lang="pt-BR" dirty="0"/>
              <a:t>', '</a:t>
            </a:r>
            <a:r>
              <a:rPr lang="pt-BR" dirty="0" err="1"/>
              <a:t>max_features</a:t>
            </a:r>
            <a:r>
              <a:rPr lang="pt-BR" dirty="0"/>
              <a:t>': </a:t>
            </a:r>
            <a:r>
              <a:rPr lang="pt-BR" dirty="0" err="1"/>
              <a:t>None</a:t>
            </a:r>
            <a:r>
              <a:rPr lang="pt-BR" dirty="0"/>
              <a:t>, '</a:t>
            </a:r>
            <a:r>
              <a:rPr lang="pt-BR" dirty="0" err="1"/>
              <a:t>max_depth</a:t>
            </a:r>
            <a:r>
              <a:rPr lang="pt-BR" dirty="0"/>
              <a:t>': 3}</a:t>
            </a:r>
          </a:p>
          <a:p>
            <a:pPr marL="0" indent="0">
              <a:buNone/>
            </a:pPr>
            <a:r>
              <a:rPr lang="pt-BR" dirty="0" err="1"/>
              <a:t>DecisionTreeClassifier</a:t>
            </a:r>
            <a:r>
              <a:rPr lang="pt-BR" dirty="0"/>
              <a:t>(</a:t>
            </a:r>
            <a:r>
              <a:rPr lang="pt-BR" dirty="0" err="1"/>
              <a:t>class_weight</a:t>
            </a:r>
            <a:r>
              <a:rPr lang="pt-BR" dirty="0"/>
              <a:t>=</a:t>
            </a:r>
            <a:r>
              <a:rPr lang="pt-BR" dirty="0" err="1"/>
              <a:t>None</a:t>
            </a:r>
            <a:r>
              <a:rPr lang="pt-BR" dirty="0"/>
              <a:t>, </a:t>
            </a:r>
            <a:r>
              <a:rPr lang="pt-BR" dirty="0" err="1"/>
              <a:t>criterion</a:t>
            </a:r>
            <a:r>
              <a:rPr lang="pt-BR" dirty="0"/>
              <a:t>='</a:t>
            </a:r>
            <a:r>
              <a:rPr lang="pt-BR" dirty="0" err="1"/>
              <a:t>entropy</a:t>
            </a:r>
            <a:r>
              <a:rPr lang="pt-BR" dirty="0"/>
              <a:t>', </a:t>
            </a:r>
            <a:r>
              <a:rPr lang="pt-BR" dirty="0" err="1"/>
              <a:t>max_depth</a:t>
            </a:r>
            <a:r>
              <a:rPr lang="pt-BR" dirty="0"/>
              <a:t>=3,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max_features</a:t>
            </a:r>
            <a:r>
              <a:rPr lang="pt-BR" dirty="0"/>
              <a:t>=</a:t>
            </a:r>
            <a:r>
              <a:rPr lang="pt-BR" dirty="0" err="1"/>
              <a:t>None</a:t>
            </a:r>
            <a:r>
              <a:rPr lang="pt-BR" dirty="0"/>
              <a:t>, </a:t>
            </a:r>
            <a:r>
              <a:rPr lang="pt-BR" dirty="0" err="1"/>
              <a:t>max_leaf_nodes</a:t>
            </a:r>
            <a:r>
              <a:rPr lang="pt-BR" dirty="0"/>
              <a:t>=10, </a:t>
            </a:r>
            <a:r>
              <a:rPr lang="pt-BR" dirty="0" err="1"/>
              <a:t>min_impurity_split</a:t>
            </a:r>
            <a:r>
              <a:rPr lang="pt-BR" dirty="0"/>
              <a:t>=1e-07,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min_samples_leaf</a:t>
            </a:r>
            <a:r>
              <a:rPr lang="pt-BR" dirty="0"/>
              <a:t>=14, </a:t>
            </a:r>
            <a:r>
              <a:rPr lang="pt-BR" dirty="0" err="1"/>
              <a:t>min_samples_split</a:t>
            </a:r>
            <a:r>
              <a:rPr lang="pt-BR" dirty="0"/>
              <a:t>=50,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min_weight_fraction_leaf</a:t>
            </a:r>
            <a:r>
              <a:rPr lang="pt-BR" dirty="0"/>
              <a:t>=0.0, </a:t>
            </a:r>
            <a:r>
              <a:rPr lang="pt-BR" dirty="0" err="1"/>
              <a:t>presort</a:t>
            </a:r>
            <a:r>
              <a:rPr lang="pt-BR" dirty="0"/>
              <a:t>=False, </a:t>
            </a:r>
            <a:r>
              <a:rPr lang="pt-BR" dirty="0" err="1"/>
              <a:t>random_state</a:t>
            </a:r>
            <a:r>
              <a:rPr lang="pt-BR" dirty="0"/>
              <a:t>=3,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splitter</a:t>
            </a:r>
            <a:r>
              <a:rPr lang="pt-BR" dirty="0"/>
              <a:t>='</a:t>
            </a:r>
            <a:r>
              <a:rPr lang="pt-BR" dirty="0" err="1"/>
              <a:t>random</a:t>
            </a:r>
            <a:r>
              <a:rPr lang="pt-BR" dirty="0"/>
              <a:t>')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FF0000"/>
                </a:solidFill>
              </a:rPr>
              <a:t>Accuracy</a:t>
            </a:r>
            <a:r>
              <a:rPr lang="pt-BR" dirty="0">
                <a:solidFill>
                  <a:srgbClr val="FF0000"/>
                </a:solidFill>
              </a:rPr>
              <a:t> : 93.5433%</a:t>
            </a:r>
          </a:p>
        </p:txBody>
      </p:sp>
    </p:spTree>
    <p:extLst>
      <p:ext uri="{BB962C8B-B14F-4D97-AF65-F5344CB8AC3E}">
        <p14:creationId xmlns:p14="http://schemas.microsoft.com/office/powerpoint/2010/main" val="31901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POC –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Try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tune </a:t>
            </a:r>
            <a:r>
              <a:rPr lang="pt-BR" dirty="0" err="1"/>
              <a:t>various</a:t>
            </a:r>
            <a:r>
              <a:rPr lang="pt-BR" dirty="0"/>
              <a:t> </a:t>
            </a:r>
            <a:r>
              <a:rPr lang="pt-BR" dirty="0" err="1"/>
              <a:t>models</a:t>
            </a:r>
            <a:r>
              <a:rPr lang="pt-BR" dirty="0"/>
              <a:t> for </a:t>
            </a:r>
            <a:r>
              <a:rPr lang="pt-BR" dirty="0" err="1"/>
              <a:t>RandomForestClassifier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Model</a:t>
            </a:r>
            <a:r>
              <a:rPr lang="pt-BR" dirty="0"/>
              <a:t>: </a:t>
            </a:r>
            <a:r>
              <a:rPr lang="pt-BR" dirty="0" err="1"/>
              <a:t>RandomForestClassifier</a:t>
            </a:r>
            <a:r>
              <a:rPr lang="pt-BR" dirty="0"/>
              <a:t> for: ['age', 'NumberOfTime30-59DaysPastDueNotWorse', '</a:t>
            </a:r>
            <a:r>
              <a:rPr lang="pt-BR" dirty="0" err="1"/>
              <a:t>DebtRatio</a:t>
            </a:r>
            <a:r>
              <a:rPr lang="pt-BR" dirty="0"/>
              <a:t>', '</a:t>
            </a:r>
            <a:r>
              <a:rPr lang="pt-BR" dirty="0" err="1"/>
              <a:t>MonthlyIncome</a:t>
            </a:r>
            <a:r>
              <a:rPr lang="pt-BR" dirty="0"/>
              <a:t>', '</a:t>
            </a:r>
            <a:r>
              <a:rPr lang="pt-BR" dirty="0" err="1"/>
              <a:t>NumberOfOpenCreditLinesAndLoans</a:t>
            </a:r>
            <a:r>
              <a:rPr lang="pt-BR" dirty="0"/>
              <a:t>', 'NumberOfTimes90DaysLate', '</a:t>
            </a:r>
            <a:r>
              <a:rPr lang="pt-BR" dirty="0" err="1"/>
              <a:t>NumberRealEstateLoansOrLines</a:t>
            </a:r>
            <a:r>
              <a:rPr lang="pt-BR" dirty="0"/>
              <a:t>', 'NumberOfTime60-89DaysPastDueNotWorse', '</a:t>
            </a:r>
            <a:r>
              <a:rPr lang="pt-BR" dirty="0" err="1"/>
              <a:t>NumberOfDependents</a:t>
            </a:r>
            <a:r>
              <a:rPr lang="pt-BR" dirty="0"/>
              <a:t>']</a:t>
            </a:r>
          </a:p>
          <a:p>
            <a:pPr marL="0" indent="0">
              <a:buNone/>
            </a:pPr>
            <a:r>
              <a:rPr lang="pt-BR" dirty="0"/>
              <a:t>Cross-</a:t>
            </a:r>
            <a:r>
              <a:rPr lang="pt-BR" dirty="0" err="1"/>
              <a:t>Validation</a:t>
            </a:r>
            <a:r>
              <a:rPr lang="pt-BR" dirty="0"/>
              <a:t> Score : 93.6307%</a:t>
            </a:r>
          </a:p>
          <a:p>
            <a:pPr marL="0" indent="0">
              <a:buNone/>
            </a:pPr>
            <a:r>
              <a:rPr lang="pt-BR" dirty="0"/>
              <a:t>{'</a:t>
            </a:r>
            <a:r>
              <a:rPr lang="pt-BR" dirty="0" err="1"/>
              <a:t>n_jobs</a:t>
            </a:r>
            <a:r>
              <a:rPr lang="pt-BR" dirty="0"/>
              <a:t>': 1, '</a:t>
            </a:r>
            <a:r>
              <a:rPr lang="pt-BR" dirty="0" err="1"/>
              <a:t>max_leaf_nodes</a:t>
            </a:r>
            <a:r>
              <a:rPr lang="pt-BR" dirty="0"/>
              <a:t>': 30, '</a:t>
            </a:r>
            <a:r>
              <a:rPr lang="pt-BR" dirty="0" err="1"/>
              <a:t>min_samples_leaf</a:t>
            </a:r>
            <a:r>
              <a:rPr lang="pt-BR" dirty="0"/>
              <a:t>': 10, '</a:t>
            </a:r>
            <a:r>
              <a:rPr lang="pt-BR" dirty="0" err="1"/>
              <a:t>n_estimators</a:t>
            </a:r>
            <a:r>
              <a:rPr lang="pt-BR" dirty="0"/>
              <a:t>': 60, '</a:t>
            </a:r>
            <a:r>
              <a:rPr lang="pt-BR" dirty="0" err="1"/>
              <a:t>max_features</a:t>
            </a:r>
            <a:r>
              <a:rPr lang="pt-BR" dirty="0"/>
              <a:t>': 'auto', '</a:t>
            </a:r>
            <a:r>
              <a:rPr lang="pt-BR" dirty="0" err="1"/>
              <a:t>random_state</a:t>
            </a:r>
            <a:r>
              <a:rPr lang="pt-BR" dirty="0"/>
              <a:t>': </a:t>
            </a:r>
            <a:r>
              <a:rPr lang="pt-BR" dirty="0" err="1"/>
              <a:t>None</a:t>
            </a:r>
            <a:r>
              <a:rPr lang="pt-BR" dirty="0"/>
              <a:t>, '</a:t>
            </a:r>
            <a:r>
              <a:rPr lang="pt-BR" dirty="0" err="1"/>
              <a:t>criterion</a:t>
            </a:r>
            <a:r>
              <a:rPr lang="pt-BR" dirty="0"/>
              <a:t>': '</a:t>
            </a:r>
            <a:r>
              <a:rPr lang="pt-BR" dirty="0" err="1"/>
              <a:t>gini</a:t>
            </a:r>
            <a:r>
              <a:rPr lang="pt-BR" dirty="0"/>
              <a:t>', '</a:t>
            </a:r>
            <a:r>
              <a:rPr lang="pt-BR" dirty="0" err="1"/>
              <a:t>min_samples_split</a:t>
            </a:r>
            <a:r>
              <a:rPr lang="pt-BR" dirty="0"/>
              <a:t>': 15, '</a:t>
            </a:r>
            <a:r>
              <a:rPr lang="pt-BR" dirty="0" err="1"/>
              <a:t>max_depth</a:t>
            </a:r>
            <a:r>
              <a:rPr lang="pt-BR" dirty="0"/>
              <a:t>': 8}</a:t>
            </a:r>
          </a:p>
          <a:p>
            <a:pPr marL="0" indent="0">
              <a:buNone/>
            </a:pPr>
            <a:r>
              <a:rPr lang="pt-BR" dirty="0"/>
              <a:t>Cross-</a:t>
            </a:r>
            <a:r>
              <a:rPr lang="pt-BR" dirty="0" err="1"/>
              <a:t>Validation</a:t>
            </a:r>
            <a:r>
              <a:rPr lang="pt-BR" dirty="0"/>
              <a:t> Score : 93.6447%</a:t>
            </a:r>
          </a:p>
          <a:p>
            <a:pPr marL="0" indent="0">
              <a:buNone/>
            </a:pPr>
            <a:r>
              <a:rPr lang="pt-BR" dirty="0"/>
              <a:t>{'</a:t>
            </a:r>
            <a:r>
              <a:rPr lang="pt-BR" dirty="0" err="1"/>
              <a:t>n_jobs</a:t>
            </a:r>
            <a:r>
              <a:rPr lang="pt-BR" dirty="0"/>
              <a:t>': 1, '</a:t>
            </a:r>
            <a:r>
              <a:rPr lang="pt-BR" dirty="0" err="1"/>
              <a:t>max_leaf_nodes</a:t>
            </a:r>
            <a:r>
              <a:rPr lang="pt-BR" dirty="0"/>
              <a:t>': 30, '</a:t>
            </a:r>
            <a:r>
              <a:rPr lang="pt-BR" dirty="0" err="1"/>
              <a:t>min_samples_leaf</a:t>
            </a:r>
            <a:r>
              <a:rPr lang="pt-BR" dirty="0"/>
              <a:t>': 10, '</a:t>
            </a:r>
            <a:r>
              <a:rPr lang="pt-BR" dirty="0" err="1"/>
              <a:t>n_estimators</a:t>
            </a:r>
            <a:r>
              <a:rPr lang="pt-BR" dirty="0"/>
              <a:t>': 60, '</a:t>
            </a:r>
            <a:r>
              <a:rPr lang="pt-BR" dirty="0" err="1"/>
              <a:t>max_features</a:t>
            </a:r>
            <a:r>
              <a:rPr lang="pt-BR" dirty="0"/>
              <a:t>': 'auto', '</a:t>
            </a:r>
            <a:r>
              <a:rPr lang="pt-BR" dirty="0" err="1"/>
              <a:t>random_state</a:t>
            </a:r>
            <a:r>
              <a:rPr lang="pt-BR" dirty="0"/>
              <a:t>': </a:t>
            </a:r>
            <a:r>
              <a:rPr lang="pt-BR" dirty="0" err="1"/>
              <a:t>None</a:t>
            </a:r>
            <a:r>
              <a:rPr lang="pt-BR" dirty="0"/>
              <a:t>, '</a:t>
            </a:r>
            <a:r>
              <a:rPr lang="pt-BR" dirty="0" err="1"/>
              <a:t>criterion</a:t>
            </a:r>
            <a:r>
              <a:rPr lang="pt-BR" dirty="0"/>
              <a:t>': '</a:t>
            </a:r>
            <a:r>
              <a:rPr lang="pt-BR" dirty="0" err="1"/>
              <a:t>gini</a:t>
            </a:r>
            <a:r>
              <a:rPr lang="pt-BR" dirty="0"/>
              <a:t>', '</a:t>
            </a:r>
            <a:r>
              <a:rPr lang="pt-BR" dirty="0" err="1"/>
              <a:t>min_samples_split</a:t>
            </a:r>
            <a:r>
              <a:rPr lang="pt-BR" dirty="0"/>
              <a:t>': 5, '</a:t>
            </a:r>
            <a:r>
              <a:rPr lang="pt-BR" dirty="0" err="1"/>
              <a:t>max_depth</a:t>
            </a:r>
            <a:r>
              <a:rPr lang="pt-BR" dirty="0"/>
              <a:t>': 8}</a:t>
            </a:r>
          </a:p>
          <a:p>
            <a:pPr marL="0" indent="0">
              <a:buNone/>
            </a:pPr>
            <a:r>
              <a:rPr lang="pt-BR" dirty="0" err="1"/>
              <a:t>RandomForestClassifier</a:t>
            </a:r>
            <a:r>
              <a:rPr lang="pt-BR" dirty="0"/>
              <a:t>(</a:t>
            </a:r>
            <a:r>
              <a:rPr lang="pt-BR" dirty="0" err="1"/>
              <a:t>bootstrap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, </a:t>
            </a:r>
            <a:r>
              <a:rPr lang="pt-BR" dirty="0" err="1"/>
              <a:t>class_weight</a:t>
            </a:r>
            <a:r>
              <a:rPr lang="pt-BR" dirty="0"/>
              <a:t>=</a:t>
            </a:r>
            <a:r>
              <a:rPr lang="pt-BR" dirty="0" err="1"/>
              <a:t>None</a:t>
            </a:r>
            <a:r>
              <a:rPr lang="pt-BR" dirty="0"/>
              <a:t>, </a:t>
            </a:r>
            <a:r>
              <a:rPr lang="pt-BR" dirty="0" err="1"/>
              <a:t>criterion</a:t>
            </a:r>
            <a:r>
              <a:rPr lang="pt-BR" dirty="0"/>
              <a:t>='</a:t>
            </a:r>
            <a:r>
              <a:rPr lang="pt-BR" dirty="0" err="1"/>
              <a:t>gini</a:t>
            </a:r>
            <a:r>
              <a:rPr lang="pt-BR" dirty="0"/>
              <a:t>',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max_depth</a:t>
            </a:r>
            <a:r>
              <a:rPr lang="pt-BR" dirty="0"/>
              <a:t>=8, </a:t>
            </a:r>
            <a:r>
              <a:rPr lang="pt-BR" dirty="0" err="1"/>
              <a:t>max_features</a:t>
            </a:r>
            <a:r>
              <a:rPr lang="pt-BR" dirty="0"/>
              <a:t>='auto', </a:t>
            </a:r>
            <a:r>
              <a:rPr lang="pt-BR" dirty="0" err="1"/>
              <a:t>max_leaf_nodes</a:t>
            </a:r>
            <a:r>
              <a:rPr lang="pt-BR" dirty="0"/>
              <a:t>=30,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min_impurity_split</a:t>
            </a:r>
            <a:r>
              <a:rPr lang="pt-BR" dirty="0"/>
              <a:t>=1e-07, </a:t>
            </a:r>
            <a:r>
              <a:rPr lang="pt-BR" dirty="0" err="1"/>
              <a:t>min_samples_leaf</a:t>
            </a:r>
            <a:r>
              <a:rPr lang="pt-BR" dirty="0"/>
              <a:t>=10,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min_samples_split</a:t>
            </a:r>
            <a:r>
              <a:rPr lang="pt-BR" dirty="0"/>
              <a:t>=5, </a:t>
            </a:r>
            <a:r>
              <a:rPr lang="pt-BR" dirty="0" err="1"/>
              <a:t>min_weight_fraction_leaf</a:t>
            </a:r>
            <a:r>
              <a:rPr lang="pt-BR" dirty="0"/>
              <a:t>=0.0,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n_estimators</a:t>
            </a:r>
            <a:r>
              <a:rPr lang="pt-BR" dirty="0"/>
              <a:t>=60, </a:t>
            </a:r>
            <a:r>
              <a:rPr lang="pt-BR" dirty="0" err="1"/>
              <a:t>n_jobs</a:t>
            </a:r>
            <a:r>
              <a:rPr lang="pt-BR" dirty="0"/>
              <a:t>=1, </a:t>
            </a:r>
            <a:r>
              <a:rPr lang="pt-BR" dirty="0" err="1"/>
              <a:t>oob_score</a:t>
            </a:r>
            <a:r>
              <a:rPr lang="pt-BR" dirty="0"/>
              <a:t>=False, </a:t>
            </a:r>
            <a:r>
              <a:rPr lang="pt-BR" dirty="0" err="1"/>
              <a:t>random_state</a:t>
            </a:r>
            <a:r>
              <a:rPr lang="pt-BR" dirty="0"/>
              <a:t>=</a:t>
            </a:r>
            <a:r>
              <a:rPr lang="pt-BR" dirty="0" err="1"/>
              <a:t>None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verbose</a:t>
            </a:r>
            <a:r>
              <a:rPr lang="pt-BR" dirty="0"/>
              <a:t>=0, </a:t>
            </a:r>
            <a:r>
              <a:rPr lang="pt-BR" dirty="0" err="1"/>
              <a:t>warm_start</a:t>
            </a:r>
            <a:r>
              <a:rPr lang="pt-BR" dirty="0"/>
              <a:t>=False)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FF0000"/>
                </a:solidFill>
              </a:rPr>
              <a:t>Accuracy</a:t>
            </a:r>
            <a:r>
              <a:rPr lang="pt-BR" dirty="0">
                <a:solidFill>
                  <a:srgbClr val="FF0000"/>
                </a:solidFill>
              </a:rPr>
              <a:t> : 93.6987%</a:t>
            </a:r>
          </a:p>
        </p:txBody>
      </p:sp>
    </p:spTree>
    <p:extLst>
      <p:ext uri="{BB962C8B-B14F-4D97-AF65-F5344CB8AC3E}">
        <p14:creationId xmlns:p14="http://schemas.microsoft.com/office/powerpoint/2010/main" val="18725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POC – </a:t>
            </a:r>
            <a:r>
              <a:rPr lang="pt-BR" dirty="0" err="1" smtClean="0"/>
              <a:t>Logistic</a:t>
            </a:r>
            <a:r>
              <a:rPr lang="pt-BR" dirty="0" smtClean="0"/>
              <a:t> </a:t>
            </a:r>
            <a:r>
              <a:rPr lang="pt-BR" dirty="0" err="1" smtClean="0"/>
              <a:t>Regression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766" y="1308039"/>
            <a:ext cx="12094234" cy="525953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pt-BR" sz="1100" dirty="0" err="1"/>
              <a:t>Try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tune </a:t>
            </a:r>
            <a:r>
              <a:rPr lang="pt-BR" sz="1100" dirty="0" err="1"/>
              <a:t>various</a:t>
            </a:r>
            <a:r>
              <a:rPr lang="pt-BR" sz="1100" dirty="0"/>
              <a:t> </a:t>
            </a:r>
            <a:r>
              <a:rPr lang="pt-BR" sz="1100" dirty="0" err="1"/>
              <a:t>models</a:t>
            </a:r>
            <a:r>
              <a:rPr lang="pt-BR" sz="1100" dirty="0"/>
              <a:t> for </a:t>
            </a:r>
            <a:r>
              <a:rPr lang="pt-BR" sz="1100" dirty="0" err="1"/>
              <a:t>LogisticRegression</a:t>
            </a:r>
            <a:endParaRPr lang="pt-BR" sz="1100" dirty="0"/>
          </a:p>
          <a:p>
            <a:pPr marL="0" indent="0">
              <a:buNone/>
            </a:pPr>
            <a:r>
              <a:rPr lang="pt-BR" sz="1100" dirty="0" err="1"/>
              <a:t>Model</a:t>
            </a:r>
            <a:r>
              <a:rPr lang="pt-BR" sz="1100" dirty="0"/>
              <a:t>: </a:t>
            </a:r>
            <a:r>
              <a:rPr lang="pt-BR" sz="1100" dirty="0" err="1"/>
              <a:t>LogisticRegression</a:t>
            </a:r>
            <a:r>
              <a:rPr lang="pt-BR" sz="1100" dirty="0"/>
              <a:t> for: ['age', 'NumberOfTime30-59DaysPastDueNotWorse', '</a:t>
            </a:r>
            <a:r>
              <a:rPr lang="pt-BR" sz="1100" dirty="0" err="1"/>
              <a:t>DebtRatio</a:t>
            </a:r>
            <a:r>
              <a:rPr lang="pt-BR" sz="1100" dirty="0"/>
              <a:t>', '</a:t>
            </a:r>
            <a:r>
              <a:rPr lang="pt-BR" sz="1100" dirty="0" err="1"/>
              <a:t>MonthlyIncome</a:t>
            </a:r>
            <a:r>
              <a:rPr lang="pt-BR" sz="1100" dirty="0"/>
              <a:t>', '</a:t>
            </a:r>
            <a:r>
              <a:rPr lang="pt-BR" sz="1100" dirty="0" err="1"/>
              <a:t>NumberOfOpenCreditLinesAndLoans</a:t>
            </a:r>
            <a:r>
              <a:rPr lang="pt-BR" sz="1100" dirty="0"/>
              <a:t>', 'NumberOfTimes90DaysLate', '</a:t>
            </a:r>
            <a:r>
              <a:rPr lang="pt-BR" sz="1100" dirty="0" err="1"/>
              <a:t>NumberRealEstateLoansOrLines</a:t>
            </a:r>
            <a:r>
              <a:rPr lang="pt-BR" sz="1100" dirty="0"/>
              <a:t>', 'NumberOfTime60-89DaysPastDueNotWorse', '</a:t>
            </a:r>
            <a:r>
              <a:rPr lang="pt-BR" sz="1100" dirty="0" err="1"/>
              <a:t>NumberOfDependents</a:t>
            </a:r>
            <a:r>
              <a:rPr lang="pt-BR" sz="1100" dirty="0"/>
              <a:t>']</a:t>
            </a:r>
          </a:p>
          <a:p>
            <a:pPr marL="0" indent="0">
              <a:buNone/>
            </a:pPr>
            <a:r>
              <a:rPr lang="pt-BR" sz="1100" dirty="0"/>
              <a:t>{'</a:t>
            </a:r>
            <a:r>
              <a:rPr lang="pt-BR" sz="1100" dirty="0" err="1"/>
              <a:t>warm_start</a:t>
            </a:r>
            <a:r>
              <a:rPr lang="pt-BR" sz="1100" dirty="0"/>
              <a:t>': False, 'C': 0.1, '</a:t>
            </a:r>
            <a:r>
              <a:rPr lang="pt-BR" sz="1100" dirty="0" err="1"/>
              <a:t>n_jobs</a:t>
            </a:r>
            <a:r>
              <a:rPr lang="pt-BR" sz="1100" dirty="0"/>
              <a:t>': 1, '</a:t>
            </a:r>
            <a:r>
              <a:rPr lang="pt-BR" sz="1100" dirty="0" err="1"/>
              <a:t>verbose</a:t>
            </a:r>
            <a:r>
              <a:rPr lang="pt-BR" sz="1100" dirty="0"/>
              <a:t>': 0, '</a:t>
            </a:r>
            <a:r>
              <a:rPr lang="pt-BR" sz="1100" dirty="0" err="1"/>
              <a:t>intercept_scaling</a:t>
            </a:r>
            <a:r>
              <a:rPr lang="pt-BR" sz="1100" dirty="0"/>
              <a:t>': 1, '</a:t>
            </a:r>
            <a:r>
              <a:rPr lang="pt-BR" sz="1100" dirty="0" err="1"/>
              <a:t>fit_intercept</a:t>
            </a:r>
            <a:r>
              <a:rPr lang="pt-BR" sz="1100" dirty="0"/>
              <a:t>': </a:t>
            </a:r>
            <a:r>
              <a:rPr lang="pt-BR" sz="1100" dirty="0" err="1"/>
              <a:t>True</a:t>
            </a:r>
            <a:r>
              <a:rPr lang="pt-BR" sz="1100" dirty="0"/>
              <a:t>, '</a:t>
            </a:r>
            <a:r>
              <a:rPr lang="pt-BR" sz="1100" dirty="0" err="1"/>
              <a:t>max_iter</a:t>
            </a:r>
            <a:r>
              <a:rPr lang="pt-BR" sz="1100" dirty="0"/>
              <a:t>': 300, '</a:t>
            </a:r>
            <a:r>
              <a:rPr lang="pt-BR" sz="1100" dirty="0" err="1"/>
              <a:t>penalty</a:t>
            </a:r>
            <a:r>
              <a:rPr lang="pt-BR" sz="1100" dirty="0"/>
              <a:t>': 'l2', '</a:t>
            </a:r>
            <a:r>
              <a:rPr lang="pt-BR" sz="1100" dirty="0" err="1"/>
              <a:t>multi_class</a:t>
            </a:r>
            <a:r>
              <a:rPr lang="pt-BR" sz="1100" dirty="0"/>
              <a:t>': '</a:t>
            </a:r>
            <a:r>
              <a:rPr lang="pt-BR" sz="1100" dirty="0" err="1"/>
              <a:t>ovr</a:t>
            </a:r>
            <a:r>
              <a:rPr lang="pt-BR" sz="1100" dirty="0"/>
              <a:t>', '</a:t>
            </a:r>
            <a:r>
              <a:rPr lang="pt-BR" sz="1100" dirty="0" err="1"/>
              <a:t>random_state</a:t>
            </a:r>
            <a:r>
              <a:rPr lang="pt-BR" sz="1100" dirty="0"/>
              <a:t>': </a:t>
            </a:r>
            <a:r>
              <a:rPr lang="pt-BR" sz="1100" dirty="0" err="1"/>
              <a:t>None</a:t>
            </a:r>
            <a:r>
              <a:rPr lang="pt-BR" sz="1100" dirty="0"/>
              <a:t>, 'dual': False, '</a:t>
            </a:r>
            <a:r>
              <a:rPr lang="pt-BR" sz="1100" dirty="0" err="1"/>
              <a:t>tol</a:t>
            </a:r>
            <a:r>
              <a:rPr lang="pt-BR" sz="1100" dirty="0"/>
              <a:t>': 0.0001, 'solver': 'newton-cg', '</a:t>
            </a:r>
            <a:r>
              <a:rPr lang="pt-BR" sz="1100" dirty="0" err="1"/>
              <a:t>class_weight</a:t>
            </a:r>
            <a:r>
              <a:rPr lang="pt-BR" sz="1100" dirty="0"/>
              <a:t>': </a:t>
            </a:r>
            <a:r>
              <a:rPr lang="pt-BR" sz="1100" dirty="0" err="1"/>
              <a:t>None</a:t>
            </a:r>
            <a:r>
              <a:rPr lang="pt-BR" sz="1100" dirty="0"/>
              <a:t>} 93.3867 0.0                          </a:t>
            </a:r>
          </a:p>
          <a:p>
            <a:pPr marL="0" indent="0">
              <a:buNone/>
            </a:pPr>
            <a:r>
              <a:rPr lang="pt-BR" sz="1100" dirty="0"/>
              <a:t>Cross-</a:t>
            </a:r>
            <a:r>
              <a:rPr lang="pt-BR" sz="1100" dirty="0" err="1"/>
              <a:t>Validation</a:t>
            </a:r>
            <a:r>
              <a:rPr lang="pt-BR" sz="1100" dirty="0"/>
              <a:t> Score : 93.3867%</a:t>
            </a:r>
          </a:p>
          <a:p>
            <a:pPr marL="0" indent="0">
              <a:buNone/>
            </a:pPr>
            <a:r>
              <a:rPr lang="pt-BR" sz="1100" dirty="0"/>
              <a:t>{'</a:t>
            </a:r>
            <a:r>
              <a:rPr lang="pt-BR" sz="1100" dirty="0" err="1"/>
              <a:t>warm_start</a:t>
            </a:r>
            <a:r>
              <a:rPr lang="pt-BR" sz="1100" dirty="0"/>
              <a:t>': False, 'C': 0.1, '</a:t>
            </a:r>
            <a:r>
              <a:rPr lang="pt-BR" sz="1100" dirty="0" err="1"/>
              <a:t>n_jobs</a:t>
            </a:r>
            <a:r>
              <a:rPr lang="pt-BR" sz="1100" dirty="0"/>
              <a:t>': 1, '</a:t>
            </a:r>
            <a:r>
              <a:rPr lang="pt-BR" sz="1100" dirty="0" err="1"/>
              <a:t>verbose</a:t>
            </a:r>
            <a:r>
              <a:rPr lang="pt-BR" sz="1100" dirty="0"/>
              <a:t>': 0, '</a:t>
            </a:r>
            <a:r>
              <a:rPr lang="pt-BR" sz="1100" dirty="0" err="1"/>
              <a:t>intercept_scaling</a:t>
            </a:r>
            <a:r>
              <a:rPr lang="pt-BR" sz="1100" dirty="0"/>
              <a:t>': 1, '</a:t>
            </a:r>
            <a:r>
              <a:rPr lang="pt-BR" sz="1100" dirty="0" err="1"/>
              <a:t>fit_intercept</a:t>
            </a:r>
            <a:r>
              <a:rPr lang="pt-BR" sz="1100" dirty="0"/>
              <a:t>': </a:t>
            </a:r>
            <a:r>
              <a:rPr lang="pt-BR" sz="1100" dirty="0" err="1"/>
              <a:t>True</a:t>
            </a:r>
            <a:r>
              <a:rPr lang="pt-BR" sz="1100" dirty="0"/>
              <a:t>, '</a:t>
            </a:r>
            <a:r>
              <a:rPr lang="pt-BR" sz="1100" dirty="0" err="1"/>
              <a:t>max_iter</a:t>
            </a:r>
            <a:r>
              <a:rPr lang="pt-BR" sz="1100" dirty="0"/>
              <a:t>': 300, '</a:t>
            </a:r>
            <a:r>
              <a:rPr lang="pt-BR" sz="1100" dirty="0" err="1"/>
              <a:t>penalty</a:t>
            </a:r>
            <a:r>
              <a:rPr lang="pt-BR" sz="1100" dirty="0"/>
              <a:t>': 'l2', '</a:t>
            </a:r>
            <a:r>
              <a:rPr lang="pt-BR" sz="1100" dirty="0" err="1"/>
              <a:t>multi_class</a:t>
            </a:r>
            <a:r>
              <a:rPr lang="pt-BR" sz="1100" dirty="0"/>
              <a:t>': '</a:t>
            </a:r>
            <a:r>
              <a:rPr lang="pt-BR" sz="1100" dirty="0" err="1"/>
              <a:t>ovr</a:t>
            </a:r>
            <a:r>
              <a:rPr lang="pt-BR" sz="1100" dirty="0"/>
              <a:t>', '</a:t>
            </a:r>
            <a:r>
              <a:rPr lang="pt-BR" sz="1100" dirty="0" err="1"/>
              <a:t>random_state</a:t>
            </a:r>
            <a:r>
              <a:rPr lang="pt-BR" sz="1100" dirty="0"/>
              <a:t>': </a:t>
            </a:r>
            <a:r>
              <a:rPr lang="pt-BR" sz="1100" dirty="0" err="1"/>
              <a:t>None</a:t>
            </a:r>
            <a:r>
              <a:rPr lang="pt-BR" sz="1100" dirty="0"/>
              <a:t>, 'dual': False, '</a:t>
            </a:r>
            <a:r>
              <a:rPr lang="pt-BR" sz="1100" dirty="0" err="1"/>
              <a:t>tol</a:t>
            </a:r>
            <a:r>
              <a:rPr lang="pt-BR" sz="1100" dirty="0"/>
              <a:t>': 0.0001, 'solver': 'newton-cg', '</a:t>
            </a:r>
            <a:r>
              <a:rPr lang="pt-BR" sz="1100" dirty="0" err="1"/>
              <a:t>class_weight</a:t>
            </a:r>
            <a:r>
              <a:rPr lang="pt-BR" sz="1100" dirty="0"/>
              <a:t>': </a:t>
            </a:r>
            <a:r>
              <a:rPr lang="pt-BR" sz="1100" dirty="0" err="1"/>
              <a:t>None</a:t>
            </a:r>
            <a:r>
              <a:rPr lang="pt-BR" sz="1100" dirty="0"/>
              <a:t>}</a:t>
            </a:r>
          </a:p>
          <a:p>
            <a:pPr marL="0" indent="0">
              <a:buNone/>
            </a:pPr>
            <a:r>
              <a:rPr lang="pt-BR" sz="1100" dirty="0"/>
              <a:t>... </a:t>
            </a:r>
            <a:r>
              <a:rPr lang="pt-BR" sz="1100" dirty="0" err="1"/>
              <a:t>skipped</a:t>
            </a:r>
            <a:endParaRPr lang="pt-BR" sz="1100" dirty="0"/>
          </a:p>
          <a:p>
            <a:pPr marL="0" indent="0">
              <a:buNone/>
            </a:pPr>
            <a:r>
              <a:rPr lang="pt-BR" sz="1100" dirty="0"/>
              <a:t>{'</a:t>
            </a:r>
            <a:r>
              <a:rPr lang="pt-BR" sz="1100" dirty="0" err="1"/>
              <a:t>warm_start</a:t>
            </a:r>
            <a:r>
              <a:rPr lang="pt-BR" sz="1100" dirty="0"/>
              <a:t>': False, 'C': 0.5, '</a:t>
            </a:r>
            <a:r>
              <a:rPr lang="pt-BR" sz="1100" dirty="0" err="1"/>
              <a:t>n_jobs</a:t>
            </a:r>
            <a:r>
              <a:rPr lang="pt-BR" sz="1100" dirty="0"/>
              <a:t>': 1, '</a:t>
            </a:r>
            <a:r>
              <a:rPr lang="pt-BR" sz="1100" dirty="0" err="1"/>
              <a:t>verbose</a:t>
            </a:r>
            <a:r>
              <a:rPr lang="pt-BR" sz="1100" dirty="0"/>
              <a:t>': 0, '</a:t>
            </a:r>
            <a:r>
              <a:rPr lang="pt-BR" sz="1100" dirty="0" err="1"/>
              <a:t>intercept_scaling</a:t>
            </a:r>
            <a:r>
              <a:rPr lang="pt-BR" sz="1100" dirty="0"/>
              <a:t>': 1, '</a:t>
            </a:r>
            <a:r>
              <a:rPr lang="pt-BR" sz="1100" dirty="0" err="1"/>
              <a:t>fit_intercept</a:t>
            </a:r>
            <a:r>
              <a:rPr lang="pt-BR" sz="1100" dirty="0"/>
              <a:t>': </a:t>
            </a:r>
            <a:r>
              <a:rPr lang="pt-BR" sz="1100" dirty="0" err="1"/>
              <a:t>True</a:t>
            </a:r>
            <a:r>
              <a:rPr lang="pt-BR" sz="1100" dirty="0"/>
              <a:t>, '</a:t>
            </a:r>
            <a:r>
              <a:rPr lang="pt-BR" sz="1100" dirty="0" err="1"/>
              <a:t>max_iter</a:t>
            </a:r>
            <a:r>
              <a:rPr lang="pt-BR" sz="1100" dirty="0"/>
              <a:t>': 300, '</a:t>
            </a:r>
            <a:r>
              <a:rPr lang="pt-BR" sz="1100" dirty="0" err="1"/>
              <a:t>penalty</a:t>
            </a:r>
            <a:r>
              <a:rPr lang="pt-BR" sz="1100" dirty="0"/>
              <a:t>': 'l2', '</a:t>
            </a:r>
            <a:r>
              <a:rPr lang="pt-BR" sz="1100" dirty="0" err="1"/>
              <a:t>multi_class</a:t>
            </a:r>
            <a:r>
              <a:rPr lang="pt-BR" sz="1100" dirty="0"/>
              <a:t>': '</a:t>
            </a:r>
            <a:r>
              <a:rPr lang="pt-BR" sz="1100" dirty="0" err="1"/>
              <a:t>ovr</a:t>
            </a:r>
            <a:r>
              <a:rPr lang="pt-BR" sz="1100" dirty="0"/>
              <a:t>', '</a:t>
            </a:r>
            <a:r>
              <a:rPr lang="pt-BR" sz="1100" dirty="0" err="1"/>
              <a:t>random_state</a:t>
            </a:r>
            <a:r>
              <a:rPr lang="pt-BR" sz="1100" dirty="0"/>
              <a:t>': </a:t>
            </a:r>
            <a:r>
              <a:rPr lang="pt-BR" sz="1100" dirty="0" err="1"/>
              <a:t>None</a:t>
            </a:r>
            <a:r>
              <a:rPr lang="pt-BR" sz="1100" dirty="0"/>
              <a:t>, 'dual': False, '</a:t>
            </a:r>
            <a:r>
              <a:rPr lang="pt-BR" sz="1100" dirty="0" err="1"/>
              <a:t>tol</a:t>
            </a:r>
            <a:r>
              <a:rPr lang="pt-BR" sz="1100" dirty="0"/>
              <a:t>': 0.0001, 'solver': 'newton-cg', '</a:t>
            </a:r>
            <a:r>
              <a:rPr lang="pt-BR" sz="1100" dirty="0" err="1"/>
              <a:t>class_weight</a:t>
            </a:r>
            <a:r>
              <a:rPr lang="pt-BR" sz="1100" dirty="0"/>
              <a:t>': </a:t>
            </a:r>
            <a:r>
              <a:rPr lang="pt-BR" sz="1100" dirty="0" err="1"/>
              <a:t>None</a:t>
            </a:r>
            <a:r>
              <a:rPr lang="pt-BR" sz="1100" dirty="0"/>
              <a:t>} 93.388 93.3867                          </a:t>
            </a:r>
          </a:p>
          <a:p>
            <a:pPr marL="0" indent="0">
              <a:buNone/>
            </a:pPr>
            <a:r>
              <a:rPr lang="pt-BR" sz="1100" dirty="0"/>
              <a:t>Cross-</a:t>
            </a:r>
            <a:r>
              <a:rPr lang="pt-BR" sz="1100" dirty="0" err="1"/>
              <a:t>Validation</a:t>
            </a:r>
            <a:r>
              <a:rPr lang="pt-BR" sz="1100" dirty="0"/>
              <a:t> Score : 93.3880%</a:t>
            </a:r>
          </a:p>
          <a:p>
            <a:pPr marL="0" indent="0">
              <a:buNone/>
            </a:pPr>
            <a:r>
              <a:rPr lang="pt-BR" sz="1100" dirty="0"/>
              <a:t>{'</a:t>
            </a:r>
            <a:r>
              <a:rPr lang="pt-BR" sz="1100" dirty="0" err="1"/>
              <a:t>warm_start</a:t>
            </a:r>
            <a:r>
              <a:rPr lang="pt-BR" sz="1100" dirty="0"/>
              <a:t>': False, 'C': 0.5, '</a:t>
            </a:r>
            <a:r>
              <a:rPr lang="pt-BR" sz="1100" dirty="0" err="1"/>
              <a:t>n_jobs</a:t>
            </a:r>
            <a:r>
              <a:rPr lang="pt-BR" sz="1100" dirty="0"/>
              <a:t>': 1, '</a:t>
            </a:r>
            <a:r>
              <a:rPr lang="pt-BR" sz="1100" dirty="0" err="1"/>
              <a:t>verbose</a:t>
            </a:r>
            <a:r>
              <a:rPr lang="pt-BR" sz="1100" dirty="0"/>
              <a:t>': 0, '</a:t>
            </a:r>
            <a:r>
              <a:rPr lang="pt-BR" sz="1100" dirty="0" err="1"/>
              <a:t>intercept_scaling</a:t>
            </a:r>
            <a:r>
              <a:rPr lang="pt-BR" sz="1100" dirty="0"/>
              <a:t>': 1, '</a:t>
            </a:r>
            <a:r>
              <a:rPr lang="pt-BR" sz="1100" dirty="0" err="1"/>
              <a:t>fit_intercept</a:t>
            </a:r>
            <a:r>
              <a:rPr lang="pt-BR" sz="1100" dirty="0"/>
              <a:t>': </a:t>
            </a:r>
            <a:r>
              <a:rPr lang="pt-BR" sz="1100" dirty="0" err="1"/>
              <a:t>True</a:t>
            </a:r>
            <a:r>
              <a:rPr lang="pt-BR" sz="1100" dirty="0"/>
              <a:t>, '</a:t>
            </a:r>
            <a:r>
              <a:rPr lang="pt-BR" sz="1100" dirty="0" err="1"/>
              <a:t>max_iter</a:t>
            </a:r>
            <a:r>
              <a:rPr lang="pt-BR" sz="1100" dirty="0"/>
              <a:t>': 300, '</a:t>
            </a:r>
            <a:r>
              <a:rPr lang="pt-BR" sz="1100" dirty="0" err="1"/>
              <a:t>penalty</a:t>
            </a:r>
            <a:r>
              <a:rPr lang="pt-BR" sz="1100" dirty="0"/>
              <a:t>': 'l2', '</a:t>
            </a:r>
            <a:r>
              <a:rPr lang="pt-BR" sz="1100" dirty="0" err="1"/>
              <a:t>multi_class</a:t>
            </a:r>
            <a:r>
              <a:rPr lang="pt-BR" sz="1100" dirty="0"/>
              <a:t>': '</a:t>
            </a:r>
            <a:r>
              <a:rPr lang="pt-BR" sz="1100" dirty="0" err="1"/>
              <a:t>ovr</a:t>
            </a:r>
            <a:r>
              <a:rPr lang="pt-BR" sz="1100" dirty="0"/>
              <a:t>', '</a:t>
            </a:r>
            <a:r>
              <a:rPr lang="pt-BR" sz="1100" dirty="0" err="1"/>
              <a:t>random_state</a:t>
            </a:r>
            <a:r>
              <a:rPr lang="pt-BR" sz="1100" dirty="0"/>
              <a:t>': </a:t>
            </a:r>
            <a:r>
              <a:rPr lang="pt-BR" sz="1100" dirty="0" err="1"/>
              <a:t>None</a:t>
            </a:r>
            <a:r>
              <a:rPr lang="pt-BR" sz="1100" dirty="0"/>
              <a:t>, 'dual': False, '</a:t>
            </a:r>
            <a:r>
              <a:rPr lang="pt-BR" sz="1100" dirty="0" err="1"/>
              <a:t>tol</a:t>
            </a:r>
            <a:r>
              <a:rPr lang="pt-BR" sz="1100" dirty="0"/>
              <a:t>': 0.0001, 'solver': 'newton-cg', '</a:t>
            </a:r>
            <a:r>
              <a:rPr lang="pt-BR" sz="1100" dirty="0" err="1"/>
              <a:t>class_weight</a:t>
            </a:r>
            <a:r>
              <a:rPr lang="pt-BR" sz="1100" dirty="0"/>
              <a:t>': </a:t>
            </a:r>
            <a:r>
              <a:rPr lang="pt-BR" sz="1100" dirty="0" err="1"/>
              <a:t>None</a:t>
            </a:r>
            <a:r>
              <a:rPr lang="pt-BR" sz="1100" dirty="0"/>
              <a:t>}</a:t>
            </a:r>
          </a:p>
          <a:p>
            <a:pPr marL="0" indent="0">
              <a:buNone/>
            </a:pPr>
            <a:r>
              <a:rPr lang="pt-BR" sz="1100" dirty="0"/>
              <a:t>... </a:t>
            </a:r>
            <a:r>
              <a:rPr lang="pt-BR" sz="1100" dirty="0" err="1"/>
              <a:t>skipped</a:t>
            </a:r>
            <a:endParaRPr lang="pt-BR" sz="1100" dirty="0"/>
          </a:p>
          <a:p>
            <a:pPr marL="0" indent="0">
              <a:buNone/>
            </a:pPr>
            <a:r>
              <a:rPr lang="pt-BR" sz="1100" dirty="0" smtClean="0"/>
              <a:t>{</a:t>
            </a:r>
            <a:r>
              <a:rPr lang="pt-BR" sz="1100" dirty="0"/>
              <a:t>'</a:t>
            </a:r>
            <a:r>
              <a:rPr lang="pt-BR" sz="1100" dirty="0" err="1"/>
              <a:t>warm_start</a:t>
            </a:r>
            <a:r>
              <a:rPr lang="pt-BR" sz="1100" dirty="0"/>
              <a:t>': False, 'C': 1.0, '</a:t>
            </a:r>
            <a:r>
              <a:rPr lang="pt-BR" sz="1100" dirty="0" err="1"/>
              <a:t>n_jobs</a:t>
            </a:r>
            <a:r>
              <a:rPr lang="pt-BR" sz="1100" dirty="0"/>
              <a:t>': 1, '</a:t>
            </a:r>
            <a:r>
              <a:rPr lang="pt-BR" sz="1100" dirty="0" err="1"/>
              <a:t>verbose</a:t>
            </a:r>
            <a:r>
              <a:rPr lang="pt-BR" sz="1100" dirty="0"/>
              <a:t>': 0, '</a:t>
            </a:r>
            <a:r>
              <a:rPr lang="pt-BR" sz="1100" dirty="0" err="1"/>
              <a:t>intercept_scaling</a:t>
            </a:r>
            <a:r>
              <a:rPr lang="pt-BR" sz="1100" dirty="0"/>
              <a:t>': 1, '</a:t>
            </a:r>
            <a:r>
              <a:rPr lang="pt-BR" sz="1100" dirty="0" err="1"/>
              <a:t>fit_intercept</a:t>
            </a:r>
            <a:r>
              <a:rPr lang="pt-BR" sz="1100" dirty="0"/>
              <a:t>': </a:t>
            </a:r>
            <a:r>
              <a:rPr lang="pt-BR" sz="1100" dirty="0" err="1"/>
              <a:t>True</a:t>
            </a:r>
            <a:r>
              <a:rPr lang="pt-BR" sz="1100" dirty="0"/>
              <a:t>, '</a:t>
            </a:r>
            <a:r>
              <a:rPr lang="pt-BR" sz="1100" dirty="0" err="1"/>
              <a:t>max_iter</a:t>
            </a:r>
            <a:r>
              <a:rPr lang="pt-BR" sz="1100" dirty="0"/>
              <a:t>': 100, '</a:t>
            </a:r>
            <a:r>
              <a:rPr lang="pt-BR" sz="1100" dirty="0" err="1"/>
              <a:t>penalty</a:t>
            </a:r>
            <a:r>
              <a:rPr lang="pt-BR" sz="1100" dirty="0"/>
              <a:t>': 'l2', '</a:t>
            </a:r>
            <a:r>
              <a:rPr lang="pt-BR" sz="1100" dirty="0" err="1"/>
              <a:t>multi_class</a:t>
            </a:r>
            <a:r>
              <a:rPr lang="pt-BR" sz="1100" dirty="0"/>
              <a:t>': '</a:t>
            </a:r>
            <a:r>
              <a:rPr lang="pt-BR" sz="1100" dirty="0" err="1"/>
              <a:t>ovr</a:t>
            </a:r>
            <a:r>
              <a:rPr lang="pt-BR" sz="1100" dirty="0"/>
              <a:t>', '</a:t>
            </a:r>
            <a:r>
              <a:rPr lang="pt-BR" sz="1100" dirty="0" err="1"/>
              <a:t>random_state</a:t>
            </a:r>
            <a:r>
              <a:rPr lang="pt-BR" sz="1100" dirty="0"/>
              <a:t>': </a:t>
            </a:r>
            <a:r>
              <a:rPr lang="pt-BR" sz="1100" dirty="0" err="1"/>
              <a:t>None</a:t>
            </a:r>
            <a:r>
              <a:rPr lang="pt-BR" sz="1100" dirty="0"/>
              <a:t>, 'dual': False, '</a:t>
            </a:r>
            <a:r>
              <a:rPr lang="pt-BR" sz="1100" dirty="0" err="1"/>
              <a:t>tol</a:t>
            </a:r>
            <a:r>
              <a:rPr lang="pt-BR" sz="1100" dirty="0"/>
              <a:t>': 0.0001, 'solver': '</a:t>
            </a:r>
            <a:r>
              <a:rPr lang="pt-BR" sz="1100" dirty="0" err="1"/>
              <a:t>sag</a:t>
            </a:r>
            <a:r>
              <a:rPr lang="pt-BR" sz="1100" dirty="0"/>
              <a:t>', '</a:t>
            </a:r>
            <a:r>
              <a:rPr lang="pt-BR" sz="1100" dirty="0" err="1"/>
              <a:t>class_weight</a:t>
            </a:r>
            <a:r>
              <a:rPr lang="pt-BR" sz="1100" dirty="0"/>
              <a:t>': </a:t>
            </a:r>
            <a:r>
              <a:rPr lang="pt-BR" sz="1100" dirty="0" err="1"/>
              <a:t>None</a:t>
            </a:r>
            <a:r>
              <a:rPr lang="pt-BR" sz="1100" dirty="0"/>
              <a:t>} 93.316 93.388                          </a:t>
            </a:r>
          </a:p>
          <a:p>
            <a:pPr marL="0" indent="0">
              <a:buNone/>
            </a:pPr>
            <a:r>
              <a:rPr lang="pt-BR" sz="1100" dirty="0" err="1"/>
              <a:t>LogisticRegression</a:t>
            </a:r>
            <a:r>
              <a:rPr lang="pt-BR" sz="1100" dirty="0"/>
              <a:t>(C=1.0, </a:t>
            </a:r>
            <a:r>
              <a:rPr lang="pt-BR" sz="1100" dirty="0" err="1"/>
              <a:t>class_weight</a:t>
            </a:r>
            <a:r>
              <a:rPr lang="pt-BR" sz="1100" dirty="0"/>
              <a:t>=</a:t>
            </a:r>
            <a:r>
              <a:rPr lang="pt-BR" sz="1100" dirty="0" err="1"/>
              <a:t>None</a:t>
            </a:r>
            <a:r>
              <a:rPr lang="pt-BR" sz="1100" dirty="0"/>
              <a:t>, dual=False, </a:t>
            </a:r>
            <a:r>
              <a:rPr lang="pt-BR" sz="1100" dirty="0" err="1"/>
              <a:t>fit_intercept</a:t>
            </a:r>
            <a:r>
              <a:rPr lang="pt-BR" sz="1100" dirty="0"/>
              <a:t>=</a:t>
            </a:r>
            <a:r>
              <a:rPr lang="pt-BR" sz="1100" dirty="0" err="1"/>
              <a:t>True</a:t>
            </a:r>
            <a:r>
              <a:rPr lang="pt-BR" sz="1100" dirty="0"/>
              <a:t>,</a:t>
            </a:r>
          </a:p>
          <a:p>
            <a:pPr marL="0" indent="0">
              <a:buNone/>
            </a:pPr>
            <a:r>
              <a:rPr lang="pt-BR" sz="1100" dirty="0"/>
              <a:t>          </a:t>
            </a:r>
            <a:r>
              <a:rPr lang="pt-BR" sz="1100" dirty="0" err="1"/>
              <a:t>intercept_scaling</a:t>
            </a:r>
            <a:r>
              <a:rPr lang="pt-BR" sz="1100" dirty="0"/>
              <a:t>=1, </a:t>
            </a:r>
            <a:r>
              <a:rPr lang="pt-BR" sz="1100" dirty="0" err="1"/>
              <a:t>max_iter</a:t>
            </a:r>
            <a:r>
              <a:rPr lang="pt-BR" sz="1100" dirty="0"/>
              <a:t>=100, </a:t>
            </a:r>
            <a:r>
              <a:rPr lang="pt-BR" sz="1100" dirty="0" err="1"/>
              <a:t>multi_class</a:t>
            </a:r>
            <a:r>
              <a:rPr lang="pt-BR" sz="1100" dirty="0"/>
              <a:t>='</a:t>
            </a:r>
            <a:r>
              <a:rPr lang="pt-BR" sz="1100" dirty="0" err="1"/>
              <a:t>ovr</a:t>
            </a:r>
            <a:r>
              <a:rPr lang="pt-BR" sz="1100" dirty="0"/>
              <a:t>', </a:t>
            </a:r>
            <a:r>
              <a:rPr lang="pt-BR" sz="1100" dirty="0" err="1"/>
              <a:t>n_jobs</a:t>
            </a:r>
            <a:r>
              <a:rPr lang="pt-BR" sz="1100" dirty="0"/>
              <a:t>=1,</a:t>
            </a:r>
          </a:p>
          <a:p>
            <a:pPr marL="0" indent="0">
              <a:buNone/>
            </a:pPr>
            <a:r>
              <a:rPr lang="pt-BR" sz="1100" dirty="0"/>
              <a:t>          </a:t>
            </a:r>
            <a:r>
              <a:rPr lang="pt-BR" sz="1100" dirty="0" err="1"/>
              <a:t>penalty</a:t>
            </a:r>
            <a:r>
              <a:rPr lang="pt-BR" sz="1100" dirty="0"/>
              <a:t>='l2', </a:t>
            </a:r>
            <a:r>
              <a:rPr lang="pt-BR" sz="1100" dirty="0" err="1"/>
              <a:t>random_state</a:t>
            </a:r>
            <a:r>
              <a:rPr lang="pt-BR" sz="1100" dirty="0"/>
              <a:t>=</a:t>
            </a:r>
            <a:r>
              <a:rPr lang="pt-BR" sz="1100" dirty="0" err="1"/>
              <a:t>None</a:t>
            </a:r>
            <a:r>
              <a:rPr lang="pt-BR" sz="1100" dirty="0"/>
              <a:t>, solver='newton-cg', </a:t>
            </a:r>
            <a:r>
              <a:rPr lang="pt-BR" sz="1100" dirty="0" err="1"/>
              <a:t>tol</a:t>
            </a:r>
            <a:r>
              <a:rPr lang="pt-BR" sz="1100" dirty="0"/>
              <a:t>=0.0001,</a:t>
            </a:r>
          </a:p>
          <a:p>
            <a:pPr marL="0" indent="0">
              <a:buNone/>
            </a:pPr>
            <a:r>
              <a:rPr lang="pt-BR" sz="1100" dirty="0"/>
              <a:t>          </a:t>
            </a:r>
            <a:r>
              <a:rPr lang="pt-BR" sz="1100" dirty="0" err="1"/>
              <a:t>verbose</a:t>
            </a:r>
            <a:r>
              <a:rPr lang="pt-BR" sz="1100" dirty="0"/>
              <a:t>=0, </a:t>
            </a:r>
            <a:r>
              <a:rPr lang="pt-BR" sz="1100" dirty="0" err="1"/>
              <a:t>warm_start</a:t>
            </a:r>
            <a:r>
              <a:rPr lang="pt-BR" sz="1100" dirty="0"/>
              <a:t>=False)</a:t>
            </a:r>
          </a:p>
          <a:p>
            <a:pPr marL="0" indent="0">
              <a:buNone/>
            </a:pPr>
            <a:r>
              <a:rPr lang="pt-BR" sz="1100" dirty="0" err="1">
                <a:solidFill>
                  <a:srgbClr val="FF0000"/>
                </a:solidFill>
              </a:rPr>
              <a:t>Accuracy</a:t>
            </a:r>
            <a:r>
              <a:rPr lang="pt-BR" sz="1100" dirty="0">
                <a:solidFill>
                  <a:srgbClr val="FF0000"/>
                </a:solidFill>
              </a:rPr>
              <a:t> : 93.3887%</a:t>
            </a:r>
          </a:p>
        </p:txBody>
      </p:sp>
    </p:spTree>
    <p:extLst>
      <p:ext uri="{BB962C8B-B14F-4D97-AF65-F5344CB8AC3E}">
        <p14:creationId xmlns:p14="http://schemas.microsoft.com/office/powerpoint/2010/main" val="35433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XGBoost</a:t>
            </a:r>
            <a:r>
              <a:rPr lang="pt-BR" dirty="0" smtClean="0"/>
              <a:t> – 5.000 linhas em R - CPU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80" y="1455444"/>
            <a:ext cx="7187883" cy="5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6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XGBoost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Features</a:t>
            </a:r>
            <a:r>
              <a:rPr lang="pt-BR" dirty="0"/>
              <a:t>: </a:t>
            </a:r>
            <a:r>
              <a:rPr lang="pt-BR" dirty="0" smtClean="0"/>
              <a:t>SeriousDlqin2yrs, NumberOfTime30.59DaysPastDueNotWorse, NumberOfTime60.89DaysPastDueNotWorse, NumberOfTimes90DaysLate, age) </a:t>
            </a:r>
          </a:p>
          <a:p>
            <a:r>
              <a:rPr lang="pt-BR" dirty="0" err="1" smtClean="0"/>
              <a:t>Parameters</a:t>
            </a:r>
            <a:r>
              <a:rPr lang="pt-BR" dirty="0"/>
              <a:t>: </a:t>
            </a:r>
            <a:r>
              <a:rPr lang="pt-BR" dirty="0" err="1" smtClean="0"/>
              <a:t>max.depth</a:t>
            </a:r>
            <a:r>
              <a:rPr lang="pt-BR" dirty="0" smtClean="0"/>
              <a:t>=2</a:t>
            </a:r>
            <a:r>
              <a:rPr lang="pt-BR" dirty="0"/>
              <a:t>, </a:t>
            </a:r>
            <a:r>
              <a:rPr lang="pt-BR" dirty="0" err="1"/>
              <a:t>nround</a:t>
            </a:r>
            <a:r>
              <a:rPr lang="pt-BR" dirty="0"/>
              <a:t>=7000, </a:t>
            </a:r>
            <a:r>
              <a:rPr lang="pt-BR" dirty="0" err="1"/>
              <a:t>objective</a:t>
            </a:r>
            <a:r>
              <a:rPr lang="pt-BR" dirty="0"/>
              <a:t> = "</a:t>
            </a:r>
            <a:r>
              <a:rPr lang="pt-BR" dirty="0" err="1"/>
              <a:t>reg:linear</a:t>
            </a:r>
            <a:r>
              <a:rPr lang="pt-BR" dirty="0"/>
              <a:t>", </a:t>
            </a:r>
            <a:r>
              <a:rPr lang="pt-BR" dirty="0" err="1"/>
              <a:t>verbose</a:t>
            </a:r>
            <a:r>
              <a:rPr lang="pt-BR" dirty="0"/>
              <a:t>=0, </a:t>
            </a:r>
            <a:r>
              <a:rPr lang="pt-BR" dirty="0" err="1"/>
              <a:t>eta</a:t>
            </a:r>
            <a:r>
              <a:rPr lang="pt-BR" dirty="0"/>
              <a:t>=0.001, </a:t>
            </a:r>
            <a:r>
              <a:rPr lang="pt-BR" dirty="0" err="1"/>
              <a:t>min_child_weight</a:t>
            </a:r>
            <a:r>
              <a:rPr lang="pt-BR" dirty="0"/>
              <a:t>=1, </a:t>
            </a:r>
            <a:r>
              <a:rPr lang="pt-BR" dirty="0" err="1"/>
              <a:t>gamma</a:t>
            </a:r>
            <a:r>
              <a:rPr lang="pt-BR" dirty="0"/>
              <a:t>=0, </a:t>
            </a:r>
            <a:r>
              <a:rPr lang="pt-BR" dirty="0" err="1"/>
              <a:t>subsample</a:t>
            </a:r>
            <a:r>
              <a:rPr lang="pt-BR" dirty="0"/>
              <a:t>=0.1, </a:t>
            </a:r>
            <a:r>
              <a:rPr lang="pt-BR" dirty="0" err="1"/>
              <a:t>colsample_bytree</a:t>
            </a:r>
            <a:r>
              <a:rPr lang="pt-BR" dirty="0"/>
              <a:t>=0.5, </a:t>
            </a:r>
            <a:r>
              <a:rPr lang="pt-BR" dirty="0" err="1" smtClean="0"/>
              <a:t>missing</a:t>
            </a:r>
            <a:r>
              <a:rPr lang="pt-BR" dirty="0" smtClean="0"/>
              <a:t>=</a:t>
            </a:r>
            <a:r>
              <a:rPr lang="pt-BR" dirty="0" err="1" smtClean="0"/>
              <a:t>NaN</a:t>
            </a:r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Accuracy</a:t>
            </a:r>
            <a:r>
              <a:rPr lang="pt-BR" dirty="0" smtClean="0"/>
              <a:t> </a:t>
            </a:r>
            <a:r>
              <a:rPr lang="pt-BR" dirty="0"/>
              <a:t>: 93.7107%</a:t>
            </a:r>
          </a:p>
        </p:txBody>
      </p:sp>
    </p:spTree>
    <p:extLst>
      <p:ext uri="{BB962C8B-B14F-4D97-AF65-F5344CB8AC3E}">
        <p14:creationId xmlns:p14="http://schemas.microsoft.com/office/powerpoint/2010/main" val="4447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52900" y="2597785"/>
            <a:ext cx="3322320" cy="1325563"/>
          </a:xfrm>
        </p:spPr>
        <p:txBody>
          <a:bodyPr/>
          <a:lstStyle/>
          <a:p>
            <a:r>
              <a:rPr lang="pt-BR" dirty="0" smtClean="0"/>
              <a:t>QUESTIONS?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2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Identify risk communities in a community using machine learning methods</a:t>
            </a:r>
            <a:endParaRPr lang="pt-BR" dirty="0"/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 err="1"/>
              <a:t>XGBoost</a:t>
            </a:r>
          </a:p>
          <a:p>
            <a:pPr lvl="1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5488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5350" y="1790700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/>
              <a:t>Basic equation: </a:t>
            </a:r>
            <a:r>
              <a:rPr lang="en-US" sz="2800" dirty="0" err="1"/>
              <a:t>Obj</a:t>
            </a:r>
            <a:r>
              <a:rPr lang="en-US" sz="2800" dirty="0"/>
              <a:t>(θ) = L(θ) + Ω(θ</a:t>
            </a:r>
            <a:r>
              <a:rPr lang="en-US" sz="2800" dirty="0" smtClean="0"/>
              <a:t>)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pt-BR" sz="2800" dirty="0"/>
              <a:t>L – Training </a:t>
            </a:r>
            <a:r>
              <a:rPr lang="pt-BR" sz="2800" dirty="0" err="1"/>
              <a:t>Loss</a:t>
            </a:r>
            <a:endParaRPr lang="pt-BR" sz="2800" dirty="0"/>
          </a:p>
          <a:p>
            <a:pPr lvl="1"/>
            <a:endParaRPr lang="pt-BR" sz="2800" dirty="0"/>
          </a:p>
          <a:p>
            <a:pPr lvl="1"/>
            <a:r>
              <a:rPr lang="el-GR" sz="2800" dirty="0"/>
              <a:t>Ω – </a:t>
            </a:r>
            <a:r>
              <a:rPr lang="pt-BR" sz="2800" dirty="0" err="1"/>
              <a:t>Regularization</a:t>
            </a:r>
            <a:endParaRPr lang="pt-BR" sz="28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Ex</a:t>
            </a:r>
            <a:r>
              <a:rPr lang="pt-BR" dirty="0" smtClean="0"/>
              <a:t>: Linear </a:t>
            </a:r>
            <a:r>
              <a:rPr lang="pt-BR" dirty="0" err="1" smtClean="0"/>
              <a:t>regression</a:t>
            </a:r>
            <a:r>
              <a:rPr lang="pt-BR" dirty="0" smtClean="0"/>
              <a:t>, </a:t>
            </a:r>
            <a:r>
              <a:rPr lang="pt-BR" dirty="0" err="1" smtClean="0"/>
              <a:t>Logistic</a:t>
            </a:r>
            <a:r>
              <a:rPr lang="pt-BR" dirty="0" smtClean="0"/>
              <a:t> </a:t>
            </a:r>
            <a:r>
              <a:rPr lang="pt-BR" dirty="0" err="1" smtClean="0"/>
              <a:t>Regression</a:t>
            </a:r>
            <a:r>
              <a:rPr lang="pt-BR" dirty="0" smtClean="0"/>
              <a:t>, </a:t>
            </a:r>
            <a:r>
              <a:rPr lang="pt-BR" dirty="0" err="1" smtClean="0"/>
              <a:t>Decision</a:t>
            </a:r>
            <a:r>
              <a:rPr lang="pt-BR" dirty="0" smtClean="0"/>
              <a:t> </a:t>
            </a:r>
            <a:r>
              <a:rPr lang="pt-BR" dirty="0" err="1" smtClean="0"/>
              <a:t>Trees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06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pic>
        <p:nvPicPr>
          <p:cNvPr id="1026" name="Picture 2" descr="C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86" y="1925937"/>
            <a:ext cx="86868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pic>
        <p:nvPicPr>
          <p:cNvPr id="2050" name="Picture 2" descr="TwoC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40" y="1539096"/>
            <a:ext cx="893445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6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 (</a:t>
            </a:r>
            <a:r>
              <a:rPr lang="en-US" dirty="0" err="1" smtClean="0"/>
              <a:t>XGBoost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6" name="Picture 4" descr="Best spl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448" y="5081564"/>
            <a:ext cx="5422840" cy="17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tructure S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6" y="1301239"/>
            <a:ext cx="8614613" cy="394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Kaagle</a:t>
            </a:r>
            <a:r>
              <a:rPr lang="pt-BR" dirty="0" smtClean="0"/>
              <a:t> – </a:t>
            </a:r>
            <a:r>
              <a:rPr lang="pt-BR" dirty="0" err="1" smtClean="0"/>
              <a:t>Give</a:t>
            </a:r>
            <a:r>
              <a:rPr lang="pt-BR" dirty="0" smtClean="0"/>
              <a:t> me Some </a:t>
            </a:r>
            <a:r>
              <a:rPr lang="pt-BR" dirty="0" err="1" smtClean="0"/>
              <a:t>Credit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24398"/>
              </p:ext>
            </p:extLst>
          </p:nvPr>
        </p:nvGraphicFramePr>
        <p:xfrm>
          <a:off x="263105" y="1753646"/>
          <a:ext cx="11739115" cy="4934700"/>
        </p:xfrm>
        <a:graphic>
          <a:graphicData uri="http://schemas.openxmlformats.org/drawingml/2006/table">
            <a:tbl>
              <a:tblPr/>
              <a:tblGrid>
                <a:gridCol w="274469"/>
                <a:gridCol w="704718"/>
                <a:gridCol w="1446526"/>
                <a:gridCol w="244797"/>
                <a:gridCol w="1641251"/>
                <a:gridCol w="554976"/>
                <a:gridCol w="609662"/>
                <a:gridCol w="1402017"/>
                <a:gridCol w="1083040"/>
                <a:gridCol w="1223984"/>
                <a:gridCol w="1641251"/>
                <a:gridCol w="912424"/>
              </a:tblGrid>
              <a:tr h="332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Seq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Serious</a:t>
                      </a:r>
                      <a:endParaRPr lang="pt-B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pt-B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Dlqin2yrs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RevolvingUtilization</a:t>
                      </a:r>
                      <a:endParaRPr lang="pt-B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pt-B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OfUnsecuredLines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NumberOfTime30-59</a:t>
                      </a:r>
                    </a:p>
                    <a:p>
                      <a:pPr algn="l" fontAlgn="b"/>
                      <a:r>
                        <a:rPr lang="pt-B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DaysPastDueNotWorse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Debt</a:t>
                      </a:r>
                      <a:endParaRPr lang="pt-B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pt-B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Ratio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Monthly</a:t>
                      </a:r>
                      <a:endParaRPr lang="pt-B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pt-B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Income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NumberOfOpen</a:t>
                      </a:r>
                      <a:endParaRPr lang="pt-B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pt-B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CreditLinesAndLoans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NumberOf</a:t>
                      </a:r>
                      <a:endParaRPr lang="pt-B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pt-B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Times90DaysLate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NumberRealEstate</a:t>
                      </a:r>
                      <a:endParaRPr lang="pt-B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pt-B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LoansOrLines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NumberOfTime60-89</a:t>
                      </a:r>
                    </a:p>
                    <a:p>
                      <a:pPr algn="l" fontAlgn="b"/>
                      <a:r>
                        <a:rPr lang="pt-B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DaysPastDueNotWorse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NumberOf</a:t>
                      </a:r>
                      <a:endParaRPr lang="pt-B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pt-B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Dependents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0.766126609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0.802982129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9120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0.957151019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0.121876201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0.65818014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0.085113375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3042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0.233809776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0.036049682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3300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0.9072394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0.024925695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63588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0.213178682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0.375606969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0.305682465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5710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0.754463648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0.209940017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0.116950644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0.189169052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0.606290901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23684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0.644225962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0.30947621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0.01879812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0.53152876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6501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0.010351857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0.298354075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12454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0.964672555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0.382964747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13700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0.019656581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477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0.548458062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0.209891754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11362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0.061086118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2058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0.166284079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0.18827406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8800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0.221812771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0.527887839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3280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0.602794411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0.065868263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333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0.200923382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0.430046338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12300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0.025655677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0.475841386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0.9999999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0.241103559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0.075426584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0.085512189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7916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0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0.04656027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0.241621845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2416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32975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4806" marR="4806" marT="4806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0.392248482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1.595.253.368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4676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806" marR="4806" marT="48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Importance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618"/>
            <a:ext cx="10058400" cy="4714382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39745"/>
              </p:ext>
            </p:extLst>
          </p:nvPr>
        </p:nvGraphicFramePr>
        <p:xfrm>
          <a:off x="8840399" y="1849647"/>
          <a:ext cx="30226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025"/>
                <a:gridCol w="268957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Id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Feature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NumberOfTime30-59DaysPastDueNotWorse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NumberOfTime60-89DaysPastDueNotWorse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age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NumberOfTimes90DaysLate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NumberOfDependents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NumberRealEstateLoansOrLines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NumberOfOpenCreditLinesAndLoans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MonthlyIncome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DebtRatio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0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Comparison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6340" y="1422730"/>
            <a:ext cx="114097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SeriousDlqin2yrs 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NumberOfTime30-59DaysPastDueNotWorse  NumberOfTime60-89DaysPastDueNotWorse</a:t>
            </a:r>
          </a:p>
          <a:p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139974.0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139974.000000                         139974.000000</a:t>
            </a:r>
          </a:p>
          <a:p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0.0                       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0.280109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0.126666</a:t>
            </a:r>
          </a:p>
          <a:p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0.0                       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2.946075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2.900930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0.000000                              0.000000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25%                 0.0                              0.000000                              0.000000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50%                 0.0                              0.000000                              0.000000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75%                 0.0                              0.000000                              0.000000</a:t>
            </a:r>
          </a:p>
          <a:p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98.000000                             98.000000</a:t>
            </a:r>
          </a:p>
          <a:p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SeriousDlqin2yrs 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NumberOfTime30-59DaysPastDueNotWorse  NumberOfTime60-89DaysPastDueNotWorse</a:t>
            </a:r>
          </a:p>
          <a:p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10026.0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10026.00000                          10026.000000</a:t>
            </a:r>
          </a:p>
          <a:p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1.0                        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2.38849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1.828047</a:t>
            </a:r>
          </a:p>
          <a:p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0.0                       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11.73451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11.753068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0.00000                              0.000000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25%                 1.0                               0.00000                              0.000000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50%                 1.0                               0.00000                              0.000000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75%                 1.0                               2.00000                              1.000000</a:t>
            </a:r>
          </a:p>
          <a:p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98.00000                             98.000000</a:t>
            </a:r>
          </a:p>
        </p:txBody>
      </p:sp>
    </p:spTree>
    <p:extLst>
      <p:ext uri="{BB962C8B-B14F-4D97-AF65-F5344CB8AC3E}">
        <p14:creationId xmlns:p14="http://schemas.microsoft.com/office/powerpoint/2010/main" val="26512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1279</Words>
  <Application>Microsoft Office PowerPoint</Application>
  <PresentationFormat>Personalizar</PresentationFormat>
  <Paragraphs>453</Paragraphs>
  <Slides>15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Machine Learning Methods in Vulnerable Communities Classification</vt:lpstr>
      <vt:lpstr>Objective</vt:lpstr>
      <vt:lpstr>Machine Learning</vt:lpstr>
      <vt:lpstr>Decision Trees</vt:lpstr>
      <vt:lpstr>Random Forests</vt:lpstr>
      <vt:lpstr>Gradient Boosting (XGBoost)</vt:lpstr>
      <vt:lpstr>Kaagle – Give me Some Credit</vt:lpstr>
      <vt:lpstr>Feature Importance</vt:lpstr>
      <vt:lpstr>Feature Comparison</vt:lpstr>
      <vt:lpstr>POC – Decision Trees</vt:lpstr>
      <vt:lpstr>POC – Random Forests</vt:lpstr>
      <vt:lpstr>POC – Logistic Regression</vt:lpstr>
      <vt:lpstr>XGBoost – 5.000 linhas em R - CPU</vt:lpstr>
      <vt:lpstr>XGBoost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Methods in Vulnerable Communities Classification</dc:title>
  <dc:creator/>
  <cp:lastModifiedBy/>
  <cp:revision>3</cp:revision>
  <dcterms:created xsi:type="dcterms:W3CDTF">2012-07-30T23:50:35Z</dcterms:created>
  <dcterms:modified xsi:type="dcterms:W3CDTF">2016-11-05T02:31:51Z</dcterms:modified>
</cp:coreProperties>
</file>