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4138-A606-8B4A-17A9-61874D794A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EA1C1B-2E2F-C696-F4CA-6ADF7EB11D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F5AE6B8-AC8C-F580-2D09-CF3FA59E40D0}"/>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6BB44DBF-37D5-FA19-2F3B-3E9E2CF1B0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2DD381-46B3-C3B3-EE8E-E61D20F74F11}"/>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412432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6B427-9F47-AC88-E63F-E04069E654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F0975B1-6B2D-E44F-138E-69E15EE2B4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D2F366-415C-9795-FEAE-EE70EBC58616}"/>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E21787A2-57FF-03B4-04A7-3A50861061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988A1-3A23-D2A3-7293-4AB3C86FAF91}"/>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4081116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1460B9-6FEE-ACF5-A585-5BB0BEF503A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8DE1EE-9B79-1F39-74DF-C8ACE95AEA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93A04E-D1E4-9CD7-997B-A0161C65C216}"/>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D039A53B-F776-1F0E-6390-8B46EB81CE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58A76-070B-550A-B88E-8F3FDE8B040E}"/>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2371758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A9CD9-E4D8-9532-95AC-100992AE17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D83923-A58D-12CA-122D-F32B934577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442CA9-2F19-0594-81BA-7514F8AE36E3}"/>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41A81379-DE57-0804-AE46-511CA4FF74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708D0-7DC3-3E18-4241-5755FB8D730F}"/>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2480835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8930-4A3A-CBF7-871E-CFA5EBAE08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57B5FF-A233-B47A-729B-4BEF2DD256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554AB7-21F8-A866-EC8D-C9BFBF607155}"/>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2B76B067-2908-C609-4BBD-22F2769D9C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C5409E-49A3-2D9C-B4A1-67A56AB5BCC8}"/>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74908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FD2B8-D600-CD43-B350-AA37CACAAB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A9DBBF-BA11-8ED1-4494-9770DE3B2D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24CF2-7EA0-8512-048C-9420C12F03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EDD4F25-8999-6A1E-F6E7-55F0217B6173}"/>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6" name="Footer Placeholder 5">
            <a:extLst>
              <a:ext uri="{FF2B5EF4-FFF2-40B4-BE49-F238E27FC236}">
                <a16:creationId xmlns:a16="http://schemas.microsoft.com/office/drawing/2014/main" id="{EC8561CD-E989-E145-6F01-1A2A75AAB0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C0B4B9-B60D-EE26-4CE0-8779AAC29C86}"/>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407164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76105-1AD3-7C25-5496-5493E55D05A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1C0A47-FC89-87C6-194A-39C69AA28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21C3A-904B-0CAA-36C5-6D99744A54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088F1F-C5C9-C246-149E-95B9953F2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649E1E-05E7-CFBF-E576-0F686B2071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1FE031E-E031-579C-2AD2-499CD915F3A7}"/>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8" name="Footer Placeholder 7">
            <a:extLst>
              <a:ext uri="{FF2B5EF4-FFF2-40B4-BE49-F238E27FC236}">
                <a16:creationId xmlns:a16="http://schemas.microsoft.com/office/drawing/2014/main" id="{987734A9-887F-DF78-8E2B-126C61E8CB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33F788-962C-6CBE-1EA5-3AD65BE65BA4}"/>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39882726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E12C4-33D0-4B22-9147-86E7FB4E79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CE957D-FF36-F262-A5A4-B987C1E2EB82}"/>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4" name="Footer Placeholder 3">
            <a:extLst>
              <a:ext uri="{FF2B5EF4-FFF2-40B4-BE49-F238E27FC236}">
                <a16:creationId xmlns:a16="http://schemas.microsoft.com/office/drawing/2014/main" id="{347D8ECB-7C84-2ED9-D376-4F6D02B8166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B9E194B-D4E9-3C19-F795-264AEAFE6E01}"/>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39995864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0D078F-87B0-3892-3C6B-9582407DA977}"/>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3" name="Footer Placeholder 2">
            <a:extLst>
              <a:ext uri="{FF2B5EF4-FFF2-40B4-BE49-F238E27FC236}">
                <a16:creationId xmlns:a16="http://schemas.microsoft.com/office/drawing/2014/main" id="{A31CA7A2-94A0-F66A-5A08-F6C2B5F4BE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20F13C-FB84-7C5F-06EF-11EA9BD3E700}"/>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32295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DB438-024C-C75A-1EBC-2508CFA5DD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EE66E-16DA-6CAD-363D-05B49CFBA5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DB49D35-28AC-F27F-AFDE-8251864F6E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7F942C-A412-AFE2-C5F9-93EA7EF33E97}"/>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6" name="Footer Placeholder 5">
            <a:extLst>
              <a:ext uri="{FF2B5EF4-FFF2-40B4-BE49-F238E27FC236}">
                <a16:creationId xmlns:a16="http://schemas.microsoft.com/office/drawing/2014/main" id="{373C8792-3129-27F2-DF26-FD54DE9ADD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6A96178-B2F4-BAB4-A21C-64C62DF0520B}"/>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1067623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FAB6D-956F-12B4-D976-721CAA3B1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1A5AE9-3288-97C6-8BC4-B0FE73D33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F0B43FC-9B8D-6227-A7CB-69E356E4A5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CCD38D-E45C-9987-AA71-4F81D3A9B113}"/>
              </a:ext>
            </a:extLst>
          </p:cNvPr>
          <p:cNvSpPr>
            <a:spLocks noGrp="1"/>
          </p:cNvSpPr>
          <p:nvPr>
            <p:ph type="dt" sz="half" idx="10"/>
          </p:nvPr>
        </p:nvSpPr>
        <p:spPr/>
        <p:txBody>
          <a:bodyPr/>
          <a:lstStyle/>
          <a:p>
            <a:fld id="{7653E8DA-39CE-4D64-B3DC-553A701468FF}" type="datetimeFigureOut">
              <a:rPr lang="en-IN" smtClean="0"/>
              <a:t>02-07-2025</a:t>
            </a:fld>
            <a:endParaRPr lang="en-IN"/>
          </a:p>
        </p:txBody>
      </p:sp>
      <p:sp>
        <p:nvSpPr>
          <p:cNvPr id="6" name="Footer Placeholder 5">
            <a:extLst>
              <a:ext uri="{FF2B5EF4-FFF2-40B4-BE49-F238E27FC236}">
                <a16:creationId xmlns:a16="http://schemas.microsoft.com/office/drawing/2014/main" id="{3565F74E-FC10-1BD0-1771-F0B767BCD3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E35909-3A54-B19F-2BF4-B0468EA5E639}"/>
              </a:ext>
            </a:extLst>
          </p:cNvPr>
          <p:cNvSpPr>
            <a:spLocks noGrp="1"/>
          </p:cNvSpPr>
          <p:nvPr>
            <p:ph type="sldNum" sz="quarter" idx="12"/>
          </p:nvPr>
        </p:nvSpPr>
        <p:spPr/>
        <p:txBody>
          <a:bodyPr/>
          <a:lstStyle/>
          <a:p>
            <a:fld id="{2BCC5EDB-E2D0-4725-A76F-A767A697B103}" type="slidenum">
              <a:rPr lang="en-IN" smtClean="0"/>
              <a:t>‹#›</a:t>
            </a:fld>
            <a:endParaRPr lang="en-IN"/>
          </a:p>
        </p:txBody>
      </p:sp>
    </p:spTree>
    <p:extLst>
      <p:ext uri="{BB962C8B-B14F-4D97-AF65-F5344CB8AC3E}">
        <p14:creationId xmlns:p14="http://schemas.microsoft.com/office/powerpoint/2010/main" val="127054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6A18A4-3B1D-66B9-3AE1-801590FD84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E37A61-4E83-D28A-DF0B-12BC19B6AB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587767-0758-F4A0-0B58-E687665984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53E8DA-39CE-4D64-B3DC-553A701468FF}" type="datetimeFigureOut">
              <a:rPr lang="en-IN" smtClean="0"/>
              <a:t>02-07-2025</a:t>
            </a:fld>
            <a:endParaRPr lang="en-IN"/>
          </a:p>
        </p:txBody>
      </p:sp>
      <p:sp>
        <p:nvSpPr>
          <p:cNvPr id="5" name="Footer Placeholder 4">
            <a:extLst>
              <a:ext uri="{FF2B5EF4-FFF2-40B4-BE49-F238E27FC236}">
                <a16:creationId xmlns:a16="http://schemas.microsoft.com/office/drawing/2014/main" id="{9B0205DB-4B6E-61D2-B25D-F108C6DC50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2B4FA7A5-AF3D-EB64-80BE-9C9F467A02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BCC5EDB-E2D0-4725-A76F-A767A697B103}" type="slidenum">
              <a:rPr lang="en-IN" smtClean="0"/>
              <a:t>‹#›</a:t>
            </a:fld>
            <a:endParaRPr lang="en-IN"/>
          </a:p>
        </p:txBody>
      </p:sp>
    </p:spTree>
    <p:extLst>
      <p:ext uri="{BB962C8B-B14F-4D97-AF65-F5344CB8AC3E}">
        <p14:creationId xmlns:p14="http://schemas.microsoft.com/office/powerpoint/2010/main" val="854052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store front with a cat and a sign&#10;&#10;AI-generated content may be incorrect.">
            <a:extLst>
              <a:ext uri="{FF2B5EF4-FFF2-40B4-BE49-F238E27FC236}">
                <a16:creationId xmlns:a16="http://schemas.microsoft.com/office/drawing/2014/main" id="{94E131CC-8592-12B3-048E-A5AA128D516D}"/>
              </a:ext>
            </a:extLst>
          </p:cNvPr>
          <p:cNvPicPr>
            <a:picLocks noChangeAspect="1"/>
          </p:cNvPicPr>
          <p:nvPr/>
        </p:nvPicPr>
        <p:blipFill>
          <a:blip r:embed="rId2">
            <a:extLst>
              <a:ext uri="{28A0092B-C50C-407E-A947-70E740481C1C}">
                <a14:useLocalDpi xmlns:a14="http://schemas.microsoft.com/office/drawing/2010/main" val="0"/>
              </a:ext>
            </a:extLst>
          </a:blip>
          <a:srcRect l="20030" r="10734" b="1"/>
          <a:stretch>
            <a:fillRect/>
          </a:stretch>
        </p:blipFill>
        <p:spPr>
          <a:xfrm>
            <a:off x="20" y="10"/>
            <a:ext cx="7390243" cy="6857990"/>
          </a:xfrm>
          <a:prstGeom prst="rect">
            <a:avLst/>
          </a:prstGeom>
        </p:spPr>
      </p:pic>
      <p:sp>
        <p:nvSpPr>
          <p:cNvPr id="23" name="Rectangle 22">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7" name="Rectangle 16">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Rectangle 1">
            <a:extLst>
              <a:ext uri="{FF2B5EF4-FFF2-40B4-BE49-F238E27FC236}">
                <a16:creationId xmlns:a16="http://schemas.microsoft.com/office/drawing/2014/main" id="{9DD0498E-05D4-5A3B-1951-E1E17BECEBD3}"/>
              </a:ext>
            </a:extLst>
          </p:cNvPr>
          <p:cNvSpPr>
            <a:spLocks noChangeArrowheads="1"/>
          </p:cNvSpPr>
          <p:nvPr/>
        </p:nvSpPr>
        <p:spPr bwMode="auto">
          <a:xfrm>
            <a:off x="8079978" y="2533476"/>
            <a:ext cx="3369234" cy="3447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n-US" sz="500" b="0" i="0" u="none" strike="noStrike" cap="none" normalizeH="0" baseline="0" dirty="0">
              <a:ln>
                <a:noFill/>
              </a:ln>
              <a:effectLst/>
            </a:endParaRPr>
          </a:p>
        </p:txBody>
      </p:sp>
      <p:sp>
        <p:nvSpPr>
          <p:cNvPr id="9" name="Rectangle 2">
            <a:extLst>
              <a:ext uri="{FF2B5EF4-FFF2-40B4-BE49-F238E27FC236}">
                <a16:creationId xmlns:a16="http://schemas.microsoft.com/office/drawing/2014/main" id="{49F1C6E3-3D05-6B73-5CDC-20AB7E4729A2}"/>
              </a:ext>
            </a:extLst>
          </p:cNvPr>
          <p:cNvSpPr>
            <a:spLocks noChangeArrowheads="1"/>
          </p:cNvSpPr>
          <p:nvPr/>
        </p:nvSpPr>
        <p:spPr bwMode="auto">
          <a:xfrm>
            <a:off x="-90294" y="510964"/>
            <a:ext cx="635055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accent1">
                    <a:lumMod val="75000"/>
                  </a:schemeClr>
                </a:solidFill>
                <a:effectLst/>
                <a:latin typeface="Amasis MT Pro Black" panose="02040A04050005020304" pitchFamily="18" charset="0"/>
              </a:rPr>
              <a:t> </a:t>
            </a:r>
            <a:r>
              <a:rPr kumimoji="0" lang="en-US" altLang="en-US" sz="3600" i="0" u="none" strike="noStrike" cap="none" normalizeH="0" baseline="0" dirty="0">
                <a:ln>
                  <a:noFill/>
                </a:ln>
                <a:solidFill>
                  <a:schemeClr val="tx2"/>
                </a:solidFill>
                <a:effectLst/>
                <a:latin typeface="Amasis MT Pro Black" panose="02040A04050005020304" pitchFamily="18" charset="0"/>
              </a:rPr>
              <a:t>Madhav                    Online Sales Dashboard</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2"/>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83414049-87D6-10FB-A34C-D506BE01239D}"/>
              </a:ext>
            </a:extLst>
          </p:cNvPr>
          <p:cNvSpPr txBox="1"/>
          <p:nvPr/>
        </p:nvSpPr>
        <p:spPr>
          <a:xfrm>
            <a:off x="8219768" y="2953007"/>
            <a:ext cx="3972232" cy="707886"/>
          </a:xfrm>
          <a:prstGeom prst="rect">
            <a:avLst/>
          </a:prstGeom>
          <a:noFill/>
        </p:spPr>
        <p:txBody>
          <a:bodyPr wrap="square" rtlCol="0">
            <a:spAutoFit/>
          </a:bodyPr>
          <a:lstStyle/>
          <a:p>
            <a:r>
              <a:rPr lang="en-US" sz="2000" b="1" dirty="0">
                <a:solidFill>
                  <a:schemeClr val="accent1">
                    <a:lumMod val="50000"/>
                  </a:schemeClr>
                </a:solidFill>
                <a:highlight>
                  <a:srgbClr val="C0C0C0"/>
                </a:highlight>
              </a:rPr>
              <a:t>Subtitle</a:t>
            </a:r>
            <a:r>
              <a:rPr lang="en-US" sz="2000" b="1" dirty="0"/>
              <a:t>:</a:t>
            </a:r>
            <a:r>
              <a:rPr lang="en-US" sz="2000" dirty="0"/>
              <a:t> Tracking and Analyzing Sales Performance Across India</a:t>
            </a:r>
            <a:endParaRPr lang="en-IN" sz="2000" dirty="0"/>
          </a:p>
        </p:txBody>
      </p:sp>
      <p:sp>
        <p:nvSpPr>
          <p:cNvPr id="11" name="TextBox 10">
            <a:extLst>
              <a:ext uri="{FF2B5EF4-FFF2-40B4-BE49-F238E27FC236}">
                <a16:creationId xmlns:a16="http://schemas.microsoft.com/office/drawing/2014/main" id="{0908CC71-9871-0F42-C944-E2034A194BFD}"/>
              </a:ext>
            </a:extLst>
          </p:cNvPr>
          <p:cNvSpPr txBox="1"/>
          <p:nvPr/>
        </p:nvSpPr>
        <p:spPr>
          <a:xfrm>
            <a:off x="9596284" y="6118875"/>
            <a:ext cx="2467897" cy="707886"/>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-:Presented by:  Om </a:t>
            </a:r>
            <a:r>
              <a:rPr lang="en-IN" sz="2000" b="1" dirty="0" err="1">
                <a:latin typeface="Arial" panose="020B0604020202020204" pitchFamily="34" charset="0"/>
                <a:cs typeface="Arial" panose="020B0604020202020204" pitchFamily="34" charset="0"/>
              </a:rPr>
              <a:t>Nikhare</a:t>
            </a:r>
            <a:endParaRPr lang="en-IN" sz="2000" b="1"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C55CB7EA-E207-69A8-84EA-B5488B4870DC}"/>
              </a:ext>
            </a:extLst>
          </p:cNvPr>
          <p:cNvSpPr txBox="1"/>
          <p:nvPr/>
        </p:nvSpPr>
        <p:spPr>
          <a:xfrm>
            <a:off x="9495454" y="4788310"/>
            <a:ext cx="2492576" cy="707886"/>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:-Used tool: Power bi</a:t>
            </a:r>
            <a:endParaRPr lang="en-IN" sz="2000"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E4BCC4F-1BB7-87EC-34AA-C4FA7EB71A55}"/>
              </a:ext>
            </a:extLst>
          </p:cNvPr>
          <p:cNvSpPr txBox="1"/>
          <p:nvPr/>
        </p:nvSpPr>
        <p:spPr>
          <a:xfrm>
            <a:off x="7963418" y="1308049"/>
            <a:ext cx="4326194" cy="677108"/>
          </a:xfrm>
          <a:prstGeom prst="rect">
            <a:avLst/>
          </a:prstGeom>
          <a:noFill/>
        </p:spPr>
        <p:txBody>
          <a:bodyPr wrap="square" rtlCol="0">
            <a:spAutoFit/>
          </a:bodyPr>
          <a:lstStyle/>
          <a:p>
            <a:r>
              <a:rPr lang="en-US" sz="2000" b="1" dirty="0"/>
              <a:t>Collage name</a:t>
            </a:r>
            <a:r>
              <a:rPr lang="en-US" dirty="0"/>
              <a:t>:- </a:t>
            </a:r>
            <a:r>
              <a:rPr lang="en-US" dirty="0" err="1">
                <a:latin typeface="Arial" panose="020B0604020202020204" pitchFamily="34" charset="0"/>
                <a:cs typeface="Arial" panose="020B0604020202020204" pitchFamily="34" charset="0"/>
              </a:rPr>
              <a:t>Yeshwantrao</a:t>
            </a:r>
            <a:r>
              <a:rPr lang="en-US" dirty="0">
                <a:latin typeface="Arial" panose="020B0604020202020204" pitchFamily="34" charset="0"/>
                <a:cs typeface="Arial" panose="020B0604020202020204" pitchFamily="34" charset="0"/>
              </a:rPr>
              <a:t> Chavan College of Engineering  Nagpur [MBA]</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4335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black text on a white background">
            <a:extLst>
              <a:ext uri="{FF2B5EF4-FFF2-40B4-BE49-F238E27FC236}">
                <a16:creationId xmlns:a16="http://schemas.microsoft.com/office/drawing/2014/main" id="{91D118CE-7BF2-F020-8F2B-DA0EC28B3F91}"/>
              </a:ext>
            </a:extLst>
          </p:cNvPr>
          <p:cNvPicPr>
            <a:picLocks noChangeAspect="1"/>
          </p:cNvPicPr>
          <p:nvPr/>
        </p:nvPicPr>
        <p:blipFill>
          <a:blip r:embed="rId2">
            <a:extLst>
              <a:ext uri="{28A0092B-C50C-407E-A947-70E740481C1C}">
                <a14:useLocalDpi xmlns:a14="http://schemas.microsoft.com/office/drawing/2010/main" val="0"/>
              </a:ext>
            </a:extLst>
          </a:blip>
          <a:srcRect t="4666" b="15561"/>
          <a:stretch>
            <a:fillRect/>
          </a:stretch>
        </p:blipFill>
        <p:spPr>
          <a:xfrm>
            <a:off x="20" y="1282"/>
            <a:ext cx="12191980" cy="6856718"/>
          </a:xfrm>
          <a:prstGeom prst="rect">
            <a:avLst/>
          </a:prstGeom>
        </p:spPr>
      </p:pic>
    </p:spTree>
    <p:extLst>
      <p:ext uri="{BB962C8B-B14F-4D97-AF65-F5344CB8AC3E}">
        <p14:creationId xmlns:p14="http://schemas.microsoft.com/office/powerpoint/2010/main" val="2401158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
            <a:extLst>
              <a:ext uri="{FF2B5EF4-FFF2-40B4-BE49-F238E27FC236}">
                <a16:creationId xmlns:a16="http://schemas.microsoft.com/office/drawing/2014/main" id="{FB1135A1-021A-A9B5-1A19-F00EB4B789C7}"/>
              </a:ext>
            </a:extLst>
          </p:cNvPr>
          <p:cNvPicPr>
            <a:picLocks noChangeAspect="1"/>
          </p:cNvPicPr>
          <p:nvPr/>
        </p:nvPicPr>
        <p:blipFill>
          <a:blip r:embed="rId2">
            <a:extLst>
              <a:ext uri="{28A0092B-C50C-407E-A947-70E740481C1C}">
                <a14:useLocalDpi xmlns:a14="http://schemas.microsoft.com/office/drawing/2010/main" val="0"/>
              </a:ext>
            </a:extLst>
          </a:blip>
          <a:srcRect l="6482" r="14559"/>
          <a:stretch>
            <a:fillRect/>
          </a:stretch>
        </p:blipFill>
        <p:spPr>
          <a:xfrm>
            <a:off x="-3047"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833A5685-DE18-228A-49BB-0B14EF174D38}"/>
              </a:ext>
            </a:extLst>
          </p:cNvPr>
          <p:cNvSpPr txBox="1"/>
          <p:nvPr/>
        </p:nvSpPr>
        <p:spPr>
          <a:xfrm>
            <a:off x="8082217" y="219131"/>
            <a:ext cx="3822189" cy="6419738"/>
          </a:xfrm>
          <a:prstGeom prst="rect">
            <a:avLst/>
          </a:prstGeom>
        </p:spPr>
        <p:txBody>
          <a:bodyPr vert="horz" lIns="91440" tIns="45720" rIns="91440" bIns="45720" rtlCol="0">
            <a:normAutofit fontScale="85000" lnSpcReduction="10000"/>
          </a:bodyPr>
          <a:lstStyle/>
          <a:p>
            <a:pPr indent="-228600">
              <a:lnSpc>
                <a:spcPct val="90000"/>
              </a:lnSpc>
              <a:spcAft>
                <a:spcPts val="600"/>
              </a:spcAft>
              <a:buFont typeface="Arial" panose="020B0604020202020204" pitchFamily="34" charset="0"/>
              <a:buChar char="•"/>
            </a:pPr>
            <a:r>
              <a:rPr lang="en-US" sz="2600" b="1" dirty="0">
                <a:latin typeface="Arial" panose="020B0604020202020204" pitchFamily="34" charset="0"/>
                <a:cs typeface="Arial" panose="020B0604020202020204" pitchFamily="34" charset="0"/>
              </a:rPr>
              <a:t>In this project, we developed an interactive sales dashboard to effectively track and analyze Madhav Store’s online sales. We applied advanced filtering techniques and slicers for deeper insights and customization. The process involved connecting datasets, creating calculated fields, and enabling user-driven parameters for dynamic visualizations. A variety of visualization tools—such as bar, pie, donut, and scatter charts—were used to bring clarity and depth to the data, offering a comprehensive and user-friendly reporting solution.</a:t>
            </a:r>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272015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05D58CC-128B-9D47-5932-F34C762FF9D2}"/>
              </a:ext>
            </a:extLst>
          </p:cNvPr>
          <p:cNvSpPr txBox="1"/>
          <p:nvPr/>
        </p:nvSpPr>
        <p:spPr>
          <a:xfrm>
            <a:off x="1136397" y="502020"/>
            <a:ext cx="5323715" cy="164297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kern="1200">
                <a:solidFill>
                  <a:schemeClr val="tx1"/>
                </a:solidFill>
                <a:latin typeface="+mj-lt"/>
                <a:ea typeface="+mj-ea"/>
                <a:cs typeface="+mj-cs"/>
              </a:rPr>
              <a:t>:-         Quantity Sold by Product Category</a:t>
            </a:r>
          </a:p>
        </p:txBody>
      </p:sp>
      <p:sp>
        <p:nvSpPr>
          <p:cNvPr id="3" name="TextBox 2">
            <a:extLst>
              <a:ext uri="{FF2B5EF4-FFF2-40B4-BE49-F238E27FC236}">
                <a16:creationId xmlns:a16="http://schemas.microsoft.com/office/drawing/2014/main" id="{C7EDB14E-CDA5-9E37-CA38-9A0EA4457E02}"/>
              </a:ext>
            </a:extLst>
          </p:cNvPr>
          <p:cNvSpPr txBox="1"/>
          <p:nvPr/>
        </p:nvSpPr>
        <p:spPr>
          <a:xfrm>
            <a:off x="1144923" y="2405894"/>
            <a:ext cx="5315189" cy="3535083"/>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400"/>
              <a:t>In the donut chart representing quantity sold across different categories, one particular category stands out significantly—it accounts for </a:t>
            </a:r>
            <a:r>
              <a:rPr lang="en-US" sz="1400" b="1"/>
              <a:t>62.62%</a:t>
            </a:r>
            <a:r>
              <a:rPr lang="en-US" sz="1400"/>
              <a:t> of the total quantity sold. This indicates a </a:t>
            </a:r>
            <a:r>
              <a:rPr lang="en-US" sz="1400" b="1"/>
              <a:t>clear customer preference</a:t>
            </a:r>
            <a:r>
              <a:rPr lang="en-US" sz="1400"/>
              <a:t> or </a:t>
            </a:r>
            <a:r>
              <a:rPr lang="en-US" sz="1400" b="1"/>
              <a:t>high demand</a:t>
            </a:r>
            <a:r>
              <a:rPr lang="en-US" sz="1400"/>
              <a:t> for products in that category, making it the </a:t>
            </a:r>
            <a:r>
              <a:rPr lang="en-US" sz="1400" b="1"/>
              <a:t>top-performing segment</a:t>
            </a:r>
            <a:r>
              <a:rPr lang="en-US" sz="1400"/>
              <a:t> of Madhav Store's inventory.</a:t>
            </a:r>
          </a:p>
          <a:p>
            <a:pPr indent="-228600">
              <a:lnSpc>
                <a:spcPct val="90000"/>
              </a:lnSpc>
              <a:spcAft>
                <a:spcPts val="600"/>
              </a:spcAft>
              <a:buFont typeface="Arial" panose="020B0604020202020204" pitchFamily="34" charset="0"/>
              <a:buChar char="•"/>
            </a:pPr>
            <a:r>
              <a:rPr lang="en-US" sz="1400"/>
              <a:t>The remaining categories share the rest of the sales almost equally, with one at </a:t>
            </a:r>
            <a:r>
              <a:rPr lang="en-US" sz="1400" b="1"/>
              <a:t>20.55%</a:t>
            </a:r>
            <a:r>
              <a:rPr lang="en-US" sz="1400"/>
              <a:t> and others below that. This highlights the importance of focusing more on the leading category in terms of stock management, promotions, and marketing efforts.</a:t>
            </a:r>
          </a:p>
          <a:p>
            <a:pPr indent="-228600">
              <a:lnSpc>
                <a:spcPct val="90000"/>
              </a:lnSpc>
              <a:spcAft>
                <a:spcPts val="600"/>
              </a:spcAft>
              <a:buFont typeface="Arial" panose="020B0604020202020204" pitchFamily="34" charset="0"/>
              <a:buChar char="•"/>
            </a:pPr>
            <a:r>
              <a:rPr lang="en-US" sz="1400"/>
              <a:t>By understanding which category drives the majority of sales, Madhav Store can </a:t>
            </a:r>
            <a:r>
              <a:rPr lang="en-US" sz="1400" b="1"/>
              <a:t>optimize inventory</a:t>
            </a:r>
            <a:r>
              <a:rPr lang="en-US" sz="1400"/>
              <a:t>, improve </a:t>
            </a:r>
            <a:r>
              <a:rPr lang="en-US" sz="1400" b="1"/>
              <a:t>supply chain efficiency</a:t>
            </a:r>
            <a:r>
              <a:rPr lang="en-US" sz="1400"/>
              <a:t>, and </a:t>
            </a:r>
            <a:r>
              <a:rPr lang="en-US" sz="1400" b="1"/>
              <a:t>maximize profitability</a:t>
            </a:r>
            <a:r>
              <a:rPr lang="en-US" sz="1400"/>
              <a:t> by aligning business strategies with customer buying behavior.</a:t>
            </a:r>
          </a:p>
          <a:p>
            <a:pPr indent="-228600">
              <a:lnSpc>
                <a:spcPct val="90000"/>
              </a:lnSpc>
              <a:spcAft>
                <a:spcPts val="600"/>
              </a:spcAft>
              <a:buFont typeface="Arial" panose="020B0604020202020204" pitchFamily="34" charset="0"/>
              <a:buChar char="•"/>
            </a:pPr>
            <a:endParaRPr lang="en-US" sz="1400"/>
          </a:p>
        </p:txBody>
      </p:sp>
      <p:sp>
        <p:nvSpPr>
          <p:cNvPr id="21" name="Rectangle 2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blue and red pie chart&#10;&#10;AI-generated content may be incorrect.">
            <a:extLst>
              <a:ext uri="{FF2B5EF4-FFF2-40B4-BE49-F238E27FC236}">
                <a16:creationId xmlns:a16="http://schemas.microsoft.com/office/drawing/2014/main" id="{6826730C-684C-5C22-7B1C-EE1710BEB1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3418" y="1504335"/>
            <a:ext cx="4748981" cy="3274141"/>
          </a:xfrm>
          <a:prstGeom prst="rect">
            <a:avLst/>
          </a:prstGeom>
        </p:spPr>
      </p:pic>
    </p:spTree>
    <p:extLst>
      <p:ext uri="{BB962C8B-B14F-4D97-AF65-F5344CB8AC3E}">
        <p14:creationId xmlns:p14="http://schemas.microsoft.com/office/powerpoint/2010/main" val="204259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16"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screenshot of a graph&#10;&#10;AI-generated content may be incorrect.">
            <a:extLst>
              <a:ext uri="{FF2B5EF4-FFF2-40B4-BE49-F238E27FC236}">
                <a16:creationId xmlns:a16="http://schemas.microsoft.com/office/drawing/2014/main" id="{03F4B6F1-7950-5CB8-F220-8933CE4FB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3647" y="1771487"/>
            <a:ext cx="4730214" cy="3315026"/>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9DD87FFF-C325-A5DA-C210-726821519910}"/>
              </a:ext>
            </a:extLst>
          </p:cNvPr>
          <p:cNvSpPr txBox="1"/>
          <p:nvPr/>
        </p:nvSpPr>
        <p:spPr>
          <a:xfrm>
            <a:off x="786384" y="841249"/>
            <a:ext cx="5692953" cy="258713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u="sng" kern="1200">
                <a:solidFill>
                  <a:schemeClr val="bg1"/>
                </a:solidFill>
                <a:latin typeface="+mj-lt"/>
                <a:ea typeface="+mj-ea"/>
                <a:cs typeface="+mj-cs"/>
              </a:rPr>
              <a:t>Payment Mode Analysis</a:t>
            </a:r>
          </a:p>
        </p:txBody>
      </p:sp>
      <p:sp>
        <p:nvSpPr>
          <p:cNvPr id="4" name="TextBox 3">
            <a:extLst>
              <a:ext uri="{FF2B5EF4-FFF2-40B4-BE49-F238E27FC236}">
                <a16:creationId xmlns:a16="http://schemas.microsoft.com/office/drawing/2014/main" id="{5ECB417D-E8B7-7C7E-183D-506B4511270C}"/>
              </a:ext>
            </a:extLst>
          </p:cNvPr>
          <p:cNvSpPr txBox="1"/>
          <p:nvPr/>
        </p:nvSpPr>
        <p:spPr>
          <a:xfrm>
            <a:off x="786383" y="3566810"/>
            <a:ext cx="5692953" cy="265111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solidFill>
                  <a:schemeClr val="tx2"/>
                </a:solidFill>
              </a:rPr>
              <a:t>The pie chart reveals that the most used payment method accounts for </a:t>
            </a:r>
            <a:r>
              <a:rPr lang="en-US" b="1">
                <a:solidFill>
                  <a:schemeClr val="tx2"/>
                </a:solidFill>
              </a:rPr>
              <a:t>43.74%</a:t>
            </a:r>
            <a:r>
              <a:rPr lang="en-US">
                <a:solidFill>
                  <a:schemeClr val="tx2"/>
                </a:solidFill>
              </a:rPr>
              <a:t> of total orders. This suggests a strong customer preference for that mode, helping Madhav Store optimize payment options and ensure smoother transactions for better customer experience.</a:t>
            </a:r>
          </a:p>
        </p:txBody>
      </p:sp>
    </p:spTree>
    <p:extLst>
      <p:ext uri="{BB962C8B-B14F-4D97-AF65-F5344CB8AC3E}">
        <p14:creationId xmlns:p14="http://schemas.microsoft.com/office/powerpoint/2010/main" val="1381563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7" name="Oval 16">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7" name="Straight Connector 26">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7" name="Picture 6" descr="A screenshot of a graph&#10;&#10;AI-generated content may be incorrect.">
            <a:extLst>
              <a:ext uri="{FF2B5EF4-FFF2-40B4-BE49-F238E27FC236}">
                <a16:creationId xmlns:a16="http://schemas.microsoft.com/office/drawing/2014/main" id="{5B404436-72A3-631A-68FA-2ABCD0E354C9}"/>
              </a:ext>
            </a:extLst>
          </p:cNvPr>
          <p:cNvPicPr>
            <a:picLocks noChangeAspect="1"/>
          </p:cNvPicPr>
          <p:nvPr/>
        </p:nvPicPr>
        <p:blipFill>
          <a:blip r:embed="rId2">
            <a:extLst>
              <a:ext uri="{28A0092B-C50C-407E-A947-70E740481C1C}">
                <a14:useLocalDpi xmlns:a14="http://schemas.microsoft.com/office/drawing/2010/main" val="0"/>
              </a:ext>
            </a:extLst>
          </a:blip>
          <a:srcRect t="11521" r="1" b="13220"/>
          <a:stretch>
            <a:fillRect/>
          </a:stretch>
        </p:blipFill>
        <p:spPr>
          <a:xfrm>
            <a:off x="626590" y="317578"/>
            <a:ext cx="10851111" cy="3508437"/>
          </a:xfrm>
          <a:prstGeom prst="rect">
            <a:avLst/>
          </a:prstGeom>
        </p:spPr>
      </p:pic>
      <p:grpSp>
        <p:nvGrpSpPr>
          <p:cNvPr id="32" name="Group 31">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3" name="Straight Connector 32">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38" name="Rectangle 37">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1" name="Straight Connector 40">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D9B7F47D-F395-3D82-42BC-9C756244C1F3}"/>
              </a:ext>
            </a:extLst>
          </p:cNvPr>
          <p:cNvSpPr txBox="1"/>
          <p:nvPr/>
        </p:nvSpPr>
        <p:spPr>
          <a:xfrm>
            <a:off x="630936" y="4018137"/>
            <a:ext cx="4569060" cy="2129586"/>
          </a:xfrm>
          <a:prstGeom prst="rect">
            <a:avLst/>
          </a:prstGeom>
          <a:noFill/>
        </p:spPr>
        <p:txBody>
          <a:bodyPr vert="horz" lIns="91440" tIns="45720" rIns="91440" bIns="45720" rtlCol="0" anchor="t">
            <a:normAutofit/>
          </a:bodyPr>
          <a:lstStyle/>
          <a:p>
            <a:pPr>
              <a:lnSpc>
                <a:spcPct val="90000"/>
              </a:lnSpc>
              <a:spcBef>
                <a:spcPct val="0"/>
              </a:spcBef>
              <a:spcAft>
                <a:spcPts val="600"/>
              </a:spcAft>
            </a:pPr>
            <a:r>
              <a:rPr lang="en-US" sz="4800" b="1">
                <a:solidFill>
                  <a:schemeClr val="bg1"/>
                </a:solidFill>
                <a:latin typeface="+mj-lt"/>
                <a:ea typeface="+mj-ea"/>
                <a:cs typeface="+mj-cs"/>
              </a:rPr>
              <a:t>Profit Trend by Month</a:t>
            </a:r>
          </a:p>
        </p:txBody>
      </p:sp>
      <p:sp>
        <p:nvSpPr>
          <p:cNvPr id="5" name="TextBox 4">
            <a:extLst>
              <a:ext uri="{FF2B5EF4-FFF2-40B4-BE49-F238E27FC236}">
                <a16:creationId xmlns:a16="http://schemas.microsoft.com/office/drawing/2014/main" id="{634B330F-337F-211C-6691-C09D804B75E5}"/>
              </a:ext>
            </a:extLst>
          </p:cNvPr>
          <p:cNvSpPr txBox="1"/>
          <p:nvPr/>
        </p:nvSpPr>
        <p:spPr>
          <a:xfrm>
            <a:off x="5486080" y="4018143"/>
            <a:ext cx="5674105"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solidFill>
                  <a:schemeClr val="bg1"/>
                </a:solidFill>
              </a:rPr>
              <a:t>The bar graph shows that </a:t>
            </a:r>
            <a:r>
              <a:rPr lang="en-US" b="1">
                <a:solidFill>
                  <a:schemeClr val="bg1"/>
                </a:solidFill>
              </a:rPr>
              <a:t>December</a:t>
            </a:r>
            <a:r>
              <a:rPr lang="en-US">
                <a:solidFill>
                  <a:schemeClr val="bg1"/>
                </a:solidFill>
              </a:rPr>
              <a:t> recorded the </a:t>
            </a:r>
            <a:r>
              <a:rPr lang="en-US" b="1">
                <a:solidFill>
                  <a:schemeClr val="bg1"/>
                </a:solidFill>
              </a:rPr>
              <a:t>highest profit</a:t>
            </a:r>
            <a:r>
              <a:rPr lang="en-US">
                <a:solidFill>
                  <a:schemeClr val="bg1"/>
                </a:solidFill>
              </a:rPr>
              <a:t>, making it the best-performing month. In contrast, </a:t>
            </a:r>
            <a:r>
              <a:rPr lang="en-US" b="1">
                <a:solidFill>
                  <a:schemeClr val="bg1"/>
                </a:solidFill>
              </a:rPr>
              <a:t>May to September</a:t>
            </a:r>
            <a:r>
              <a:rPr lang="en-US">
                <a:solidFill>
                  <a:schemeClr val="bg1"/>
                </a:solidFill>
              </a:rPr>
              <a:t> saw a significant dip in profits, indicating a seasonal slowdown. This insight helps in planning marketing campaigns and stock levels more effectively during low-performing months.</a:t>
            </a:r>
          </a:p>
        </p:txBody>
      </p:sp>
    </p:spTree>
    <p:extLst>
      <p:ext uri="{BB962C8B-B14F-4D97-AF65-F5344CB8AC3E}">
        <p14:creationId xmlns:p14="http://schemas.microsoft.com/office/powerpoint/2010/main" val="1834504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D4CBB-BD15-5BAB-0E53-3122F0E218F4}"/>
              </a:ext>
            </a:extLst>
          </p:cNvPr>
          <p:cNvSpPr txBox="1"/>
          <p:nvPr/>
        </p:nvSpPr>
        <p:spPr>
          <a:xfrm>
            <a:off x="4591663" y="474265"/>
            <a:ext cx="6715433" cy="523220"/>
          </a:xfrm>
          <a:prstGeom prst="rect">
            <a:avLst/>
          </a:prstGeom>
          <a:noFill/>
        </p:spPr>
        <p:txBody>
          <a:bodyPr wrap="square">
            <a:spAutoFit/>
          </a:bodyPr>
          <a:lstStyle/>
          <a:p>
            <a:r>
              <a:rPr lang="en-IN" sz="2800" b="1" u="sng" dirty="0">
                <a:latin typeface="Arial" panose="020B0604020202020204" pitchFamily="34" charset="0"/>
                <a:cs typeface="Arial" panose="020B0604020202020204" pitchFamily="34" charset="0"/>
              </a:rPr>
              <a:t>State-wise Sales Analysis</a:t>
            </a:r>
          </a:p>
        </p:txBody>
      </p:sp>
      <p:sp>
        <p:nvSpPr>
          <p:cNvPr id="5" name="TextBox 4">
            <a:extLst>
              <a:ext uri="{FF2B5EF4-FFF2-40B4-BE49-F238E27FC236}">
                <a16:creationId xmlns:a16="http://schemas.microsoft.com/office/drawing/2014/main" id="{421F536E-9383-E3CF-41DC-74DF9C51B7A5}"/>
              </a:ext>
            </a:extLst>
          </p:cNvPr>
          <p:cNvSpPr txBox="1"/>
          <p:nvPr/>
        </p:nvSpPr>
        <p:spPr>
          <a:xfrm>
            <a:off x="5801032" y="2200352"/>
            <a:ext cx="6096000" cy="1754326"/>
          </a:xfrm>
          <a:prstGeom prst="rect">
            <a:avLst/>
          </a:prstGeom>
          <a:noFill/>
        </p:spPr>
        <p:txBody>
          <a:bodyPr wrap="square">
            <a:spAutoFit/>
          </a:bodyPr>
          <a:lstStyle/>
          <a:p>
            <a:r>
              <a:rPr lang="en-US" dirty="0"/>
              <a:t>The bar graph shows that </a:t>
            </a:r>
            <a:r>
              <a:rPr lang="en-US" b="1" dirty="0"/>
              <a:t>Maharashtra</a:t>
            </a:r>
            <a:r>
              <a:rPr lang="en-US" dirty="0"/>
              <a:t> and </a:t>
            </a:r>
            <a:r>
              <a:rPr lang="en-US" b="1" dirty="0"/>
              <a:t>Madhya Pradesh (MP)</a:t>
            </a:r>
            <a:r>
              <a:rPr lang="en-US" dirty="0"/>
              <a:t> are the </a:t>
            </a:r>
            <a:r>
              <a:rPr lang="en-US" b="1" dirty="0"/>
              <a:t>top-performing states</a:t>
            </a:r>
            <a:r>
              <a:rPr lang="en-US" dirty="0"/>
              <a:t> in total sales. These states contribute the highest revenue, suggesting a strong customer base and market presence. Focusing marketing and logistics efforts here can further boost overall sales performance.</a:t>
            </a:r>
            <a:endParaRPr lang="en-IN" dirty="0"/>
          </a:p>
        </p:txBody>
      </p:sp>
      <p:pic>
        <p:nvPicPr>
          <p:cNvPr id="7" name="Picture 6" descr="A screenshot of a graph&#10;&#10;AI-generated content may be incorrect.">
            <a:extLst>
              <a:ext uri="{FF2B5EF4-FFF2-40B4-BE49-F238E27FC236}">
                <a16:creationId xmlns:a16="http://schemas.microsoft.com/office/drawing/2014/main" id="{D1285977-2661-66A2-7CAE-6B9E8143B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968" y="1423049"/>
            <a:ext cx="4507802" cy="4455588"/>
          </a:xfrm>
          <a:prstGeom prst="rect">
            <a:avLst/>
          </a:prstGeom>
        </p:spPr>
      </p:pic>
    </p:spTree>
    <p:extLst>
      <p:ext uri="{BB962C8B-B14F-4D97-AF65-F5344CB8AC3E}">
        <p14:creationId xmlns:p14="http://schemas.microsoft.com/office/powerpoint/2010/main" val="375295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E5A872B-3FD4-EAC5-A0EB-8B4D6EB4C3CD}"/>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900" b="1"/>
              <a:t>Sub-Category Profitability</a:t>
            </a:r>
          </a:p>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endParaRPr lang="en-US" sz="1900" b="1"/>
          </a:p>
          <a:p>
            <a:pPr indent="-228600">
              <a:lnSpc>
                <a:spcPct val="90000"/>
              </a:lnSpc>
              <a:spcAft>
                <a:spcPts val="600"/>
              </a:spcAft>
              <a:buFont typeface="Arial" panose="020B0604020202020204" pitchFamily="34" charset="0"/>
              <a:buChar char="•"/>
            </a:pPr>
            <a:r>
              <a:rPr lang="en-US" sz="1900"/>
              <a:t>The profit analysis by sub-category shows that </a:t>
            </a:r>
            <a:r>
              <a:rPr lang="en-US" sz="1900" b="1"/>
              <a:t>Printers</a:t>
            </a:r>
            <a:r>
              <a:rPr lang="en-US" sz="1900"/>
              <a:t> generate the </a:t>
            </a:r>
            <a:r>
              <a:rPr lang="en-US" sz="1900" b="1"/>
              <a:t>highest profit</a:t>
            </a:r>
            <a:r>
              <a:rPr lang="en-US" sz="1900"/>
              <a:t>, making them the most valuable item for the business. On the other hand, </a:t>
            </a:r>
            <a:r>
              <a:rPr lang="en-US" sz="1900" b="1"/>
              <a:t>Tables</a:t>
            </a:r>
            <a:r>
              <a:rPr lang="en-US" sz="1900"/>
              <a:t> and </a:t>
            </a:r>
            <a:r>
              <a:rPr lang="en-US" sz="1900" b="1"/>
              <a:t>Accessories</a:t>
            </a:r>
            <a:r>
              <a:rPr lang="en-US" sz="1900"/>
              <a:t> contribute the </a:t>
            </a:r>
            <a:r>
              <a:rPr lang="en-US" sz="1900" b="1"/>
              <a:t>least</a:t>
            </a:r>
            <a:r>
              <a:rPr lang="en-US" sz="1900"/>
              <a:t>, indicating lower margins. This variation helps Madhav Store identify which products to prioritize and which may need pricing or cost adjustments.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8420E917-21BC-8243-A027-DBD68611DA27}"/>
              </a:ext>
            </a:extLst>
          </p:cNvPr>
          <p:cNvPicPr>
            <a:picLocks noChangeAspect="1"/>
          </p:cNvPicPr>
          <p:nvPr/>
        </p:nvPicPr>
        <p:blipFill>
          <a:blip r:embed="rId2">
            <a:extLst>
              <a:ext uri="{28A0092B-C50C-407E-A947-70E740481C1C}">
                <a14:useLocalDpi xmlns:a14="http://schemas.microsoft.com/office/drawing/2010/main" val="0"/>
              </a:ext>
            </a:extLst>
          </a:blip>
          <a:srcRect r="1" b="1536"/>
          <a:stretch>
            <a:fillRect/>
          </a:stretch>
        </p:blipFill>
        <p:spPr>
          <a:xfrm>
            <a:off x="5977788" y="799352"/>
            <a:ext cx="5425410" cy="5259296"/>
          </a:xfrm>
          <a:prstGeom prst="rect">
            <a:avLst/>
          </a:prstGeom>
        </p:spPr>
      </p:pic>
    </p:spTree>
    <p:extLst>
      <p:ext uri="{BB962C8B-B14F-4D97-AF65-F5344CB8AC3E}">
        <p14:creationId xmlns:p14="http://schemas.microsoft.com/office/powerpoint/2010/main" val="2193519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A9641A4A-4C1C-620D-9D2D-F27363DF40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143" y="1094757"/>
            <a:ext cx="5221625" cy="4668487"/>
          </a:xfrm>
          <a:prstGeom prst="rect">
            <a:avLst/>
          </a:prstGeom>
        </p:spPr>
      </p:pic>
      <p:sp>
        <p:nvSpPr>
          <p:cNvPr id="3" name="TextBox 2">
            <a:extLst>
              <a:ext uri="{FF2B5EF4-FFF2-40B4-BE49-F238E27FC236}">
                <a16:creationId xmlns:a16="http://schemas.microsoft.com/office/drawing/2014/main" id="{EE38E172-8F8C-B79E-001E-D3ACABA7A0F6}"/>
              </a:ext>
            </a:extLst>
          </p:cNvPr>
          <p:cNvSpPr txBox="1"/>
          <p:nvPr/>
        </p:nvSpPr>
        <p:spPr>
          <a:xfrm>
            <a:off x="6392583" y="442128"/>
            <a:ext cx="5374036" cy="591422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4000" b="1" u="sng" dirty="0">
                <a:solidFill>
                  <a:schemeClr val="tx1">
                    <a:alpha val="80000"/>
                  </a:schemeClr>
                </a:solidFill>
              </a:rPr>
              <a:t>Customer-wise Sales</a:t>
            </a:r>
          </a:p>
          <a:p>
            <a:pPr indent="-228600">
              <a:lnSpc>
                <a:spcPct val="90000"/>
              </a:lnSpc>
              <a:spcAft>
                <a:spcPts val="600"/>
              </a:spcAft>
              <a:buFont typeface="Arial" panose="020B0604020202020204" pitchFamily="34" charset="0"/>
              <a:buChar char="•"/>
            </a:pPr>
            <a:endParaRPr lang="en-US" sz="1700" b="1"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dirty="0">
              <a:solidFill>
                <a:schemeClr val="tx1">
                  <a:alpha val="80000"/>
                </a:schemeClr>
              </a:solidFill>
            </a:endParaRPr>
          </a:p>
          <a:p>
            <a:pPr indent="-228600">
              <a:lnSpc>
                <a:spcPct val="90000"/>
              </a:lnSpc>
              <a:spcAft>
                <a:spcPts val="600"/>
              </a:spcAft>
              <a:buFont typeface="Arial" panose="020B0604020202020204" pitchFamily="34" charset="0"/>
              <a:buChar char="•"/>
            </a:pPr>
            <a:endParaRPr lang="en-US" sz="1700" b="1" dirty="0">
              <a:solidFill>
                <a:schemeClr val="tx1">
                  <a:alpha val="80000"/>
                </a:schemeClr>
              </a:solidFill>
            </a:endParaRPr>
          </a:p>
          <a:p>
            <a:pPr indent="-228600">
              <a:lnSpc>
                <a:spcPct val="90000"/>
              </a:lnSpc>
              <a:spcAft>
                <a:spcPts val="600"/>
              </a:spcAft>
              <a:buFont typeface="Arial" panose="020B0604020202020204" pitchFamily="34" charset="0"/>
              <a:buChar char="•"/>
            </a:pPr>
            <a:r>
              <a:rPr lang="en-US" sz="2400" dirty="0">
                <a:solidFill>
                  <a:schemeClr val="tx1">
                    <a:alpha val="80000"/>
                  </a:schemeClr>
                </a:solidFill>
              </a:rPr>
              <a:t>The chart highlights </a:t>
            </a:r>
            <a:r>
              <a:rPr lang="en-US" sz="2400" b="1" dirty="0">
                <a:solidFill>
                  <a:schemeClr val="tx1">
                    <a:alpha val="80000"/>
                  </a:schemeClr>
                </a:solidFill>
              </a:rPr>
              <a:t>Harivansh, Madhav</a:t>
            </a:r>
            <a:r>
              <a:rPr lang="en-US" sz="2400" dirty="0">
                <a:solidFill>
                  <a:schemeClr val="tx1">
                    <a:alpha val="80000"/>
                  </a:schemeClr>
                </a:solidFill>
              </a:rPr>
              <a:t>, and </a:t>
            </a:r>
            <a:r>
              <a:rPr lang="en-US" sz="2400" b="1" dirty="0">
                <a:solidFill>
                  <a:schemeClr val="tx1">
                    <a:alpha val="80000"/>
                  </a:schemeClr>
                </a:solidFill>
              </a:rPr>
              <a:t>Madan Mohan</a:t>
            </a:r>
            <a:r>
              <a:rPr lang="en-US" sz="2400" dirty="0">
                <a:solidFill>
                  <a:schemeClr val="tx1">
                    <a:alpha val="80000"/>
                  </a:schemeClr>
                </a:solidFill>
              </a:rPr>
              <a:t> as the </a:t>
            </a:r>
            <a:r>
              <a:rPr lang="en-US" sz="2400" b="1" dirty="0">
                <a:solidFill>
                  <a:schemeClr val="tx1">
                    <a:alpha val="80000"/>
                  </a:schemeClr>
                </a:solidFill>
              </a:rPr>
              <a:t>top customers</a:t>
            </a:r>
            <a:r>
              <a:rPr lang="en-US" sz="2400" dirty="0">
                <a:solidFill>
                  <a:schemeClr val="tx1">
                    <a:alpha val="80000"/>
                  </a:schemeClr>
                </a:solidFill>
              </a:rPr>
              <a:t> in terms of purchase volume. However, not all high-volume customers are equally profitable. Identifying </a:t>
            </a:r>
            <a:r>
              <a:rPr lang="en-US" sz="2400" b="1" dirty="0">
                <a:solidFill>
                  <a:schemeClr val="tx1">
                    <a:alpha val="80000"/>
                  </a:schemeClr>
                </a:solidFill>
              </a:rPr>
              <a:t>profitable vs. non-profitable</a:t>
            </a:r>
            <a:r>
              <a:rPr lang="en-US" sz="2400" dirty="0">
                <a:solidFill>
                  <a:schemeClr val="tx1">
                    <a:alpha val="80000"/>
                  </a:schemeClr>
                </a:solidFill>
              </a:rPr>
              <a:t> customers helps Madhav Store build better loyalty strategies and focus on high-value relationships.</a:t>
            </a:r>
          </a:p>
        </p:txBody>
      </p:sp>
      <p:cxnSp>
        <p:nvCxnSpPr>
          <p:cNvPr id="41" name="Straight Connector 4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272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12305A-86B6-FA69-E63A-D49FE02062C4}"/>
              </a:ext>
            </a:extLst>
          </p:cNvPr>
          <p:cNvSpPr txBox="1"/>
          <p:nvPr/>
        </p:nvSpPr>
        <p:spPr>
          <a:xfrm>
            <a:off x="3145485" y="86916"/>
            <a:ext cx="6094324" cy="6771084"/>
          </a:xfrm>
          <a:prstGeom prst="rect">
            <a:avLst/>
          </a:prstGeom>
          <a:noFill/>
        </p:spPr>
        <p:txBody>
          <a:bodyPr wrap="square">
            <a:spAutoFit/>
          </a:bodyPr>
          <a:lstStyle/>
          <a:p>
            <a:pPr>
              <a:buNone/>
            </a:pPr>
            <a:r>
              <a:rPr lang="en-US" sz="2800" b="1" u="sng" dirty="0"/>
              <a:t>Conclusion &amp; Recommendations</a:t>
            </a:r>
          </a:p>
          <a:p>
            <a:pPr>
              <a:buNone/>
            </a:pPr>
            <a:endParaRPr lang="en-US" sz="2800" b="1" u="sng" dirty="0"/>
          </a:p>
          <a:p>
            <a:pPr>
              <a:buNone/>
            </a:pPr>
            <a:r>
              <a:rPr lang="en-US" dirty="0"/>
              <a:t>This project helped us understand what’s working well at Madhav Store and what needs attention. We found that some product categories and states—like </a:t>
            </a:r>
            <a:r>
              <a:rPr lang="en-US" b="1" dirty="0"/>
              <a:t>Printers</a:t>
            </a:r>
            <a:r>
              <a:rPr lang="en-US" dirty="0"/>
              <a:t>, </a:t>
            </a:r>
            <a:r>
              <a:rPr lang="en-US" b="1" dirty="0"/>
              <a:t>Maharashtra</a:t>
            </a:r>
            <a:r>
              <a:rPr lang="en-US" dirty="0"/>
              <a:t>, and </a:t>
            </a:r>
            <a:r>
              <a:rPr lang="en-US" b="1" dirty="0"/>
              <a:t>MP</a:t>
            </a:r>
            <a:r>
              <a:rPr lang="en-US" dirty="0"/>
              <a:t>—are performing really well. On the other hand, items like </a:t>
            </a:r>
            <a:r>
              <a:rPr lang="en-US" b="1" dirty="0"/>
              <a:t>Tables and Accessories</a:t>
            </a:r>
            <a:r>
              <a:rPr lang="en-US" dirty="0"/>
              <a:t> aren’t bringing in much profit.</a:t>
            </a:r>
          </a:p>
          <a:p>
            <a:pPr>
              <a:buNone/>
            </a:pPr>
            <a:r>
              <a:rPr lang="en-US" b="1" dirty="0"/>
              <a:t>What We Recommend:</a:t>
            </a:r>
          </a:p>
          <a:p>
            <a:pPr>
              <a:buFont typeface="Arial" panose="020B0604020202020204" pitchFamily="34" charset="0"/>
              <a:buChar char="•"/>
            </a:pPr>
            <a:r>
              <a:rPr lang="en-US" dirty="0"/>
              <a:t>Keep focusing on products and places that are already doing well.</a:t>
            </a:r>
          </a:p>
          <a:p>
            <a:pPr>
              <a:buFont typeface="Arial" panose="020B0604020202020204" pitchFamily="34" charset="0"/>
              <a:buChar char="•"/>
            </a:pPr>
            <a:r>
              <a:rPr lang="en-US" dirty="0"/>
              <a:t>Try improving or replacing products that aren’t making much profit.</a:t>
            </a:r>
          </a:p>
          <a:p>
            <a:pPr>
              <a:buFont typeface="Arial" panose="020B0604020202020204" pitchFamily="34" charset="0"/>
              <a:buChar char="•"/>
            </a:pPr>
            <a:r>
              <a:rPr lang="en-US" dirty="0"/>
              <a:t>Look at which customers bring in more profit—not just who buys the most.</a:t>
            </a:r>
          </a:p>
          <a:p>
            <a:pPr>
              <a:buNone/>
            </a:pPr>
            <a:r>
              <a:rPr lang="en-US" b="1" dirty="0"/>
              <a:t>Solving the Business Problem (Simple LSO):</a:t>
            </a:r>
          </a:p>
          <a:p>
            <a:pPr>
              <a:buFont typeface="Arial" panose="020B0604020202020204" pitchFamily="34" charset="0"/>
              <a:buChar char="•"/>
            </a:pPr>
            <a:r>
              <a:rPr lang="en-US" b="1" dirty="0"/>
              <a:t>Logical:</a:t>
            </a:r>
            <a:r>
              <a:rPr lang="en-US" dirty="0"/>
              <a:t> Sales and profits aren’t balanced across all products and regions.</a:t>
            </a:r>
          </a:p>
          <a:p>
            <a:pPr>
              <a:buFont typeface="Arial" panose="020B0604020202020204" pitchFamily="34" charset="0"/>
              <a:buChar char="•"/>
            </a:pPr>
            <a:r>
              <a:rPr lang="en-US" b="1" dirty="0"/>
              <a:t>Specific:</a:t>
            </a:r>
            <a:r>
              <a:rPr lang="en-US" dirty="0"/>
              <a:t> Some items (like Printers) make good money, while others don’t. Profits drop between May and September.</a:t>
            </a:r>
          </a:p>
          <a:p>
            <a:pPr>
              <a:buFont typeface="Arial" panose="020B0604020202020204" pitchFamily="34" charset="0"/>
              <a:buChar char="•"/>
            </a:pPr>
            <a:r>
              <a:rPr lang="en-US" b="1" dirty="0"/>
              <a:t>Objective:</a:t>
            </a:r>
            <a:r>
              <a:rPr lang="en-US" dirty="0"/>
              <a:t> Promote what sells well, improve what doesn’t, and plan smarter for slow months.</a:t>
            </a:r>
          </a:p>
        </p:txBody>
      </p:sp>
      <p:pic>
        <p:nvPicPr>
          <p:cNvPr id="7" name="Picture 6" descr="A blue stamp with black text&#10;&#10;AI-generated content may be incorrect.">
            <a:extLst>
              <a:ext uri="{FF2B5EF4-FFF2-40B4-BE49-F238E27FC236}">
                <a16:creationId xmlns:a16="http://schemas.microsoft.com/office/drawing/2014/main" id="{65AEABEB-A3D3-F13D-00D4-D147BFD80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027" y="204135"/>
            <a:ext cx="1113164" cy="1066129"/>
          </a:xfrm>
          <a:prstGeom prst="rect">
            <a:avLst/>
          </a:prstGeom>
        </p:spPr>
      </p:pic>
      <p:pic>
        <p:nvPicPr>
          <p:cNvPr id="9" name="Picture 8" descr="A group of people standing around a table&#10;&#10;AI-generated content may be incorrect.">
            <a:extLst>
              <a:ext uri="{FF2B5EF4-FFF2-40B4-BE49-F238E27FC236}">
                <a16:creationId xmlns:a16="http://schemas.microsoft.com/office/drawing/2014/main" id="{AE19A4D9-1737-031F-FD1E-C26CEB9C6C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33103" y="737199"/>
            <a:ext cx="2441748" cy="4134427"/>
          </a:xfrm>
          <a:prstGeom prst="rect">
            <a:avLst/>
          </a:prstGeom>
        </p:spPr>
      </p:pic>
    </p:spTree>
    <p:extLst>
      <p:ext uri="{BB962C8B-B14F-4D97-AF65-F5344CB8AC3E}">
        <p14:creationId xmlns:p14="http://schemas.microsoft.com/office/powerpoint/2010/main" val="59335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TotalTime>
  <Words>690</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Amasis MT Pro Black</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acer</dc:creator>
  <cp:lastModifiedBy>acer</cp:lastModifiedBy>
  <cp:revision>2</cp:revision>
  <dcterms:created xsi:type="dcterms:W3CDTF">2025-07-01T15:23:24Z</dcterms:created>
  <dcterms:modified xsi:type="dcterms:W3CDTF">2025-07-02T06:16:34Z</dcterms:modified>
</cp:coreProperties>
</file>