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65" r:id="rId2"/>
    <p:sldId id="327" r:id="rId3"/>
    <p:sldId id="295" r:id="rId4"/>
    <p:sldId id="309" r:id="rId5"/>
    <p:sldId id="310" r:id="rId6"/>
    <p:sldId id="294" r:id="rId7"/>
    <p:sldId id="311" r:id="rId8"/>
    <p:sldId id="312" r:id="rId9"/>
    <p:sldId id="266" r:id="rId10"/>
    <p:sldId id="267" r:id="rId11"/>
    <p:sldId id="308" r:id="rId12"/>
    <p:sldId id="313" r:id="rId13"/>
    <p:sldId id="319" r:id="rId14"/>
    <p:sldId id="303" r:id="rId15"/>
    <p:sldId id="307" r:id="rId16"/>
    <p:sldId id="320" r:id="rId17"/>
    <p:sldId id="322" r:id="rId18"/>
    <p:sldId id="323" r:id="rId19"/>
    <p:sldId id="324" r:id="rId20"/>
    <p:sldId id="269" r:id="rId21"/>
    <p:sldId id="270" r:id="rId22"/>
    <p:sldId id="281" r:id="rId23"/>
    <p:sldId id="282" r:id="rId24"/>
    <p:sldId id="301" r:id="rId25"/>
    <p:sldId id="271" r:id="rId26"/>
    <p:sldId id="299" r:id="rId27"/>
    <p:sldId id="283" r:id="rId28"/>
    <p:sldId id="321" r:id="rId29"/>
    <p:sldId id="326" r:id="rId30"/>
    <p:sldId id="272" r:id="rId31"/>
    <p:sldId id="284" r:id="rId32"/>
    <p:sldId id="298" r:id="rId33"/>
    <p:sldId id="279" r:id="rId34"/>
    <p:sldId id="276" r:id="rId35"/>
    <p:sldId id="259" r:id="rId36"/>
    <p:sldId id="260" r:id="rId37"/>
    <p:sldId id="263" r:id="rId38"/>
    <p:sldId id="264" r:id="rId39"/>
    <p:sldId id="285" r:id="rId40"/>
    <p:sldId id="315" r:id="rId41"/>
    <p:sldId id="286" r:id="rId42"/>
    <p:sldId id="314" r:id="rId43"/>
    <p:sldId id="277" r:id="rId44"/>
    <p:sldId id="328" r:id="rId45"/>
    <p:sldId id="28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73270" autoAdjust="0"/>
  </p:normalViewPr>
  <p:slideViewPr>
    <p:cSldViewPr snapToGrid="0">
      <p:cViewPr varScale="1">
        <p:scale>
          <a:sx n="69" d="100"/>
          <a:sy n="69" d="100"/>
        </p:scale>
        <p:origin x="3492" y="27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Netflix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Netflix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2025-06-10</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2025-06-10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original Java Hello World program. It is full of OOP decorations, the red text. In a class setting it is common to tell students to ignore these decoration as they will be explained in later lectures.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2318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41534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60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158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567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schools have chosen to remain with Java 1.8.  Encourage teachers to use the most recent version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391893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new features added to the Java language are first made available as preview features. As such they are not available in your code unless you indicate that you will be using preview features. As such they are not ready for production but will likely be in a subsequent version of Java. Using the switches, text that begins with two dashes, permits the use of the feature in your code. There could be changes in these preview features before they become a standard part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26638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8024D-0AE3-E14B-B8F6-0FF5442F7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0A668-AFC1-7783-598C-5056228E1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5A46A8-F9E8-8C5F-EA74-1AD11A05EC5F}"/>
              </a:ext>
            </a:extLst>
          </p:cNvPr>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a:extLst>
              <a:ext uri="{FF2B5EF4-FFF2-40B4-BE49-F238E27FC236}">
                <a16:creationId xmlns:a16="http://schemas.microsoft.com/office/drawing/2014/main" id="{AEDDB1BC-3D6C-167B-83F5-B7CF5F7C2AD2}"/>
              </a:ext>
            </a:extLst>
          </p:cNvPr>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595215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732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72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Not counting void main() { and } it is the same number of lines.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51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141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16 lines, blank lines and the closing brace not counted.</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167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39</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40</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41</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For more support for learning Java visit  https://learn.java/ </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43</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198683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2025-06-10</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2025-06-10</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learn.java/"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dirty="0">
                <a:solidFill>
                  <a:srgbClr val="FFFFFF"/>
                </a:solidFill>
              </a:rPr>
              <a:t>Version 2.5.1</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6AF-1739-BA75-AF1B-D2AB6C12273E}"/>
              </a:ext>
            </a:extLst>
          </p:cNvPr>
          <p:cNvSpPr>
            <a:spLocks noGrp="1"/>
          </p:cNvSpPr>
          <p:nvPr>
            <p:ph type="title"/>
          </p:nvPr>
        </p:nvSpPr>
        <p:spPr/>
        <p:txBody>
          <a:bodyPr/>
          <a:lstStyle/>
          <a:p>
            <a:pPr algn="ctr"/>
            <a:r>
              <a:rPr lang="en-US" b="1" dirty="0"/>
              <a:t>Too many decorations!</a:t>
            </a:r>
            <a:endParaRPr lang="en-CA" b="1" dirty="0"/>
          </a:p>
        </p:txBody>
      </p:sp>
      <p:sp>
        <p:nvSpPr>
          <p:cNvPr id="3" name="Content Placeholder 2">
            <a:extLst>
              <a:ext uri="{FF2B5EF4-FFF2-40B4-BE49-F238E27FC236}">
                <a16:creationId xmlns:a16="http://schemas.microsoft.com/office/drawing/2014/main" id="{3F7EC34D-900F-CBF2-1033-0EDDAA7839D3}"/>
              </a:ext>
            </a:extLst>
          </p:cNvPr>
          <p:cNvSpPr>
            <a:spLocks noGrp="1"/>
          </p:cNvSpPr>
          <p:nvPr>
            <p:ph idx="1"/>
          </p:nvPr>
        </p:nvSpPr>
        <p:spPr>
          <a:xfrm>
            <a:off x="838200" y="1825625"/>
            <a:ext cx="10515600" cy="4351338"/>
          </a:xfrm>
        </p:spPr>
        <p:txBody>
          <a:bodyPr>
            <a:normAutofit fontScale="92500"/>
          </a:bodyPr>
          <a:lstStyle/>
          <a:p>
            <a:pPr marL="0" indent="0" eaLnBrk="0" fontAlgn="base" hangingPunct="0">
              <a:lnSpc>
                <a:spcPct val="150000"/>
              </a:lnSpc>
              <a:spcBef>
                <a:spcPct val="0"/>
              </a:spcBef>
              <a:spcAft>
                <a:spcPct val="0"/>
              </a:spcAft>
              <a:buNone/>
            </a:pPr>
            <a:r>
              <a:rPr lang="en-US" altLang="en-US" sz="3600" b="1">
                <a:solidFill>
                  <a:srgbClr val="FF0000"/>
                </a:solidFill>
                <a:latin typeface="Consolas" panose="020B0609020204030204" pitchFamily="49" charset="0"/>
              </a:rPr>
              <a:t>public class HelloWorld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public static </a:t>
            </a:r>
            <a:r>
              <a:rPr lang="en-US" altLang="en-US" sz="3600" b="1">
                <a:latin typeface="Consolas" panose="020B0609020204030204" pitchFamily="49" charset="0"/>
              </a:rPr>
              <a:t>void main(</a:t>
            </a:r>
            <a:r>
              <a:rPr lang="en-US" altLang="en-US" sz="3600" b="1">
                <a:solidFill>
                  <a:srgbClr val="FF0000"/>
                </a:solidFill>
                <a:latin typeface="Consolas" panose="020B0609020204030204" pitchFamily="49" charset="0"/>
              </a:rPr>
              <a:t>String[] args</a:t>
            </a: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System.out.</a:t>
            </a:r>
            <a:r>
              <a:rPr lang="en-US" altLang="en-US" sz="3600" b="1">
                <a:latin typeface="Consolas" panose="020B0609020204030204" pitchFamily="49" charset="0"/>
              </a:rPr>
              <a:t>println("Hello, World!");</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a:t>
            </a:r>
          </a:p>
          <a:p>
            <a:endParaRPr lang="en-CA" dirty="0"/>
          </a:p>
        </p:txBody>
      </p:sp>
    </p:spTree>
    <p:extLst>
      <p:ext uri="{BB962C8B-B14F-4D97-AF65-F5344CB8AC3E}">
        <p14:creationId xmlns:p14="http://schemas.microsoft.com/office/powerpoint/2010/main" val="38082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a:p>
            <a:pPr lvl="1"/>
            <a:r>
              <a:rPr lang="en-US" sz="3200" dirty="0"/>
              <a:t>no need for access control declarations</a:t>
            </a:r>
          </a:p>
        </p:txBody>
      </p:sp>
    </p:spTree>
    <p:extLst>
      <p:ext uri="{BB962C8B-B14F-4D97-AF65-F5344CB8AC3E}">
        <p14:creationId xmlns:p14="http://schemas.microsoft.com/office/powerpoint/2010/main" val="3294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5020886" y="132862"/>
            <a:ext cx="7168065" cy="6725138"/>
          </a:xfrm>
        </p:spPr>
        <p:txBody>
          <a:bodyPr anchor="ctr">
            <a:normAutofit/>
          </a:bodyPr>
          <a:lstStyle/>
          <a:p>
            <a:pPr eaLnBrk="0" fontAlgn="base" hangingPunct="0">
              <a:lnSpc>
                <a:spcPct val="150000"/>
              </a:lnSpc>
              <a:spcBef>
                <a:spcPct val="0"/>
              </a:spcBef>
              <a:spcAft>
                <a:spcPct val="0"/>
              </a:spcAft>
            </a:pPr>
            <a:r>
              <a:rPr kumimoji="0" lang="en-US" altLang="en-US" sz="3600" b="1" i="0" u="none" strike="noStrike" cap="none" normalizeH="0" baseline="0" dirty="0">
                <a:ln>
                  <a:noFill/>
                </a:ln>
                <a:effectLst/>
                <a:latin typeface="Consolas" panose="020B0609020204030204" pitchFamily="49" charset="0"/>
              </a:rPr>
              <a:t>main</a:t>
            </a:r>
            <a:r>
              <a:rPr kumimoji="0" lang="en-US" altLang="en-US" sz="3600"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sz="3600" dirty="0"/>
              <a:t>Can be used in any Java program, not just implicit classes.</a:t>
            </a:r>
          </a:p>
          <a:p>
            <a:pPr marL="0" indent="0" eaLnBrk="0" fontAlgn="base" hangingPunct="0">
              <a:lnSpc>
                <a:spcPct val="150000"/>
              </a:lnSpc>
              <a:spcBef>
                <a:spcPct val="0"/>
              </a:spcBef>
              <a:spcAft>
                <a:spcPct val="0"/>
              </a:spcAft>
              <a:buNone/>
            </a:pPr>
            <a:endParaRPr lang="en-US" altLang="en-US" sz="36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00000"/>
              </a:lnSpc>
              <a:spcBef>
                <a:spcPct val="0"/>
              </a:spcBef>
              <a:spcAft>
                <a:spcPct val="0"/>
              </a:spcAft>
              <a:buNone/>
            </a:pPr>
            <a:r>
              <a:rPr lang="en-US" altLang="en-US" sz="4000" b="1" dirty="0"/>
              <a:t>Here are complete Java programs:</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IO.println</a:t>
            </a:r>
            <a:r>
              <a:rPr lang="en-US" altLang="en-US" b="1" dirty="0">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4000" b="1" dirty="0"/>
              <a:t>How about some input:</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String name = </a:t>
            </a:r>
            <a:r>
              <a:rPr lang="en-US" altLang="en-US" b="1" dirty="0" err="1">
                <a:latin typeface="Consolas" panose="020B0609020204030204" pitchFamily="49" charset="0"/>
              </a:rPr>
              <a:t>IO.readln</a:t>
            </a:r>
            <a:r>
              <a:rPr lang="en-US" altLang="en-US" b="1" dirty="0">
                <a:latin typeface="Consolas" panose="020B0609020204030204" pitchFamily="49" charset="0"/>
              </a:rPr>
              <a:t>("Name: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IO.println</a:t>
            </a:r>
            <a:r>
              <a:rPr lang="en-US" altLang="en-US" b="1" dirty="0">
                <a:latin typeface="Consolas" panose="020B0609020204030204" pitchFamily="49" charset="0"/>
              </a:rPr>
              <a:t>("Pleased to meet you, " +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name);</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32781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dirty="0"/>
              <a:t>Say goodbye to most “import” statements when starting out!</a:t>
            </a:r>
          </a:p>
          <a:p>
            <a:pPr marL="0" indent="0" eaLnBrk="0" fontAlgn="base" hangingPunct="0">
              <a:lnSpc>
                <a:spcPct val="150000"/>
              </a:lnSpc>
              <a:spcBef>
                <a:spcPct val="0"/>
              </a:spcBef>
              <a:spcAft>
                <a:spcPct val="0"/>
              </a:spcAft>
              <a:buNone/>
            </a:pPr>
            <a:r>
              <a:rPr lang="en-US" altLang="en-US" sz="3600" dirty="0"/>
              <a:t>There is now an implicit </a:t>
            </a:r>
          </a:p>
          <a:p>
            <a:pPr marL="0" indent="0" eaLnBrk="0" fontAlgn="base" hangingPunct="0">
              <a:lnSpc>
                <a:spcPct val="150000"/>
              </a:lnSpc>
              <a:spcBef>
                <a:spcPct val="0"/>
              </a:spcBef>
              <a:spcAft>
                <a:spcPct val="0"/>
              </a:spcAft>
              <a:buNone/>
            </a:pPr>
            <a:r>
              <a:rPr lang="en-US" altLang="en-US" sz="3600" dirty="0">
                <a:latin typeface="Consolas" panose="020B0609020204030204" pitchFamily="49" charset="0"/>
              </a:rPr>
              <a:t>	import module </a:t>
            </a:r>
            <a:r>
              <a:rPr lang="en-US" altLang="en-US" sz="3600" dirty="0" err="1">
                <a:latin typeface="Consolas" panose="020B0609020204030204" pitchFamily="49" charset="0"/>
              </a:rPr>
              <a:t>java.base</a:t>
            </a:r>
            <a:r>
              <a:rPr lang="en-US" altLang="en-US" sz="3600"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3600" dirty="0"/>
          </a:p>
        </p:txBody>
      </p:sp>
    </p:spTree>
    <p:extLst>
      <p:ext uri="{BB962C8B-B14F-4D97-AF65-F5344CB8AC3E}">
        <p14:creationId xmlns:p14="http://schemas.microsoft.com/office/powerpoint/2010/main" val="165970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b="1" dirty="0" err="1">
                <a:latin typeface="Consolas" panose="020B0609020204030204" pitchFamily="49" charset="0"/>
              </a:rPr>
              <a:t>java.base</a:t>
            </a:r>
            <a:r>
              <a:rPr lang="en-US" altLang="en-US" sz="3600" b="1" dirty="0"/>
              <a:t> includes:</a:t>
            </a:r>
          </a:p>
          <a:p>
            <a:pPr marL="0" indent="0" eaLnBrk="0" fontAlgn="base" hangingPunct="0">
              <a:lnSpc>
                <a:spcPct val="120000"/>
              </a:lnSpc>
              <a:spcBef>
                <a:spcPct val="0"/>
              </a:spcBef>
              <a:spcAft>
                <a:spcPct val="0"/>
              </a:spcAft>
              <a:buNone/>
            </a:pPr>
            <a:r>
              <a:rPr lang="en-US" altLang="en-US" sz="3600" dirty="0">
                <a:latin typeface="Consolas" panose="020B0609020204030204" pitchFamily="49" charset="0"/>
              </a:rPr>
              <a:t>java.io			</a:t>
            </a:r>
            <a:r>
              <a:rPr lang="en-US" altLang="en-US" sz="3600" dirty="0" err="1">
                <a:latin typeface="Consolas" panose="020B0609020204030204" pitchFamily="49" charset="0"/>
              </a:rPr>
              <a:t>java.lang</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java.math</a:t>
            </a:r>
            <a:r>
              <a:rPr lang="en-US" altLang="en-US" sz="3600" dirty="0">
                <a:latin typeface="Consolas" panose="020B0609020204030204" pitchFamily="49" charset="0"/>
              </a:rPr>
              <a:t>		java.net</a:t>
            </a: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java.nio</a:t>
            </a:r>
            <a:r>
              <a:rPr lang="en-US" altLang="en-US" sz="3600" dirty="0">
                <a:latin typeface="Consolas" panose="020B0609020204030204" pitchFamily="49" charset="0"/>
              </a:rPr>
              <a:t>		</a:t>
            </a:r>
            <a:r>
              <a:rPr lang="en-US" altLang="en-US" sz="3600" dirty="0" err="1">
                <a:latin typeface="Consolas" panose="020B0609020204030204" pitchFamily="49" charset="0"/>
              </a:rPr>
              <a:t>java.security</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java.text</a:t>
            </a:r>
            <a:r>
              <a:rPr lang="en-US" altLang="en-US" sz="3600" dirty="0">
                <a:latin typeface="Consolas" panose="020B0609020204030204" pitchFamily="49" charset="0"/>
              </a:rPr>
              <a:t>		</a:t>
            </a:r>
            <a:r>
              <a:rPr lang="en-US" altLang="en-US" sz="3600" dirty="0" err="1">
                <a:latin typeface="Consolas" panose="020B0609020204030204" pitchFamily="49" charset="0"/>
              </a:rPr>
              <a:t>java.time</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java.util</a:t>
            </a:r>
            <a:r>
              <a:rPr lang="en-US" altLang="en-US" sz="3600" dirty="0">
                <a:latin typeface="Consolas" panose="020B0609020204030204" pitchFamily="49" charset="0"/>
              </a:rPr>
              <a:t>		</a:t>
            </a:r>
            <a:r>
              <a:rPr lang="en-US" altLang="en-US" sz="3600" dirty="0" err="1">
                <a:latin typeface="Consolas" panose="020B0609020204030204" pitchFamily="49" charset="0"/>
              </a:rPr>
              <a:t>javax.crypto</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b="1" dirty="0"/>
              <a:t>For Example, you can use Collections, Files, and BigDecimal without an import statement.</a:t>
            </a:r>
          </a:p>
        </p:txBody>
      </p:sp>
    </p:spTree>
    <p:extLst>
      <p:ext uri="{BB962C8B-B14F-4D97-AF65-F5344CB8AC3E}">
        <p14:creationId xmlns:p14="http://schemas.microsoft.com/office/powerpoint/2010/main" val="254787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dirty="0"/>
              <a:t>Here is a complete program!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var authors = </a:t>
            </a:r>
            <a:r>
              <a:rPr lang="en-US" altLang="en-US" sz="2400" b="1" dirty="0" err="1">
                <a:latin typeface="Consolas" panose="020B0609020204030204" pitchFamily="49" charset="0"/>
              </a:rPr>
              <a:t>List.of</a:t>
            </a:r>
            <a:r>
              <a:rPr lang="en-US" altLang="en-US" sz="2400" b="1" dirty="0">
                <a:latin typeface="Consolas" panose="020B0609020204030204" pitchFamily="49" charset="0"/>
              </a:rPr>
              <a:t>("James", "Bill",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"Guy", "Alex", "Dan", "Gavin");</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for (var name : authors)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a:t>
            </a:r>
            <a:r>
              <a:rPr lang="en-US" altLang="en-US" sz="2400" b="1" dirty="0" err="1">
                <a:latin typeface="Consolas" panose="020B0609020204030204" pitchFamily="49" charset="0"/>
              </a:rPr>
              <a:t>IO.println</a:t>
            </a:r>
            <a:r>
              <a:rPr lang="en-US" altLang="en-US" sz="2400" b="1" dirty="0">
                <a:latin typeface="Consolas" panose="020B0609020204030204" pitchFamily="49" charset="0"/>
              </a:rPr>
              <a:t>(name + ": "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a:t>
            </a:r>
            <a:r>
              <a:rPr lang="en-US" altLang="en-US" sz="2400" b="1" dirty="0" err="1">
                <a:latin typeface="Consolas" panose="020B0609020204030204" pitchFamily="49" charset="0"/>
              </a:rPr>
              <a:t>name.length</a:t>
            </a:r>
            <a:r>
              <a:rPr lang="en-US" altLang="en-US" sz="24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 From https://openjdk.org/jeps/512</a:t>
            </a:r>
          </a:p>
        </p:txBody>
      </p:sp>
    </p:spTree>
    <p:extLst>
      <p:ext uri="{BB962C8B-B14F-4D97-AF65-F5344CB8AC3E}">
        <p14:creationId xmlns:p14="http://schemas.microsoft.com/office/powerpoint/2010/main" val="282870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225928-1A9C-E621-9BC2-6C763591CD60}"/>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AFCB5-8E5E-1369-B341-7A830F2D7A28}"/>
              </a:ext>
            </a:extLst>
          </p:cNvPr>
          <p:cNvSpPr>
            <a:spLocks noGrp="1"/>
          </p:cNvSpPr>
          <p:nvPr>
            <p:ph type="title"/>
          </p:nvPr>
        </p:nvSpPr>
        <p:spPr>
          <a:xfrm>
            <a:off x="686834" y="1153572"/>
            <a:ext cx="3200400" cy="4461163"/>
          </a:xfrm>
        </p:spPr>
        <p:txBody>
          <a:bodyPr>
            <a:normAutofit/>
          </a:bodyPr>
          <a:lstStyle/>
          <a:p>
            <a:r>
              <a:rPr lang="en-US">
                <a:solidFill>
                  <a:srgbClr val="FFFFFF"/>
                </a:solidFill>
              </a:rPr>
              <a:t>Before we begin</a:t>
            </a:r>
            <a:endParaRPr lang="en-CA">
              <a:solidFill>
                <a:srgbClr val="FFFFFF"/>
              </a:solidFill>
            </a:endParaRP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D3F0F36-9CE8-BCB4-4CCE-C2278A3C9BB0}"/>
              </a:ext>
            </a:extLst>
          </p:cNvPr>
          <p:cNvSpPr>
            <a:spLocks noGrp="1"/>
          </p:cNvSpPr>
          <p:nvPr>
            <p:ph idx="1"/>
          </p:nvPr>
        </p:nvSpPr>
        <p:spPr>
          <a:xfrm>
            <a:off x="4447308" y="591344"/>
            <a:ext cx="6906491" cy="5585619"/>
          </a:xfrm>
        </p:spPr>
        <p:txBody>
          <a:bodyPr anchor="ctr">
            <a:normAutofit/>
          </a:bodyPr>
          <a:lstStyle/>
          <a:p>
            <a:r>
              <a:rPr lang="en-US" sz="3200" dirty="0"/>
              <a:t>Please teach the most recent version of Java</a:t>
            </a:r>
          </a:p>
          <a:p>
            <a:r>
              <a:rPr lang="en-US" sz="3200" dirty="0"/>
              <a:t>This means Java 24 now</a:t>
            </a:r>
          </a:p>
          <a:p>
            <a:r>
              <a:rPr lang="en-US" sz="3200" dirty="0"/>
              <a:t>Teach with Java 25 LTS when it is available in September 2025</a:t>
            </a:r>
          </a:p>
          <a:p>
            <a:r>
              <a:rPr lang="en-US" sz="3200" dirty="0"/>
              <a:t>For server-based development the Java version is dependent on the library you will use</a:t>
            </a:r>
          </a:p>
          <a:p>
            <a:pPr lvl="1"/>
            <a:r>
              <a:rPr lang="en-US" sz="3200" dirty="0"/>
              <a:t>This means that at a minimum you should be using Java 21 LTS</a:t>
            </a:r>
          </a:p>
          <a:p>
            <a:pPr marL="0" indent="0">
              <a:buNone/>
            </a:pPr>
            <a:endParaRPr lang="en-CA" sz="3200" dirty="0"/>
          </a:p>
        </p:txBody>
      </p:sp>
    </p:spTree>
    <p:extLst>
      <p:ext uri="{BB962C8B-B14F-4D97-AF65-F5344CB8AC3E}">
        <p14:creationId xmlns:p14="http://schemas.microsoft.com/office/powerpoint/2010/main" val="110407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FA86C-D29C-15D3-64F7-5D395700AD36}"/>
              </a:ext>
            </a:extLst>
          </p:cNvPr>
          <p:cNvSpPr>
            <a:spLocks noGrp="1"/>
          </p:cNvSpPr>
          <p:nvPr>
            <p:ph type="title"/>
          </p:nvPr>
        </p:nvSpPr>
        <p:spPr>
          <a:xfrm>
            <a:off x="686834" y="1153572"/>
            <a:ext cx="3200400" cy="4461163"/>
          </a:xfrm>
        </p:spPr>
        <p:txBody>
          <a:bodyPr>
            <a:normAutofit/>
          </a:bodyPr>
          <a:lstStyle/>
          <a:p>
            <a:r>
              <a:rPr lang="en-US">
                <a:solidFill>
                  <a:srgbClr val="FFFFFF"/>
                </a:solidFill>
              </a:rPr>
              <a:t>Preview Features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C8AE4-7F39-800F-43E1-B7F8AD6CCDC8}"/>
              </a:ext>
            </a:extLst>
          </p:cNvPr>
          <p:cNvSpPr>
            <a:spLocks noGrp="1"/>
          </p:cNvSpPr>
          <p:nvPr>
            <p:ph idx="1"/>
          </p:nvPr>
        </p:nvSpPr>
        <p:spPr>
          <a:xfrm>
            <a:off x="4233042" y="591344"/>
            <a:ext cx="7958958" cy="5585619"/>
          </a:xfrm>
        </p:spPr>
        <p:txBody>
          <a:bodyPr anchor="ctr">
            <a:normAutofit/>
          </a:bodyPr>
          <a:lstStyle/>
          <a:p>
            <a:r>
              <a:rPr lang="en-US" dirty="0"/>
              <a:t>New features in the Java language are not immediately available</a:t>
            </a:r>
          </a:p>
          <a:p>
            <a:r>
              <a:rPr lang="en-US" dirty="0"/>
              <a:t>They are designated Preview features and a switch on the command line or in your IDE must be set.</a:t>
            </a:r>
          </a:p>
          <a:p>
            <a:pPr marL="0" indent="0">
              <a:buNone/>
            </a:pPr>
            <a:r>
              <a:rPr lang="en-US" sz="2600" dirty="0" err="1">
                <a:latin typeface="Consolas" panose="020B0609020204030204" pitchFamily="49" charset="0"/>
              </a:rPr>
              <a:t>javac</a:t>
            </a:r>
            <a:r>
              <a:rPr lang="en-US" sz="800" dirty="0">
                <a:latin typeface="Consolas" panose="020B0609020204030204" pitchFamily="49" charset="0"/>
              </a:rPr>
              <a:t> </a:t>
            </a:r>
            <a:r>
              <a:rPr lang="en-US" sz="2600" dirty="0">
                <a:latin typeface="Consolas" panose="020B0609020204030204" pitchFamily="49" charset="0"/>
              </a:rPr>
              <a:t>--enable-preview Main.java</a:t>
            </a:r>
          </a:p>
          <a:p>
            <a:pPr marL="0" indent="0">
              <a:buNone/>
            </a:pPr>
            <a:r>
              <a:rPr lang="en-US" sz="2600" dirty="0">
                <a:latin typeface="Consolas" panose="020B0609020204030204" pitchFamily="49" charset="0"/>
              </a:rPr>
              <a:t>java</a:t>
            </a:r>
            <a:r>
              <a:rPr lang="en-US" sz="800" dirty="0">
                <a:latin typeface="Consolas" panose="020B0609020204030204" pitchFamily="49" charset="0"/>
              </a:rPr>
              <a:t> </a:t>
            </a:r>
            <a:r>
              <a:rPr lang="en-US" sz="2600" dirty="0">
                <a:latin typeface="Consolas" panose="020B0609020204030204" pitchFamily="49" charset="0"/>
              </a:rPr>
              <a:t>--enable-preview Main</a:t>
            </a:r>
          </a:p>
          <a:p>
            <a:pPr marL="0" indent="0">
              <a:buNone/>
            </a:pPr>
            <a:endParaRPr lang="en-US" dirty="0">
              <a:latin typeface="Consolas" panose="020B0609020204030204" pitchFamily="49" charset="0"/>
            </a:endParaRPr>
          </a:p>
          <a:p>
            <a:r>
              <a:rPr lang="en-US" dirty="0"/>
              <a:t>Or using the source code launcher</a:t>
            </a:r>
          </a:p>
          <a:p>
            <a:pPr marL="0" indent="0">
              <a:buNone/>
            </a:pPr>
            <a:r>
              <a:rPr lang="en-US" sz="2600" dirty="0">
                <a:latin typeface="Consolas" panose="020B0609020204030204" pitchFamily="49" charset="0"/>
              </a:rPr>
              <a:t>java --enable-preview Main.java</a:t>
            </a:r>
          </a:p>
          <a:p>
            <a:pPr marL="0" indent="0">
              <a:buNone/>
            </a:pPr>
            <a:endParaRPr lang="en-CA" dirty="0"/>
          </a:p>
        </p:txBody>
      </p:sp>
    </p:spTree>
    <p:extLst>
      <p:ext uri="{BB962C8B-B14F-4D97-AF65-F5344CB8AC3E}">
        <p14:creationId xmlns:p14="http://schemas.microsoft.com/office/powerpoint/2010/main" val="761072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E6949-18F2-4E53-BC79-1E38140E140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4BE52E6-7A5B-EF0B-2148-B0753C378FE3}"/>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28B728D1-E7FD-B4CB-D321-2C10BBAEE597}"/>
              </a:ext>
            </a:extLst>
          </p:cNvPr>
          <p:cNvSpPr>
            <a:spLocks noGrp="1"/>
          </p:cNvSpPr>
          <p:nvPr>
            <p:ph type="title"/>
          </p:nvPr>
        </p:nvSpPr>
        <p:spPr>
          <a:xfrm>
            <a:off x="838200" y="365125"/>
            <a:ext cx="10656194" cy="1325563"/>
          </a:xfrm>
        </p:spPr>
        <p:txBody>
          <a:bodyPr>
            <a:normAutofit/>
          </a:bodyPr>
          <a:lstStyle/>
          <a:p>
            <a:pPr algn="ctr"/>
            <a:r>
              <a:rPr lang="en-CA" dirty="0">
                <a:solidFill>
                  <a:schemeClr val="bg1"/>
                </a:solidFill>
              </a:rPr>
              <a:t>Java 25 The primitive pattern matching switch Preview.</a:t>
            </a:r>
          </a:p>
        </p:txBody>
      </p:sp>
      <p:sp>
        <p:nvSpPr>
          <p:cNvPr id="6" name="Content Placeholder 5">
            <a:extLst>
              <a:ext uri="{FF2B5EF4-FFF2-40B4-BE49-F238E27FC236}">
                <a16:creationId xmlns:a16="http://schemas.microsoft.com/office/drawing/2014/main" id="{5CF4F600-DE7C-947D-7389-2DAFFDAC8C49}"/>
              </a:ext>
            </a:extLst>
          </p:cNvPr>
          <p:cNvSpPr>
            <a:spLocks noGrp="1"/>
          </p:cNvSpPr>
          <p:nvPr>
            <p:ph idx="1"/>
          </p:nvPr>
        </p:nvSpPr>
        <p:spPr>
          <a:xfrm>
            <a:off x="1865992" y="1628330"/>
            <a:ext cx="10210393" cy="3313050"/>
          </a:xfrm>
        </p:spPr>
        <p:txBody>
          <a:bodyPr>
            <a:noAutofit/>
          </a:bodyPr>
          <a:lstStyle/>
          <a:p>
            <a:pPr marL="0" indent="0">
              <a:buNone/>
            </a:pPr>
            <a:r>
              <a:rPr lang="en-CA" sz="2400" b="1" dirty="0">
                <a:solidFill>
                  <a:schemeClr val="bg1"/>
                </a:solidFill>
                <a:latin typeface="Consolas" panose="020B0609020204030204" pitchFamily="49" charset="0"/>
              </a:rPr>
              <a:t>int x = 4;</a:t>
            </a:r>
          </a:p>
          <a:p>
            <a:pPr marL="0" indent="0">
              <a:buNone/>
            </a:pPr>
            <a:r>
              <a:rPr lang="en-CA" sz="2400" b="1" dirty="0">
                <a:solidFill>
                  <a:schemeClr val="bg1"/>
                </a:solidFill>
                <a:latin typeface="Consolas" panose="020B0609020204030204" pitchFamily="49" charset="0"/>
              </a:rPr>
              <a:t>String designation = switch (x) {</a:t>
            </a:r>
          </a:p>
          <a:p>
            <a:pPr marL="0" indent="0">
              <a:buNone/>
            </a:pPr>
            <a:r>
              <a:rPr lang="en-US" sz="2400" b="1" dirty="0">
                <a:solidFill>
                  <a:schemeClr val="bg1"/>
                </a:solidFill>
                <a:latin typeface="Consolas" panose="020B0609020204030204" pitchFamily="49" charset="0"/>
              </a:rPr>
              <a:t>    // case Integer i when i &gt; 4 &amp;&amp; i &lt; 12 -&gt; "child";</a:t>
            </a:r>
            <a:endParaRPr lang="en-CA" sz="2400" b="1" dirty="0">
              <a:solidFill>
                <a:schemeClr val="bg1"/>
              </a:solidFill>
              <a:latin typeface="Consolas" panose="020B0609020204030204" pitchFamily="49" charset="0"/>
            </a:endParaRPr>
          </a:p>
          <a:p>
            <a:pPr marL="0" indent="0">
              <a:buNone/>
            </a:pPr>
            <a:r>
              <a:rPr lang="en-CA" sz="2400" b="1" dirty="0">
                <a:solidFill>
                  <a:schemeClr val="bg1"/>
                </a:solidFill>
                <a:latin typeface="Consolas" panose="020B0609020204030204" pitchFamily="49" charset="0"/>
              </a:rPr>
              <a:t>    case int i when i &lt; 12 -&gt; "child";</a:t>
            </a:r>
          </a:p>
          <a:p>
            <a:pPr marL="0" indent="0">
              <a:buNone/>
            </a:pPr>
            <a:r>
              <a:rPr lang="en-CA" sz="2400" b="1" dirty="0">
                <a:solidFill>
                  <a:schemeClr val="bg1"/>
                </a:solidFill>
                <a:latin typeface="Consolas" panose="020B0609020204030204" pitchFamily="49" charset="0"/>
              </a:rPr>
              <a:t>    case int i when i &lt; 18 -&gt; "teenager";</a:t>
            </a:r>
          </a:p>
          <a:p>
            <a:pPr marL="0" indent="0">
              <a:buNone/>
            </a:pPr>
            <a:r>
              <a:rPr lang="en-CA" sz="2400" b="1" dirty="0">
                <a:solidFill>
                  <a:schemeClr val="bg1"/>
                </a:solidFill>
                <a:latin typeface="Consolas" panose="020B0609020204030204" pitchFamily="49" charset="0"/>
              </a:rPr>
              <a:t>    case int i when i &lt; 25 -&gt; "young adult";</a:t>
            </a:r>
          </a:p>
          <a:p>
            <a:pPr marL="0" indent="0">
              <a:buNone/>
            </a:pPr>
            <a:r>
              <a:rPr lang="en-CA" sz="2400" b="1" dirty="0">
                <a:solidFill>
                  <a:schemeClr val="bg1"/>
                </a:solidFill>
                <a:latin typeface="Consolas" panose="020B0609020204030204" pitchFamily="49" charset="0"/>
              </a:rPr>
              <a:t>    case int i when i &lt; 65 -&gt; "adult";</a:t>
            </a:r>
          </a:p>
          <a:p>
            <a:pPr marL="0" indent="0">
              <a:buNone/>
            </a:pPr>
            <a:r>
              <a:rPr lang="en-CA" sz="2400" b="1" dirty="0">
                <a:solidFill>
                  <a:schemeClr val="bg1"/>
                </a:solidFill>
                <a:latin typeface="Consolas" panose="020B0609020204030204" pitchFamily="49" charset="0"/>
              </a:rPr>
              <a:t>    case int i when i &gt;= 65 -&gt; "senior";</a:t>
            </a:r>
          </a:p>
          <a:p>
            <a:pPr marL="0" indent="0">
              <a:buNone/>
            </a:pPr>
            <a:r>
              <a:rPr lang="en-CA" sz="2400" b="1" dirty="0">
                <a:solidFill>
                  <a:schemeClr val="bg1"/>
                </a:solidFill>
                <a:latin typeface="Consolas" panose="020B0609020204030204" pitchFamily="49" charset="0"/>
              </a:rPr>
              <a:t>    default -&gt; "Not an Integer";</a:t>
            </a:r>
          </a:p>
          <a:p>
            <a:pPr marL="0" indent="0">
              <a:buNone/>
            </a:pPr>
            <a:r>
              <a:rPr lang="en-CA" sz="2400" b="1" dirty="0">
                <a:solidFill>
                  <a:schemeClr val="bg1"/>
                </a:solidFill>
                <a:latin typeface="Consolas" panose="020B0609020204030204" pitchFamily="49" charset="0"/>
              </a:rPr>
              <a:t>};</a:t>
            </a:r>
          </a:p>
          <a:p>
            <a:pPr marL="0" indent="0">
              <a:buNone/>
            </a:pPr>
            <a:r>
              <a:rPr lang="en-CA" sz="2400" b="1" dirty="0" err="1">
                <a:solidFill>
                  <a:schemeClr val="bg1"/>
                </a:solidFill>
                <a:latin typeface="Consolas" panose="020B0609020204030204" pitchFamily="49" charset="0"/>
              </a:rPr>
              <a:t>System.out.printf</a:t>
            </a:r>
            <a:r>
              <a:rPr lang="en-CA" sz="2400" b="1" dirty="0">
                <a:solidFill>
                  <a:schemeClr val="bg1"/>
                </a:solidFill>
                <a:latin typeface="Consolas" panose="020B0609020204030204" pitchFamily="49" charset="0"/>
              </a:rPr>
              <a:t>("Designation is %</a:t>
            </a:r>
            <a:r>
              <a:rPr lang="en-CA" sz="2400" b="1" dirty="0" err="1">
                <a:solidFill>
                  <a:schemeClr val="bg1"/>
                </a:solidFill>
                <a:latin typeface="Consolas" panose="020B0609020204030204" pitchFamily="49" charset="0"/>
              </a:rPr>
              <a:t>s%n</a:t>
            </a:r>
            <a:r>
              <a:rPr lang="en-CA" sz="2400" b="1" dirty="0">
                <a:solidFill>
                  <a:schemeClr val="bg1"/>
                </a:solidFill>
                <a:latin typeface="Consolas" panose="020B0609020204030204" pitchFamily="49" charset="0"/>
              </a:rPr>
              <a:t>", designation);</a:t>
            </a:r>
          </a:p>
        </p:txBody>
      </p:sp>
    </p:spTree>
    <p:extLst>
      <p:ext uri="{BB962C8B-B14F-4D97-AF65-F5344CB8AC3E}">
        <p14:creationId xmlns:p14="http://schemas.microsoft.com/office/powerpoint/2010/main" val="413733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endParaRPr lang="en-CA" dirty="0">
              <a:solidFill>
                <a:schemeClr val="bg1"/>
              </a:solidFill>
            </a:endParaRPr>
          </a:p>
        </p:txBody>
      </p:sp>
    </p:spTree>
    <p:extLst>
      <p:ext uri="{BB962C8B-B14F-4D97-AF65-F5344CB8AC3E}">
        <p14:creationId xmlns:p14="http://schemas.microsoft.com/office/powerpoint/2010/main" val="1775513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1299412" y="1805288"/>
            <a:ext cx="10664814" cy="20749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 input("           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 input("       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 input("           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 = float(loan)*(</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(1 - ((1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Basic Python</a:t>
            </a:r>
          </a:p>
        </p:txBody>
      </p:sp>
    </p:spTree>
    <p:extLst>
      <p:ext uri="{BB962C8B-B14F-4D97-AF65-F5344CB8AC3E}">
        <p14:creationId xmlns:p14="http://schemas.microsoft.com/office/powerpoint/2010/main" val="3364357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299411" y="817076"/>
            <a:ext cx="10892589" cy="5111656"/>
          </a:xfrm>
          <a:prstGeom prst="rect">
            <a:avLst/>
          </a:prstGeom>
        </p:spPr>
        <p:txBody>
          <a:bodyPr wrap="square">
            <a:spAutoFit/>
          </a:bodyPr>
          <a:lstStyle/>
          <a:p>
            <a:pPr lvl="0">
              <a:spcAft>
                <a:spcPts val="500"/>
              </a:spcAf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For Java 25</a:t>
            </a:r>
            <a:r>
              <a:rPr lang="en-CA" sz="2200" b="1" dirty="0">
                <a:solidFill>
                  <a:prstClr val="black"/>
                </a:solidFill>
                <a:latin typeface="Consolas" panose="020B0609020204030204" pitchFamily="49" charset="0"/>
                <a:ea typeface="M+ 1m" panose="020B0509020203020207" pitchFamily="49" charset="-128"/>
              </a:rPr>
              <a:t>: Runs with java JavaCalculator02.java</a:t>
            </a: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void main()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IO.readln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interest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IO.readln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IO.readln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interest / 12.0;</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result = loan *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Math.pow</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IO.println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("Monthly Payment: "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String.format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("%.2f", result));</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500"/>
              </a:spcAft>
              <a:buClrTx/>
              <a:buSzTx/>
              <a:buFontTx/>
              <a:buNone/>
              <a:tabLst/>
              <a:defRPr/>
            </a:pPr>
            <a:endParaRPr lang="en-CA" sz="2200" b="1" dirty="0">
              <a:solidFill>
                <a:prstClr val="black"/>
              </a:solidFill>
              <a:latin typeface="Consolas" panose="020B0609020204030204" pitchFamily="49" charset="0"/>
              <a:ea typeface="M+ 1m" panose="020B0509020203020207" pitchFamily="49" charset="-128"/>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Only difference to Python is void main() { &amp; } – 2 lines</a:t>
            </a:r>
          </a:p>
          <a:p>
            <a:pPr marL="0" marR="0" lvl="0" indent="0" algn="l" defTabSz="914400" rtl="0" eaLnBrk="1" fontAlgn="auto" latinLnBrk="0" hangingPunct="1">
              <a:lnSpc>
                <a:spcPct val="100000"/>
              </a:lnSpc>
              <a:spcBef>
                <a:spcPts val="0"/>
              </a:spcBef>
              <a:spcAft>
                <a:spcPts val="500"/>
              </a:spcAft>
              <a:buClrTx/>
              <a:buSzTx/>
              <a:buFontTx/>
              <a:buNone/>
              <a:tabLst/>
              <a:defRPr/>
            </a:pPr>
            <a:r>
              <a:rPr lang="en-CA" sz="2200" b="1" dirty="0">
                <a:solidFill>
                  <a:prstClr val="black"/>
                </a:solidFill>
                <a:latin typeface="Consolas" panose="020B0609020204030204" pitchFamily="49" charset="0"/>
                <a:ea typeface="M+ 1m" panose="020B0509020203020207" pitchFamily="49" charset="-128"/>
              </a:rPr>
              <a:t>// and conversion of string to double using </a:t>
            </a:r>
            <a:r>
              <a:rPr kumimoji="0" lang="en-CA" sz="2200"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2575633" y="2825015"/>
            <a:ext cx="6700063" cy="1050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		The </a:t>
            </a:r>
            <a:r>
              <a:rPr kumimoji="0" lang="en-CA" sz="4000" b="0" i="0" u="sng" strike="noStrike" kern="1200" cap="none" spc="0" normalizeH="0" baseline="0" noProof="0" dirty="0">
                <a:ln>
                  <a:noFill/>
                </a:ln>
                <a:solidFill>
                  <a:prstClr val="white"/>
                </a:solidFill>
                <a:effectLst/>
                <a:uLnTx/>
                <a:uFillTx/>
                <a:latin typeface="Calibri Light" panose="020F0302020204030204"/>
                <a:ea typeface="+mj-ea"/>
                <a:cs typeface="+mj-cs"/>
              </a:rPr>
              <a:t>new</a:t>
            </a: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 Basic Java</a:t>
            </a:r>
          </a:p>
        </p:txBody>
      </p:sp>
    </p:spTree>
    <p:extLst>
      <p:ext uri="{BB962C8B-B14F-4D97-AF65-F5344CB8AC3E}">
        <p14:creationId xmlns:p14="http://schemas.microsoft.com/office/powerpoint/2010/main" val="1739267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1299411" y="0"/>
            <a:ext cx="10748357" cy="64633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class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 float(input("           loan: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interest = float(input("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 = float(input("           term: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interest,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interest,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print('Monthly Payment: %.2f' %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result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worker =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worker.func_work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2148205" y="2440635"/>
            <a:ext cx="607752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OOP Python in 18 lines</a:t>
            </a:r>
          </a:p>
        </p:txBody>
      </p:sp>
    </p:spTree>
    <p:extLst>
      <p:ext uri="{BB962C8B-B14F-4D97-AF65-F5344CB8AC3E}">
        <p14:creationId xmlns:p14="http://schemas.microsoft.com/office/powerpoint/2010/main" val="1298953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02E87F-B295-5646-B058-58873256A06E}"/>
              </a:ext>
            </a:extLst>
          </p:cNvPr>
          <p:cNvSpPr/>
          <p:nvPr/>
        </p:nvSpPr>
        <p:spPr>
          <a:xfrm>
            <a:off x="0" y="1"/>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2506063" y="2733838"/>
            <a:ext cx="6793243"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b="0" i="0" u="none" strike="noStrike" kern="1200" cap="none" spc="0" normalizeH="0" baseline="0" noProof="0" dirty="0">
                <a:ln>
                  <a:noFill/>
                </a:ln>
                <a:solidFill>
                  <a:prstClr val="white"/>
                </a:solidFill>
                <a:effectLst/>
                <a:uLnTx/>
                <a:uFillTx/>
                <a:latin typeface="Calibri Light" panose="020F0302020204030204"/>
                <a:ea typeface="+mj-ea"/>
                <a:cs typeface="+mj-cs"/>
              </a:rPr>
              <a:t>	OOP Java in 16 lines</a:t>
            </a:r>
          </a:p>
        </p:txBody>
      </p:sp>
      <p:sp>
        <p:nvSpPr>
          <p:cNvPr id="6" name="TextBox 5">
            <a:extLst>
              <a:ext uri="{FF2B5EF4-FFF2-40B4-BE49-F238E27FC236}">
                <a16:creationId xmlns:a16="http://schemas.microsoft.com/office/drawing/2014/main" id="{43DE2B88-027C-94DB-33A5-9395899E414F}"/>
              </a:ext>
            </a:extLst>
          </p:cNvPr>
          <p:cNvSpPr txBox="1"/>
          <p:nvPr/>
        </p:nvSpPr>
        <p:spPr>
          <a:xfrm>
            <a:off x="1299412" y="64757"/>
            <a:ext cx="10754044" cy="6463308"/>
          </a:xfrm>
          <a:prstGeom prst="rect">
            <a:avLst/>
          </a:prstGeom>
          <a:noFill/>
        </p:spPr>
        <p:txBody>
          <a:bodyPr wrap="square">
            <a:spAutoFit/>
          </a:bodyPr>
          <a:lstStyle/>
          <a:p>
            <a:r>
              <a:rPr lang="en-CA" b="1" dirty="0">
                <a:latin typeface="Consolas" panose="020B0609020204030204" pitchFamily="49" charset="0"/>
              </a:rPr>
              <a:t>public class JavaCalculator03 {</a:t>
            </a:r>
          </a:p>
          <a:p>
            <a:r>
              <a:rPr lang="en-CA" b="1" dirty="0">
                <a:latin typeface="Consolas" panose="020B0609020204030204" pitchFamily="49" charset="0"/>
              </a:rPr>
              <a:t>   void main() {</a:t>
            </a:r>
          </a:p>
          <a:p>
            <a:r>
              <a:rPr lang="en-CA" b="1" dirty="0">
                <a:latin typeface="Consolas" panose="020B0609020204030204" pitchFamily="49" charset="0"/>
              </a:rPr>
              <a:t>      var loan = </a:t>
            </a:r>
            <a:r>
              <a:rPr lang="en-CA" b="1" dirty="0" err="1">
                <a:latin typeface="Consolas" panose="020B0609020204030204" pitchFamily="49" charset="0"/>
              </a:rPr>
              <a:t>inputData</a:t>
            </a:r>
            <a:r>
              <a:rPr lang="en-CA" b="1" dirty="0">
                <a:latin typeface="Consolas" panose="020B0609020204030204" pitchFamily="49" charset="0"/>
              </a:rPr>
              <a:t>();</a:t>
            </a:r>
          </a:p>
          <a:p>
            <a:r>
              <a:rPr lang="en-CA" b="1" dirty="0">
                <a:latin typeface="Consolas" panose="020B0609020204030204" pitchFamily="49" charset="0"/>
              </a:rPr>
              <a:t>      var result = </a:t>
            </a:r>
            <a:r>
              <a:rPr lang="en-CA" b="1" dirty="0" err="1">
                <a:latin typeface="Consolas" panose="020B0609020204030204" pitchFamily="49" charset="0"/>
              </a:rPr>
              <a:t>processData</a:t>
            </a:r>
            <a:r>
              <a:rPr lang="en-CA" b="1" dirty="0">
                <a:latin typeface="Consolas" panose="020B0609020204030204" pitchFamily="49" charset="0"/>
              </a:rPr>
              <a:t>(loan);</a:t>
            </a:r>
          </a:p>
          <a:p>
            <a:r>
              <a:rPr lang="en-CA" b="1" dirty="0">
                <a:latin typeface="Consolas" panose="020B0609020204030204" pitchFamily="49" charset="0"/>
              </a:rPr>
              <a:t>      </a:t>
            </a:r>
            <a:r>
              <a:rPr lang="en-CA" b="1" dirty="0" err="1">
                <a:latin typeface="Consolas" panose="020B0609020204030204" pitchFamily="49" charset="0"/>
              </a:rPr>
              <a:t>outputResult</a:t>
            </a:r>
            <a:r>
              <a:rPr lang="en-CA" b="1" dirty="0">
                <a:latin typeface="Consolas" panose="020B0609020204030204" pitchFamily="49" charset="0"/>
              </a:rPr>
              <a:t>(result);</a:t>
            </a:r>
          </a:p>
          <a:p>
            <a:r>
              <a:rPr lang="en-CA" b="1" dirty="0">
                <a:latin typeface="Consolas" panose="020B0609020204030204" pitchFamily="49" charset="0"/>
              </a:rPr>
              <a:t>   }</a:t>
            </a:r>
          </a:p>
          <a:p>
            <a:r>
              <a:rPr lang="en-CA" b="1" dirty="0">
                <a:latin typeface="Consolas" panose="020B0609020204030204" pitchFamily="49" charset="0"/>
              </a:rPr>
              <a:t>   private </a:t>
            </a:r>
            <a:r>
              <a:rPr lang="en-CA" b="1" dirty="0" err="1">
                <a:latin typeface="Consolas" panose="020B0609020204030204" pitchFamily="49" charset="0"/>
              </a:rPr>
              <a:t>LoanRecord</a:t>
            </a:r>
            <a:r>
              <a:rPr lang="en-CA" b="1" dirty="0">
                <a:latin typeface="Consolas" panose="020B0609020204030204" pitchFamily="49" charset="0"/>
              </a:rPr>
              <a:t> </a:t>
            </a:r>
            <a:r>
              <a:rPr lang="en-CA" b="1" dirty="0" err="1">
                <a:latin typeface="Consolas" panose="020B0609020204030204" pitchFamily="49" charset="0"/>
              </a:rPr>
              <a:t>inputData</a:t>
            </a:r>
            <a:r>
              <a:rPr lang="en-CA" b="1" dirty="0">
                <a:latin typeface="Consolas" panose="020B0609020204030204" pitchFamily="49" charset="0"/>
              </a:rPr>
              <a:t>() {</a:t>
            </a:r>
          </a:p>
          <a:p>
            <a:r>
              <a:rPr lang="en-CA" b="1" dirty="0">
                <a:latin typeface="Consolas" panose="020B0609020204030204" pitchFamily="49" charset="0"/>
              </a:rPr>
              <a:t>      var loan = </a:t>
            </a:r>
            <a:r>
              <a:rPr lang="en-CA" b="1" dirty="0" err="1">
                <a:latin typeface="Consolas" panose="020B0609020204030204" pitchFamily="49" charset="0"/>
              </a:rPr>
              <a:t>Double.parseDouble</a:t>
            </a:r>
            <a:r>
              <a:rPr lang="en-CA" b="1" dirty="0">
                <a:latin typeface="Consolas" panose="020B0609020204030204" pitchFamily="49" charset="0"/>
              </a:rPr>
              <a:t>(</a:t>
            </a:r>
            <a:r>
              <a:rPr lang="en-CA" b="1" dirty="0" err="1">
                <a:latin typeface="Consolas" panose="020B0609020204030204" pitchFamily="49" charset="0"/>
              </a:rPr>
              <a:t>IO.readln</a:t>
            </a:r>
            <a:r>
              <a:rPr lang="en-CA" b="1" dirty="0">
                <a:latin typeface="Consolas" panose="020B0609020204030204" pitchFamily="49" charset="0"/>
              </a:rPr>
              <a:t>("Loan &gt;&gt; "));</a:t>
            </a:r>
          </a:p>
          <a:p>
            <a:r>
              <a:rPr lang="en-CA" b="1" dirty="0">
                <a:latin typeface="Consolas" panose="020B0609020204030204" pitchFamily="49" charset="0"/>
              </a:rPr>
              <a:t>      var interest = </a:t>
            </a:r>
            <a:r>
              <a:rPr lang="en-CA" b="1" dirty="0" err="1">
                <a:latin typeface="Consolas" panose="020B0609020204030204" pitchFamily="49" charset="0"/>
              </a:rPr>
              <a:t>Double.parseDouble</a:t>
            </a:r>
            <a:r>
              <a:rPr lang="en-CA" b="1" dirty="0">
                <a:latin typeface="Consolas" panose="020B0609020204030204" pitchFamily="49" charset="0"/>
              </a:rPr>
              <a:t>(</a:t>
            </a:r>
            <a:r>
              <a:rPr lang="en-CA" b="1" dirty="0" err="1">
                <a:latin typeface="Consolas" panose="020B0609020204030204" pitchFamily="49" charset="0"/>
              </a:rPr>
              <a:t>IO.readln</a:t>
            </a:r>
            <a:r>
              <a:rPr lang="en-CA" b="1" dirty="0">
                <a:latin typeface="Consolas" panose="020B0609020204030204" pitchFamily="49" charset="0"/>
              </a:rPr>
              <a:t>("Interest &gt;&gt; "));</a:t>
            </a:r>
          </a:p>
          <a:p>
            <a:r>
              <a:rPr lang="en-CA" b="1" dirty="0">
                <a:latin typeface="Consolas" panose="020B0609020204030204" pitchFamily="49" charset="0"/>
              </a:rPr>
              <a:t>      var term = </a:t>
            </a:r>
            <a:r>
              <a:rPr lang="en-CA" b="1" dirty="0" err="1">
                <a:latin typeface="Consolas" panose="020B0609020204030204" pitchFamily="49" charset="0"/>
              </a:rPr>
              <a:t>Double.parseDouble</a:t>
            </a:r>
            <a:r>
              <a:rPr lang="en-CA" b="1" dirty="0">
                <a:latin typeface="Consolas" panose="020B0609020204030204" pitchFamily="49" charset="0"/>
              </a:rPr>
              <a:t>(</a:t>
            </a:r>
            <a:r>
              <a:rPr lang="en-CA" b="1" dirty="0" err="1">
                <a:latin typeface="Consolas" panose="020B0609020204030204" pitchFamily="49" charset="0"/>
              </a:rPr>
              <a:t>IO.readln</a:t>
            </a:r>
            <a:r>
              <a:rPr lang="en-CA" b="1" dirty="0">
                <a:latin typeface="Consolas" panose="020B0609020204030204" pitchFamily="49" charset="0"/>
              </a:rPr>
              <a:t>("Term &gt;&gt; "));</a:t>
            </a:r>
          </a:p>
          <a:p>
            <a:r>
              <a:rPr lang="en-CA" b="1" dirty="0">
                <a:latin typeface="Consolas" panose="020B0609020204030204" pitchFamily="49" charset="0"/>
              </a:rPr>
              <a:t>      return new </a:t>
            </a:r>
            <a:r>
              <a:rPr lang="en-CA" b="1" dirty="0" err="1">
                <a:latin typeface="Consolas" panose="020B0609020204030204" pitchFamily="49" charset="0"/>
              </a:rPr>
              <a:t>LoanRecord</a:t>
            </a:r>
            <a:r>
              <a:rPr lang="en-CA" b="1" dirty="0">
                <a:latin typeface="Consolas" panose="020B0609020204030204" pitchFamily="49" charset="0"/>
              </a:rPr>
              <a:t>(loan, interest, term);</a:t>
            </a:r>
          </a:p>
          <a:p>
            <a:r>
              <a:rPr lang="en-CA" b="1" dirty="0">
                <a:latin typeface="Consolas" panose="020B0609020204030204" pitchFamily="49" charset="0"/>
              </a:rPr>
              <a:t>   }</a:t>
            </a:r>
          </a:p>
          <a:p>
            <a:r>
              <a:rPr lang="en-CA" b="1" dirty="0">
                <a:latin typeface="Consolas" panose="020B0609020204030204" pitchFamily="49" charset="0"/>
              </a:rPr>
              <a:t>   private double </a:t>
            </a:r>
            <a:r>
              <a:rPr lang="en-CA" b="1" dirty="0" err="1">
                <a:latin typeface="Consolas" panose="020B0609020204030204" pitchFamily="49" charset="0"/>
              </a:rPr>
              <a:t>processData</a:t>
            </a:r>
            <a:r>
              <a:rPr lang="en-CA" b="1" dirty="0">
                <a:latin typeface="Consolas" panose="020B0609020204030204" pitchFamily="49" charset="0"/>
              </a:rPr>
              <a:t>(</a:t>
            </a:r>
            <a:r>
              <a:rPr lang="en-CA" b="1" dirty="0" err="1">
                <a:latin typeface="Consolas" panose="020B0609020204030204" pitchFamily="49" charset="0"/>
              </a:rPr>
              <a:t>LoanRecord</a:t>
            </a:r>
            <a:r>
              <a:rPr lang="en-CA" b="1" dirty="0">
                <a:latin typeface="Consolas" panose="020B0609020204030204" pitchFamily="49" charset="0"/>
              </a:rPr>
              <a:t> loan) {</a:t>
            </a:r>
          </a:p>
          <a:p>
            <a:r>
              <a:rPr lang="en-CA" b="1" dirty="0">
                <a:latin typeface="Consolas" panose="020B0609020204030204" pitchFamily="49" charset="0"/>
              </a:rPr>
              <a:t>      double </a:t>
            </a:r>
            <a:r>
              <a:rPr lang="en-CA" b="1" dirty="0" err="1">
                <a:latin typeface="Consolas" panose="020B0609020204030204" pitchFamily="49" charset="0"/>
              </a:rPr>
              <a:t>tempInterest</a:t>
            </a:r>
            <a:r>
              <a:rPr lang="en-CA" b="1" dirty="0">
                <a:latin typeface="Consolas" panose="020B0609020204030204" pitchFamily="49" charset="0"/>
              </a:rPr>
              <a:t> = </a:t>
            </a:r>
            <a:r>
              <a:rPr lang="en-CA" b="1" dirty="0" err="1">
                <a:latin typeface="Consolas" panose="020B0609020204030204" pitchFamily="49" charset="0"/>
              </a:rPr>
              <a:t>loan.interest</a:t>
            </a:r>
            <a:r>
              <a:rPr lang="en-CA" b="1" dirty="0">
                <a:latin typeface="Consolas" panose="020B0609020204030204" pitchFamily="49" charset="0"/>
              </a:rPr>
              <a:t>() / 12.0;</a:t>
            </a:r>
          </a:p>
          <a:p>
            <a:r>
              <a:rPr lang="en-CA" b="1" dirty="0">
                <a:latin typeface="Consolas" panose="020B0609020204030204" pitchFamily="49" charset="0"/>
              </a:rPr>
              <a:t>      double result = </a:t>
            </a:r>
            <a:r>
              <a:rPr lang="en-CA" b="1" dirty="0" err="1">
                <a:latin typeface="Consolas" panose="020B0609020204030204" pitchFamily="49" charset="0"/>
              </a:rPr>
              <a:t>loan.loan</a:t>
            </a:r>
            <a:r>
              <a:rPr lang="en-CA" b="1" dirty="0">
                <a:latin typeface="Consolas" panose="020B0609020204030204" pitchFamily="49" charset="0"/>
              </a:rPr>
              <a:t>() * (</a:t>
            </a:r>
            <a:r>
              <a:rPr lang="en-CA" b="1" dirty="0" err="1">
                <a:latin typeface="Consolas" panose="020B0609020204030204" pitchFamily="49" charset="0"/>
              </a:rPr>
              <a:t>tempInterest</a:t>
            </a:r>
            <a:r>
              <a:rPr lang="en-CA" b="1" dirty="0">
                <a:latin typeface="Consolas" panose="020B0609020204030204" pitchFamily="49" charset="0"/>
              </a:rPr>
              <a:t> /</a:t>
            </a:r>
          </a:p>
          <a:p>
            <a:r>
              <a:rPr lang="en-CA" b="1" dirty="0">
                <a:latin typeface="Consolas" panose="020B0609020204030204" pitchFamily="49" charset="0"/>
              </a:rPr>
              <a:t>              (1.0 - </a:t>
            </a:r>
            <a:r>
              <a:rPr lang="en-CA" b="1" dirty="0" err="1">
                <a:latin typeface="Consolas" panose="020B0609020204030204" pitchFamily="49" charset="0"/>
              </a:rPr>
              <a:t>Math.pow</a:t>
            </a:r>
            <a:r>
              <a:rPr lang="en-CA" b="1" dirty="0">
                <a:latin typeface="Consolas" panose="020B0609020204030204" pitchFamily="49" charset="0"/>
              </a:rPr>
              <a:t>((1.0 + </a:t>
            </a:r>
            <a:r>
              <a:rPr lang="en-CA" b="1" dirty="0" err="1">
                <a:latin typeface="Consolas" panose="020B0609020204030204" pitchFamily="49" charset="0"/>
              </a:rPr>
              <a:t>tempInterest</a:t>
            </a:r>
            <a:r>
              <a:rPr lang="en-CA" b="1" dirty="0">
                <a:latin typeface="Consolas" panose="020B0609020204030204" pitchFamily="49" charset="0"/>
              </a:rPr>
              <a:t>), -</a:t>
            </a:r>
            <a:r>
              <a:rPr lang="en-CA" b="1" dirty="0" err="1">
                <a:latin typeface="Consolas" panose="020B0609020204030204" pitchFamily="49" charset="0"/>
              </a:rPr>
              <a:t>loan.term</a:t>
            </a:r>
            <a:r>
              <a:rPr lang="en-CA" b="1" dirty="0">
                <a:latin typeface="Consolas" panose="020B0609020204030204" pitchFamily="49" charset="0"/>
              </a:rPr>
              <a:t>())));</a:t>
            </a:r>
          </a:p>
          <a:p>
            <a:r>
              <a:rPr lang="en-CA" b="1" dirty="0">
                <a:latin typeface="Consolas" panose="020B0609020204030204" pitchFamily="49" charset="0"/>
              </a:rPr>
              <a:t>      return result;</a:t>
            </a:r>
          </a:p>
          <a:p>
            <a:r>
              <a:rPr lang="en-CA" b="1" dirty="0">
                <a:latin typeface="Consolas" panose="020B0609020204030204" pitchFamily="49" charset="0"/>
              </a:rPr>
              <a:t>   }</a:t>
            </a:r>
          </a:p>
          <a:p>
            <a:r>
              <a:rPr lang="en-CA" b="1" dirty="0">
                <a:latin typeface="Consolas" panose="020B0609020204030204" pitchFamily="49" charset="0"/>
              </a:rPr>
              <a:t>   private void </a:t>
            </a:r>
            <a:r>
              <a:rPr lang="en-CA" b="1" dirty="0" err="1">
                <a:latin typeface="Consolas" panose="020B0609020204030204" pitchFamily="49" charset="0"/>
              </a:rPr>
              <a:t>outputResult</a:t>
            </a:r>
            <a:r>
              <a:rPr lang="en-CA" b="1" dirty="0">
                <a:latin typeface="Consolas" panose="020B0609020204030204" pitchFamily="49" charset="0"/>
              </a:rPr>
              <a:t>(double result) {</a:t>
            </a:r>
          </a:p>
          <a:p>
            <a:r>
              <a:rPr lang="en-CA" b="1" dirty="0">
                <a:latin typeface="Consolas" panose="020B0609020204030204" pitchFamily="49" charset="0"/>
              </a:rPr>
              <a:t>      </a:t>
            </a:r>
            <a:r>
              <a:rPr lang="en-CA" b="1" dirty="0" err="1">
                <a:latin typeface="Consolas" panose="020B0609020204030204" pitchFamily="49" charset="0"/>
              </a:rPr>
              <a:t>IO.println</a:t>
            </a:r>
            <a:r>
              <a:rPr lang="en-CA" b="1" dirty="0">
                <a:latin typeface="Consolas" panose="020B0609020204030204" pitchFamily="49" charset="0"/>
              </a:rPr>
              <a:t>("Monthly Payment &gt;&gt; " + </a:t>
            </a:r>
            <a:r>
              <a:rPr lang="en-CA" b="1" dirty="0" err="1">
                <a:latin typeface="Consolas" panose="020B0609020204030204" pitchFamily="49" charset="0"/>
              </a:rPr>
              <a:t>String.format</a:t>
            </a:r>
            <a:r>
              <a:rPr lang="en-CA" b="1" dirty="0">
                <a:latin typeface="Consolas" panose="020B0609020204030204" pitchFamily="49" charset="0"/>
              </a:rPr>
              <a:t>("%.2f", result));</a:t>
            </a:r>
          </a:p>
          <a:p>
            <a:r>
              <a:rPr lang="en-CA" b="1" dirty="0">
                <a:latin typeface="Consolas" panose="020B0609020204030204" pitchFamily="49" charset="0"/>
              </a:rPr>
              <a:t>   }</a:t>
            </a:r>
          </a:p>
          <a:p>
            <a:r>
              <a:rPr lang="en-CA" b="1" dirty="0">
                <a:latin typeface="Consolas" panose="020B0609020204030204" pitchFamily="49" charset="0"/>
              </a:rPr>
              <a:t>}</a:t>
            </a:r>
          </a:p>
          <a:p>
            <a:r>
              <a:rPr lang="en-CA" b="1" dirty="0">
                <a:latin typeface="Consolas" panose="020B0609020204030204" pitchFamily="49" charset="0"/>
              </a:rPr>
              <a:t>record </a:t>
            </a:r>
            <a:r>
              <a:rPr lang="en-CA" b="1" dirty="0" err="1">
                <a:latin typeface="Consolas" panose="020B0609020204030204" pitchFamily="49" charset="0"/>
              </a:rPr>
              <a:t>LoanRecord</a:t>
            </a:r>
            <a:r>
              <a:rPr lang="en-CA" b="1" dirty="0">
                <a:latin typeface="Consolas" panose="020B0609020204030204" pitchFamily="49" charset="0"/>
              </a:rPr>
              <a:t>(double loan, double interest, double term) {}</a:t>
            </a:r>
          </a:p>
        </p:txBody>
      </p:sp>
    </p:spTree>
    <p:extLst>
      <p:ext uri="{BB962C8B-B14F-4D97-AF65-F5344CB8AC3E}">
        <p14:creationId xmlns:p14="http://schemas.microsoft.com/office/powerpoint/2010/main" val="1698590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US" sz="3600" i="1" dirty="0">
                <a:solidFill>
                  <a:srgbClr val="444444"/>
                </a:solidFill>
              </a:rPr>
              <a:t>Have you tried Simple Source Files and Instance Main Methods</a:t>
            </a:r>
            <a:endParaRPr lang="en-CA" sz="3600" b="1" i="1" dirty="0">
              <a:solidFill>
                <a:srgbClr val="444444"/>
              </a:solidFill>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63744389"/>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1B96AFF-D2A4-661D-392D-5BB17838D5AA}"/>
              </a:ext>
            </a:extLst>
          </p:cNvPr>
          <p:cNvPicPr>
            <a:picLocks noChangeAspect="1"/>
          </p:cNvPicPr>
          <p:nvPr/>
        </p:nvPicPr>
        <p:blipFill>
          <a:blip r:embed="rId2"/>
          <a:srcRect l="5884" r="-1" b="-1"/>
          <a:stretch>
            <a:fillRect/>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975C7D-1320-F54D-4F7C-05F923AB61CE}"/>
              </a:ext>
            </a:extLst>
          </p:cNvPr>
          <p:cNvSpPr>
            <a:spLocks noGrp="1"/>
          </p:cNvSpPr>
          <p:nvPr>
            <p:ph type="title"/>
          </p:nvPr>
        </p:nvSpPr>
        <p:spPr>
          <a:xfrm>
            <a:off x="7531610" y="365125"/>
            <a:ext cx="3822189" cy="1899912"/>
          </a:xfrm>
        </p:spPr>
        <p:txBody>
          <a:bodyPr>
            <a:noAutofit/>
          </a:bodyPr>
          <a:lstStyle/>
          <a:p>
            <a:r>
              <a:rPr lang="en-US" sz="4800" dirty="0"/>
              <a:t>Oracle’s New Learning Java Site</a:t>
            </a:r>
            <a:endParaRPr lang="en-CA" sz="4800" dirty="0"/>
          </a:p>
        </p:txBody>
      </p:sp>
      <p:sp>
        <p:nvSpPr>
          <p:cNvPr id="3" name="Content Placeholder 2">
            <a:extLst>
              <a:ext uri="{FF2B5EF4-FFF2-40B4-BE49-F238E27FC236}">
                <a16:creationId xmlns:a16="http://schemas.microsoft.com/office/drawing/2014/main" id="{9C4D8F89-0CD5-074D-E7B7-99DD868F104D}"/>
              </a:ext>
            </a:extLst>
          </p:cNvPr>
          <p:cNvSpPr>
            <a:spLocks noGrp="1"/>
          </p:cNvSpPr>
          <p:nvPr>
            <p:ph idx="1"/>
          </p:nvPr>
        </p:nvSpPr>
        <p:spPr>
          <a:xfrm>
            <a:off x="7531610" y="3428999"/>
            <a:ext cx="3822189" cy="2747963"/>
          </a:xfrm>
        </p:spPr>
        <p:txBody>
          <a:bodyPr>
            <a:normAutofit/>
          </a:bodyPr>
          <a:lstStyle/>
          <a:p>
            <a:r>
              <a:rPr lang="en-CA" sz="3600" dirty="0">
                <a:hlinkClick r:id="rId3"/>
              </a:rPr>
              <a:t>https://learn.java/</a:t>
            </a:r>
            <a:endParaRPr lang="en-CA" sz="3600" dirty="0"/>
          </a:p>
          <a:p>
            <a:endParaRPr lang="en-CA" sz="3600" dirty="0"/>
          </a:p>
        </p:txBody>
      </p:sp>
    </p:spTree>
    <p:extLst>
      <p:ext uri="{BB962C8B-B14F-4D97-AF65-F5344CB8AC3E}">
        <p14:creationId xmlns:p14="http://schemas.microsoft.com/office/powerpoint/2010/main" val="1582760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17961</TotalTime>
  <Words>5272</Words>
  <Application>Microsoft Office PowerPoint</Application>
  <PresentationFormat>Widescreen</PresentationFormat>
  <Paragraphs>587</Paragraphs>
  <Slides>45</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Consolas</vt:lpstr>
      <vt:lpstr>proxima-nova</vt:lpstr>
      <vt:lpstr>Raleway</vt:lpstr>
      <vt:lpstr>Office Theme</vt:lpstr>
      <vt:lpstr>Java in Education </vt:lpstr>
      <vt:lpstr>Before we begin</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Too many decorations!</vt:lpstr>
      <vt:lpstr>Java 25 - Compact Source Files and Instance Main Methods</vt:lpstr>
      <vt:lpstr>Java 25 - Compact Source Files and Instance Main Methods</vt:lpstr>
      <vt:lpstr>Java 25 - Compact Source Files and Instance Main Methods</vt:lpstr>
      <vt:lpstr>Java 25 - Compact Source Files and Instance Main Methods</vt:lpstr>
      <vt:lpstr>Java 25 - Compact Source Files and Instance Main Methods</vt:lpstr>
      <vt:lpstr>Java 25 - Compact Source Files and Instance Main Methods</vt:lpstr>
      <vt:lpstr>var – reduction of redundancy reduction JDK 10</vt:lpstr>
      <vt:lpstr>text blocks (15)</vt:lpstr>
      <vt:lpstr>Old School Concatenation</vt:lpstr>
      <vt:lpstr>New School Text Block JDK 15</vt:lpstr>
      <vt:lpstr>But wait, there is more . . . String formatted JDK 15</vt:lpstr>
      <vt:lpstr>switch – an expression &amp; without a break JDK 14 </vt:lpstr>
      <vt:lpstr>Which would you prefer to learn or teach?</vt:lpstr>
      <vt:lpstr>Java 21 The  pattern matching switch.</vt:lpstr>
      <vt:lpstr>Preview Features</vt:lpstr>
      <vt:lpstr>Java 25 The primitive pattern matching switch Preview.</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Let’s Compare Python to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teach Java to  students?</vt:lpstr>
      <vt:lpstr>Conclusion – Reach Out To Schools and Teachers/Professors at All Levels</vt:lpstr>
      <vt:lpstr>Oracle’s New Learning Java Site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42</cp:revision>
  <cp:lastPrinted>2020-06-16T22:09:01Z</cp:lastPrinted>
  <dcterms:created xsi:type="dcterms:W3CDTF">2020-06-03T20:53:58Z</dcterms:created>
  <dcterms:modified xsi:type="dcterms:W3CDTF">2025-06-10T15:46:37Z</dcterms:modified>
</cp:coreProperties>
</file>