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65" r:id="rId2"/>
    <p:sldId id="295" r:id="rId3"/>
    <p:sldId id="294" r:id="rId4"/>
    <p:sldId id="266" r:id="rId5"/>
    <p:sldId id="267" r:id="rId6"/>
    <p:sldId id="268" r:id="rId7"/>
    <p:sldId id="303" r:id="rId8"/>
    <p:sldId id="307" r:id="rId9"/>
    <p:sldId id="304" r:id="rId10"/>
    <p:sldId id="269" r:id="rId11"/>
    <p:sldId id="270" r:id="rId12"/>
    <p:sldId id="281" r:id="rId13"/>
    <p:sldId id="282" r:id="rId14"/>
    <p:sldId id="301" r:id="rId15"/>
    <p:sldId id="306" r:id="rId16"/>
    <p:sldId id="271" r:id="rId17"/>
    <p:sldId id="299" r:id="rId18"/>
    <p:sldId id="283" r:id="rId19"/>
    <p:sldId id="272" r:id="rId20"/>
    <p:sldId id="284" r:id="rId21"/>
    <p:sldId id="298" r:id="rId22"/>
    <p:sldId id="279" r:id="rId23"/>
    <p:sldId id="275" r:id="rId24"/>
    <p:sldId id="276" r:id="rId25"/>
    <p:sldId id="259" r:id="rId26"/>
    <p:sldId id="260" r:id="rId27"/>
    <p:sldId id="305" r:id="rId28"/>
    <p:sldId id="263" r:id="rId29"/>
    <p:sldId id="264" r:id="rId30"/>
    <p:sldId id="285" r:id="rId31"/>
    <p:sldId id="297" r:id="rId32"/>
    <p:sldId id="286" r:id="rId33"/>
    <p:sldId id="287" r:id="rId34"/>
    <p:sldId id="277"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FE8DF0-DBF2-453D-9D9D-2F1C1AB5D1E9}" v="3" dt="2023-11-07T21:28:01.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1" autoAdjust="0"/>
    <p:restoredTop sz="73307" autoAdjust="0"/>
  </p:normalViewPr>
  <p:slideViewPr>
    <p:cSldViewPr snapToGrid="0">
      <p:cViewPr varScale="1">
        <p:scale>
          <a:sx n="98" d="100"/>
          <a:sy n="98" d="100"/>
        </p:scale>
        <p:origin x="3725" y="389"/>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2" d="100"/>
          <a:sy n="102" d="100"/>
        </p:scale>
        <p:origin x="689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Fogel" userId="902fafca27bddd1d" providerId="LiveId" clId="{4CFE8DF0-DBF2-453D-9D9D-2F1C1AB5D1E9}"/>
    <pc:docChg chg="modSld">
      <pc:chgData name="Ken Fogel" userId="902fafca27bddd1d" providerId="LiveId" clId="{4CFE8DF0-DBF2-453D-9D9D-2F1C1AB5D1E9}" dt="2023-11-07T21:28:44.834" v="50" actId="20577"/>
      <pc:docMkLst>
        <pc:docMk/>
      </pc:docMkLst>
      <pc:sldChg chg="modNotesTx">
        <pc:chgData name="Ken Fogel" userId="902fafca27bddd1d" providerId="LiveId" clId="{4CFE8DF0-DBF2-453D-9D9D-2F1C1AB5D1E9}" dt="2023-11-07T21:25:04.663" v="3"/>
        <pc:sldMkLst>
          <pc:docMk/>
          <pc:sldMk cId="1617590068" sldId="265"/>
        </pc:sldMkLst>
      </pc:sldChg>
      <pc:sldChg chg="modNotesTx">
        <pc:chgData name="Ken Fogel" userId="902fafca27bddd1d" providerId="LiveId" clId="{4CFE8DF0-DBF2-453D-9D9D-2F1C1AB5D1E9}" dt="2023-11-07T21:25:34.512" v="4"/>
        <pc:sldMkLst>
          <pc:docMk/>
          <pc:sldMk cId="2553444777" sldId="266"/>
        </pc:sldMkLst>
      </pc:sldChg>
      <pc:sldChg chg="modNotesTx">
        <pc:chgData name="Ken Fogel" userId="902fafca27bddd1d" providerId="LiveId" clId="{4CFE8DF0-DBF2-453D-9D9D-2F1C1AB5D1E9}" dt="2023-11-07T21:26:06.158" v="5"/>
        <pc:sldMkLst>
          <pc:docMk/>
          <pc:sldMk cId="2732903809" sldId="267"/>
        </pc:sldMkLst>
      </pc:sldChg>
      <pc:sldChg chg="modSp mod">
        <pc:chgData name="Ken Fogel" userId="902fafca27bddd1d" providerId="LiveId" clId="{4CFE8DF0-DBF2-453D-9D9D-2F1C1AB5D1E9}" dt="2023-11-07T21:28:01.285" v="15" actId="255"/>
        <pc:sldMkLst>
          <pc:docMk/>
          <pc:sldMk cId="2580646326" sldId="270"/>
        </pc:sldMkLst>
        <pc:spChg chg="mod">
          <ac:chgData name="Ken Fogel" userId="902fafca27bddd1d" providerId="LiveId" clId="{4CFE8DF0-DBF2-453D-9D9D-2F1C1AB5D1E9}" dt="2023-11-07T21:27:16.278" v="12" actId="20577"/>
          <ac:spMkLst>
            <pc:docMk/>
            <pc:sldMk cId="2580646326" sldId="270"/>
            <ac:spMk id="7" creationId="{E877C3C6-9271-EC4B-AB48-E0D70A302516}"/>
          </ac:spMkLst>
        </pc:spChg>
        <pc:graphicFrameChg chg="mod">
          <ac:chgData name="Ken Fogel" userId="902fafca27bddd1d" providerId="LiveId" clId="{4CFE8DF0-DBF2-453D-9D9D-2F1C1AB5D1E9}" dt="2023-11-07T21:28:01.285" v="15" actId="255"/>
          <ac:graphicFrameMkLst>
            <pc:docMk/>
            <pc:sldMk cId="2580646326" sldId="270"/>
            <ac:graphicFrameMk id="5" creationId="{DEBB32EA-AC2D-4540-A160-4E5F65AF071C}"/>
          </ac:graphicFrameMkLst>
        </pc:graphicFrameChg>
      </pc:sldChg>
      <pc:sldChg chg="modNotesTx">
        <pc:chgData name="Ken Fogel" userId="902fafca27bddd1d" providerId="LiveId" clId="{4CFE8DF0-DBF2-453D-9D9D-2F1C1AB5D1E9}" dt="2023-11-07T21:28:44.834" v="50" actId="20577"/>
        <pc:sldMkLst>
          <pc:docMk/>
          <pc:sldMk cId="263328210" sldId="305"/>
        </pc:sldMkLst>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084EDFD9-8818-49EA-8199-193D32394E31}">
      <dgm:prSet/>
      <dgm:spPr>
        <a:solidFill>
          <a:srgbClr val="F49201">
            <a:alpha val="59000"/>
          </a:srgbClr>
        </a:solidFill>
      </dgm:spPr>
      <dgm:t>
        <a:bodyPr/>
        <a:lstStyle/>
        <a:p>
          <a:r>
            <a:rPr lang="en-CA" dirty="0"/>
            <a:t>There is even a comparison of a program in Java and Python.</a:t>
          </a:r>
          <a:endParaRPr lang="en-US" dirty="0"/>
        </a:p>
      </dgm:t>
    </dgm:pt>
    <dgm:pt modelId="{CB8B5159-9CEE-4F5B-8F1A-6D7F719EDD7B}" type="parTrans" cxnId="{7685A1EC-E4A1-4158-B995-AC7929AA6736}">
      <dgm:prSet/>
      <dgm:spPr/>
      <dgm:t>
        <a:bodyPr/>
        <a:lstStyle/>
        <a:p>
          <a:endParaRPr lang="en-US"/>
        </a:p>
      </dgm:t>
    </dgm:pt>
    <dgm:pt modelId="{0D52DAFC-09BA-4271-A2D0-8A1CF23FB61F}" type="sibTrans" cxnId="{7685A1EC-E4A1-4158-B995-AC7929AA6736}">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4">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4">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4">
        <dgm:presLayoutVars>
          <dgm:bulletEnabled val="1"/>
        </dgm:presLayoutVars>
      </dgm:prSet>
      <dgm:spPr/>
    </dgm:pt>
    <dgm:pt modelId="{03C011AA-AA2C-4EB9-848F-55D324EED1C9}" type="pres">
      <dgm:prSet presAssocID="{F08393E7-DBCF-4281-B6C6-5F0EFD74FEAD}" presName="sibTrans" presStyleCnt="0"/>
      <dgm:spPr/>
    </dgm:pt>
    <dgm:pt modelId="{D4D77456-BAAC-4FA3-A394-A90384CBF9AC}" type="pres">
      <dgm:prSet presAssocID="{084EDFD9-8818-49EA-8199-193D32394E31}" presName="node" presStyleLbl="node1" presStyleIdx="3" presStyleCnt="4">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225EFAD4-EB20-4C9B-B257-0D504DCB1F0C}" type="presOf" srcId="{084EDFD9-8818-49EA-8199-193D32394E31}" destId="{D4D77456-BAAC-4FA3-A394-A90384CBF9AC}" srcOrd="0" destOrd="0" presId="urn:microsoft.com/office/officeart/2005/8/layout/default"/>
    <dgm:cxn modelId="{7685A1EC-E4A1-4158-B995-AC7929AA6736}" srcId="{CD2C8DFC-E1C8-4672-ACE6-ED2F8F79398C}" destId="{084EDFD9-8818-49EA-8199-193D32394E31}" srcOrd="3" destOrd="0" parTransId="{CB8B5159-9CEE-4F5B-8F1A-6D7F719EDD7B}" sibTransId="{0D52DAFC-09BA-4271-A2D0-8A1CF23FB61F}"/>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 modelId="{C90DFE7A-B3EC-4CF3-BBEE-3A6654B5C372}" type="presParOf" srcId="{E0BD7C70-DD85-469D-B6A4-3D9CAC98F8E3}" destId="{03C011AA-AA2C-4EB9-848F-55D324EED1C9}" srcOrd="5" destOrd="0" presId="urn:microsoft.com/office/officeart/2005/8/layout/default"/>
    <dgm:cxn modelId="{018D7609-C470-4389-88B6-E299CB905CF0}" type="presParOf" srcId="{E0BD7C70-DD85-469D-B6A4-3D9CAC98F8E3}" destId="{D4D77456-BAAC-4FA3-A394-A90384CBF9A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1BF7E8-FEEB-4BF7-9D43-6162F7B220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6FAD65-C228-41FC-B8FA-1BC442926F87}">
      <dgm:prSet/>
      <dgm:spPr/>
      <dgm:t>
        <a:bodyPr/>
        <a:lstStyle/>
        <a:p>
          <a:r>
            <a:rPr lang="en-CA" dirty="0"/>
            <a:t>Many financial institutions depend on Java to run their backend</a:t>
          </a:r>
          <a:endParaRPr lang="en-US" dirty="0"/>
        </a:p>
      </dgm:t>
    </dgm:pt>
    <dgm:pt modelId="{3669530C-7256-474E-98CF-A2DE451B53B3}" type="parTrans" cxnId="{F2388042-F302-402F-A735-A034286384E9}">
      <dgm:prSet/>
      <dgm:spPr/>
      <dgm:t>
        <a:bodyPr/>
        <a:lstStyle/>
        <a:p>
          <a:endParaRPr lang="en-US"/>
        </a:p>
      </dgm:t>
    </dgm:pt>
    <dgm:pt modelId="{770A5C64-5600-4A39-AA3C-9A214FDCA7C9}" type="sibTrans" cxnId="{F2388042-F302-402F-A735-A034286384E9}">
      <dgm:prSet/>
      <dgm:spPr/>
      <dgm:t>
        <a:bodyPr/>
        <a:lstStyle/>
        <a:p>
          <a:endParaRPr lang="en-US"/>
        </a:p>
      </dgm:t>
    </dgm:pt>
    <dgm:pt modelId="{EAC07989-1D4D-4786-937F-CD3CC32B7708}">
      <dgm:prSet/>
      <dgm:spPr/>
      <dgm:t>
        <a:bodyPr/>
        <a:lstStyle/>
        <a:p>
          <a:r>
            <a:rPr lang="en-CA"/>
            <a:t>Twitter, LinkedIn, Amazon and others use Java</a:t>
          </a:r>
          <a:endParaRPr lang="en-US"/>
        </a:p>
      </dgm:t>
    </dgm:pt>
    <dgm:pt modelId="{F15A9F12-5349-4809-943C-A863CE315B5B}" type="parTrans" cxnId="{CBC8DFC8-CE78-4062-A466-586D893E15C5}">
      <dgm:prSet/>
      <dgm:spPr/>
      <dgm:t>
        <a:bodyPr/>
        <a:lstStyle/>
        <a:p>
          <a:endParaRPr lang="en-US"/>
        </a:p>
      </dgm:t>
    </dgm:pt>
    <dgm:pt modelId="{3E314427-D9AA-4E76-92E7-0A22612A9D9A}" type="sibTrans" cxnId="{CBC8DFC8-CE78-4062-A466-586D893E15C5}">
      <dgm:prSet/>
      <dgm:spPr/>
      <dgm:t>
        <a:bodyPr/>
        <a:lstStyle/>
        <a:p>
          <a:endParaRPr lang="en-US"/>
        </a:p>
      </dgm:t>
    </dgm:pt>
    <dgm:pt modelId="{9822C34D-D0F6-445D-A603-CA2EE1462A72}">
      <dgm:prSet/>
      <dgm:spPr/>
      <dgm:t>
        <a:bodyPr/>
        <a:lstStyle/>
        <a:p>
          <a:r>
            <a:rPr lang="en-CA"/>
            <a:t>Your prospects are a function of how well you code</a:t>
          </a:r>
          <a:endParaRPr lang="en-US"/>
        </a:p>
      </dgm:t>
    </dgm:pt>
    <dgm:pt modelId="{02ED9424-0DAC-426D-A1D4-6EE208179FC6}" type="parTrans" cxnId="{D8854FEE-D104-4C51-A67D-63AF8AB1AA38}">
      <dgm:prSet/>
      <dgm:spPr/>
      <dgm:t>
        <a:bodyPr/>
        <a:lstStyle/>
        <a:p>
          <a:endParaRPr lang="en-US"/>
        </a:p>
      </dgm:t>
    </dgm:pt>
    <dgm:pt modelId="{9709F502-3F44-4EC3-97CB-49B361897658}" type="sibTrans" cxnId="{D8854FEE-D104-4C51-A67D-63AF8AB1AA38}">
      <dgm:prSet/>
      <dgm:spPr/>
      <dgm:t>
        <a:bodyPr/>
        <a:lstStyle/>
        <a:p>
          <a:endParaRPr lang="en-US"/>
        </a:p>
      </dgm:t>
    </dgm:pt>
    <dgm:pt modelId="{4485C276-F7BE-48FE-B3A8-CD617BC42AE5}">
      <dgm:prSet/>
      <dgm:spPr/>
      <dgm:t>
        <a:bodyPr/>
        <a:lstStyle/>
        <a:p>
          <a:r>
            <a:rPr lang="en-CA"/>
            <a:t>Learning Java is the best language to learn to prepare you to work with any language during your career.</a:t>
          </a:r>
          <a:endParaRPr lang="en-US"/>
        </a:p>
      </dgm:t>
    </dgm:pt>
    <dgm:pt modelId="{AFA08BD0-A22B-45D1-983F-8574BB8EFF59}" type="parTrans" cxnId="{98F5A47C-F80E-4139-A091-91C83527DC08}">
      <dgm:prSet/>
      <dgm:spPr/>
      <dgm:t>
        <a:bodyPr/>
        <a:lstStyle/>
        <a:p>
          <a:endParaRPr lang="en-US"/>
        </a:p>
      </dgm:t>
    </dgm:pt>
    <dgm:pt modelId="{9D756B32-5943-4E4F-8E4C-962633DD5E20}" type="sibTrans" cxnId="{98F5A47C-F80E-4139-A091-91C83527DC08}">
      <dgm:prSet/>
      <dgm:spPr/>
      <dgm:t>
        <a:bodyPr/>
        <a:lstStyle/>
        <a:p>
          <a:endParaRPr lang="en-US"/>
        </a:p>
      </dgm:t>
    </dgm:pt>
    <dgm:pt modelId="{F8D26F40-E183-4122-9261-D761065BAFA7}">
      <dgm:prSet/>
      <dgm:spPr/>
      <dgm:t>
        <a:bodyPr/>
        <a:lstStyle/>
        <a:p>
          <a:r>
            <a:rPr lang="en-CA" dirty="0"/>
            <a:t>It’s the best language to teach to give students a clear understanding of what it means to program.</a:t>
          </a:r>
          <a:endParaRPr lang="en-US" dirty="0"/>
        </a:p>
      </dgm:t>
    </dgm:pt>
    <dgm:pt modelId="{AF52F9CF-5619-45E3-9A79-CC00EFE976CF}" type="parTrans" cxnId="{C5004C2C-500B-4B8E-9709-03895CB52AFB}">
      <dgm:prSet/>
      <dgm:spPr/>
      <dgm:t>
        <a:bodyPr/>
        <a:lstStyle/>
        <a:p>
          <a:endParaRPr lang="en-US"/>
        </a:p>
      </dgm:t>
    </dgm:pt>
    <dgm:pt modelId="{4011727B-92F5-4CDC-95AE-3478BEBB8B3D}" type="sibTrans" cxnId="{C5004C2C-500B-4B8E-9709-03895CB52AFB}">
      <dgm:prSet/>
      <dgm:spPr/>
      <dgm:t>
        <a:bodyPr/>
        <a:lstStyle/>
        <a:p>
          <a:endParaRPr lang="en-US"/>
        </a:p>
      </dgm:t>
    </dgm:pt>
    <dgm:pt modelId="{82280157-A654-4341-8D38-EC5CBC40DDBE}" type="pres">
      <dgm:prSet presAssocID="{531BF7E8-FEEB-4BF7-9D43-6162F7B220F0}" presName="root" presStyleCnt="0">
        <dgm:presLayoutVars>
          <dgm:dir/>
          <dgm:resizeHandles val="exact"/>
        </dgm:presLayoutVars>
      </dgm:prSet>
      <dgm:spPr/>
    </dgm:pt>
    <dgm:pt modelId="{2AB9DF53-F8B9-4EF8-9653-2DA70091F529}" type="pres">
      <dgm:prSet presAssocID="{2C6FAD65-C228-41FC-B8FA-1BC442926F87}" presName="compNode" presStyleCnt="0"/>
      <dgm:spPr/>
    </dgm:pt>
    <dgm:pt modelId="{E051448D-4F0B-4AF0-AAF8-4F7705971A4D}" type="pres">
      <dgm:prSet presAssocID="{2C6FAD65-C228-41FC-B8FA-1BC442926F87}" presName="bgRect" presStyleLbl="bgShp" presStyleIdx="0" presStyleCnt="5" custLinFactNeighborY="-2104"/>
      <dgm:spPr/>
    </dgm:pt>
    <dgm:pt modelId="{3F53F061-C3A8-4969-A471-4F08EB644AEF}" type="pres">
      <dgm:prSet presAssocID="{2C6FAD65-C228-41FC-B8FA-1BC442926F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11AC6C5E-77FE-44DC-A1C0-6312CAFA47FC}" type="pres">
      <dgm:prSet presAssocID="{2C6FAD65-C228-41FC-B8FA-1BC442926F87}" presName="spaceRect" presStyleCnt="0"/>
      <dgm:spPr/>
    </dgm:pt>
    <dgm:pt modelId="{D1ECBEAB-07D7-4F1C-925E-1A0D3AF9045A}" type="pres">
      <dgm:prSet presAssocID="{2C6FAD65-C228-41FC-B8FA-1BC442926F87}" presName="parTx" presStyleLbl="revTx" presStyleIdx="0" presStyleCnt="5">
        <dgm:presLayoutVars>
          <dgm:chMax val="0"/>
          <dgm:chPref val="0"/>
        </dgm:presLayoutVars>
      </dgm:prSet>
      <dgm:spPr/>
    </dgm:pt>
    <dgm:pt modelId="{C83E88C0-3D3D-41C4-A252-DBCB6DEB3F18}" type="pres">
      <dgm:prSet presAssocID="{770A5C64-5600-4A39-AA3C-9A214FDCA7C9}" presName="sibTrans" presStyleCnt="0"/>
      <dgm:spPr/>
    </dgm:pt>
    <dgm:pt modelId="{ECB74D08-4F60-4FE0-ACBE-66950AE66447}" type="pres">
      <dgm:prSet presAssocID="{EAC07989-1D4D-4786-937F-CD3CC32B7708}" presName="compNode" presStyleCnt="0"/>
      <dgm:spPr/>
    </dgm:pt>
    <dgm:pt modelId="{720C477B-8192-430E-9B36-65E481013621}" type="pres">
      <dgm:prSet presAssocID="{EAC07989-1D4D-4786-937F-CD3CC32B7708}" presName="bgRect" presStyleLbl="bgShp" presStyleIdx="1" presStyleCnt="5"/>
      <dgm:spPr/>
    </dgm:pt>
    <dgm:pt modelId="{7B3F0BC4-813A-4F75-AF2F-A80CA292D609}" type="pres">
      <dgm:prSet presAssocID="{EAC07989-1D4D-4786-937F-CD3CC32B77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8B7FE315-ADE0-4AE6-B8F3-E822B3FD4F2B}" type="pres">
      <dgm:prSet presAssocID="{EAC07989-1D4D-4786-937F-CD3CC32B7708}" presName="spaceRect" presStyleCnt="0"/>
      <dgm:spPr/>
    </dgm:pt>
    <dgm:pt modelId="{2805DF26-FD66-46C0-B86C-AC29A025CB43}" type="pres">
      <dgm:prSet presAssocID="{EAC07989-1D4D-4786-937F-CD3CC32B7708}" presName="parTx" presStyleLbl="revTx" presStyleIdx="1" presStyleCnt="5">
        <dgm:presLayoutVars>
          <dgm:chMax val="0"/>
          <dgm:chPref val="0"/>
        </dgm:presLayoutVars>
      </dgm:prSet>
      <dgm:spPr/>
    </dgm:pt>
    <dgm:pt modelId="{B7876CE0-0990-465C-8D71-38DA549DF94D}" type="pres">
      <dgm:prSet presAssocID="{3E314427-D9AA-4E76-92E7-0A22612A9D9A}" presName="sibTrans" presStyleCnt="0"/>
      <dgm:spPr/>
    </dgm:pt>
    <dgm:pt modelId="{203E5B95-B20B-4218-A66F-675EA611065D}" type="pres">
      <dgm:prSet presAssocID="{9822C34D-D0F6-445D-A603-CA2EE1462A72}" presName="compNode" presStyleCnt="0"/>
      <dgm:spPr/>
    </dgm:pt>
    <dgm:pt modelId="{43439741-A0A2-43DE-8477-1358EA0A91B5}" type="pres">
      <dgm:prSet presAssocID="{9822C34D-D0F6-445D-A603-CA2EE1462A72}" presName="bgRect" presStyleLbl="bgShp" presStyleIdx="2" presStyleCnt="5"/>
      <dgm:spPr/>
    </dgm:pt>
    <dgm:pt modelId="{548746F4-667E-46A1-A190-523A080B5E10}" type="pres">
      <dgm:prSet presAssocID="{9822C34D-D0F6-445D-A603-CA2EE1462A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94457ECD-834A-4CAD-B862-663175D6E93A}" type="pres">
      <dgm:prSet presAssocID="{9822C34D-D0F6-445D-A603-CA2EE1462A72}" presName="spaceRect" presStyleCnt="0"/>
      <dgm:spPr/>
    </dgm:pt>
    <dgm:pt modelId="{99ADA41B-871D-4762-B94A-1EFC0AD6472C}" type="pres">
      <dgm:prSet presAssocID="{9822C34D-D0F6-445D-A603-CA2EE1462A72}" presName="parTx" presStyleLbl="revTx" presStyleIdx="2" presStyleCnt="5">
        <dgm:presLayoutVars>
          <dgm:chMax val="0"/>
          <dgm:chPref val="0"/>
        </dgm:presLayoutVars>
      </dgm:prSet>
      <dgm:spPr/>
    </dgm:pt>
    <dgm:pt modelId="{C89CF2BE-DCD0-41A2-8221-99FB18A1C513}" type="pres">
      <dgm:prSet presAssocID="{9709F502-3F44-4EC3-97CB-49B361897658}" presName="sibTrans" presStyleCnt="0"/>
      <dgm:spPr/>
    </dgm:pt>
    <dgm:pt modelId="{BB1B790B-7CE6-4ADC-928D-B806658FCEED}" type="pres">
      <dgm:prSet presAssocID="{4485C276-F7BE-48FE-B3A8-CD617BC42AE5}" presName="compNode" presStyleCnt="0"/>
      <dgm:spPr/>
    </dgm:pt>
    <dgm:pt modelId="{A81A9C17-8725-4AB7-9D3C-F41D28A2FB22}" type="pres">
      <dgm:prSet presAssocID="{4485C276-F7BE-48FE-B3A8-CD617BC42AE5}" presName="bgRect" presStyleLbl="bgShp" presStyleIdx="3" presStyleCnt="5"/>
      <dgm:spPr/>
    </dgm:pt>
    <dgm:pt modelId="{E7E4B9E7-F122-4B5B-AD45-9BC33417E37D}" type="pres">
      <dgm:prSet presAssocID="{4485C276-F7BE-48FE-B3A8-CD617BC42A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9746EC2-47C3-4EC3-AC1E-247E722837A5}" type="pres">
      <dgm:prSet presAssocID="{4485C276-F7BE-48FE-B3A8-CD617BC42AE5}" presName="spaceRect" presStyleCnt="0"/>
      <dgm:spPr/>
    </dgm:pt>
    <dgm:pt modelId="{3653ED65-FC6E-4408-9D94-B5F4E74C6776}" type="pres">
      <dgm:prSet presAssocID="{4485C276-F7BE-48FE-B3A8-CD617BC42AE5}" presName="parTx" presStyleLbl="revTx" presStyleIdx="3" presStyleCnt="5">
        <dgm:presLayoutVars>
          <dgm:chMax val="0"/>
          <dgm:chPref val="0"/>
        </dgm:presLayoutVars>
      </dgm:prSet>
      <dgm:spPr/>
    </dgm:pt>
    <dgm:pt modelId="{41AEB7EE-7F5F-4629-A8CD-4D36F9D21C9A}" type="pres">
      <dgm:prSet presAssocID="{9D756B32-5943-4E4F-8E4C-962633DD5E20}" presName="sibTrans" presStyleCnt="0"/>
      <dgm:spPr/>
    </dgm:pt>
    <dgm:pt modelId="{E7517EAF-62C4-478E-9ECE-63AFD06C2D49}" type="pres">
      <dgm:prSet presAssocID="{F8D26F40-E183-4122-9261-D761065BAFA7}" presName="compNode" presStyleCnt="0"/>
      <dgm:spPr/>
    </dgm:pt>
    <dgm:pt modelId="{0D18010C-99BF-448C-93E0-00DEA645A1D6}" type="pres">
      <dgm:prSet presAssocID="{F8D26F40-E183-4122-9261-D761065BAFA7}" presName="bgRect" presStyleLbl="bgShp" presStyleIdx="4" presStyleCnt="5"/>
      <dgm:spPr/>
    </dgm:pt>
    <dgm:pt modelId="{9556F67C-B671-4CD1-BEEC-D2DA734EE056}" type="pres">
      <dgm:prSet presAssocID="{F8D26F40-E183-4122-9261-D761065BAF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57EAA7E8-6F12-4A62-85ED-4D340398A46B}" type="pres">
      <dgm:prSet presAssocID="{F8D26F40-E183-4122-9261-D761065BAFA7}" presName="spaceRect" presStyleCnt="0"/>
      <dgm:spPr/>
    </dgm:pt>
    <dgm:pt modelId="{003EFA84-B886-47AA-A7F1-B0E43A408063}" type="pres">
      <dgm:prSet presAssocID="{F8D26F40-E183-4122-9261-D761065BAFA7}" presName="parTx" presStyleLbl="revTx" presStyleIdx="4" presStyleCnt="5">
        <dgm:presLayoutVars>
          <dgm:chMax val="0"/>
          <dgm:chPref val="0"/>
        </dgm:presLayoutVars>
      </dgm:prSet>
      <dgm:spPr/>
    </dgm:pt>
  </dgm:ptLst>
  <dgm:cxnLst>
    <dgm:cxn modelId="{C5004C2C-500B-4B8E-9709-03895CB52AFB}" srcId="{531BF7E8-FEEB-4BF7-9D43-6162F7B220F0}" destId="{F8D26F40-E183-4122-9261-D761065BAFA7}" srcOrd="4" destOrd="0" parTransId="{AF52F9CF-5619-45E3-9A79-CC00EFE976CF}" sibTransId="{4011727B-92F5-4CDC-95AE-3478BEBB8B3D}"/>
    <dgm:cxn modelId="{F2388042-F302-402F-A735-A034286384E9}" srcId="{531BF7E8-FEEB-4BF7-9D43-6162F7B220F0}" destId="{2C6FAD65-C228-41FC-B8FA-1BC442926F87}" srcOrd="0" destOrd="0" parTransId="{3669530C-7256-474E-98CF-A2DE451B53B3}" sibTransId="{770A5C64-5600-4A39-AA3C-9A214FDCA7C9}"/>
    <dgm:cxn modelId="{2BC2D964-0F2E-456E-86D1-0DDCF59F6D88}" type="presOf" srcId="{2C6FAD65-C228-41FC-B8FA-1BC442926F87}" destId="{D1ECBEAB-07D7-4F1C-925E-1A0D3AF9045A}" srcOrd="0" destOrd="0" presId="urn:microsoft.com/office/officeart/2018/2/layout/IconVerticalSolidList"/>
    <dgm:cxn modelId="{C08B3448-6A22-4606-9938-C12B57DB2B73}" type="presOf" srcId="{EAC07989-1D4D-4786-937F-CD3CC32B7708}" destId="{2805DF26-FD66-46C0-B86C-AC29A025CB43}" srcOrd="0" destOrd="0" presId="urn:microsoft.com/office/officeart/2018/2/layout/IconVerticalSolidList"/>
    <dgm:cxn modelId="{542E0F4C-1A0C-4806-9A71-60104727A615}" type="presOf" srcId="{9822C34D-D0F6-445D-A603-CA2EE1462A72}" destId="{99ADA41B-871D-4762-B94A-1EFC0AD6472C}" srcOrd="0" destOrd="0" presId="urn:microsoft.com/office/officeart/2018/2/layout/IconVerticalSolidList"/>
    <dgm:cxn modelId="{CF88FF72-3F3E-46A8-9AC0-EDA583972B1D}" type="presOf" srcId="{4485C276-F7BE-48FE-B3A8-CD617BC42AE5}" destId="{3653ED65-FC6E-4408-9D94-B5F4E74C6776}" srcOrd="0" destOrd="0" presId="urn:microsoft.com/office/officeart/2018/2/layout/IconVerticalSolidList"/>
    <dgm:cxn modelId="{98F5A47C-F80E-4139-A091-91C83527DC08}" srcId="{531BF7E8-FEEB-4BF7-9D43-6162F7B220F0}" destId="{4485C276-F7BE-48FE-B3A8-CD617BC42AE5}" srcOrd="3" destOrd="0" parTransId="{AFA08BD0-A22B-45D1-983F-8574BB8EFF59}" sibTransId="{9D756B32-5943-4E4F-8E4C-962633DD5E20}"/>
    <dgm:cxn modelId="{45777CA8-F094-4F23-A87B-D1D493F9136A}" type="presOf" srcId="{531BF7E8-FEEB-4BF7-9D43-6162F7B220F0}" destId="{82280157-A654-4341-8D38-EC5CBC40DDBE}" srcOrd="0" destOrd="0" presId="urn:microsoft.com/office/officeart/2018/2/layout/IconVerticalSolidList"/>
    <dgm:cxn modelId="{DF42B0BF-B246-4DCF-A7AB-80D2891E679C}" type="presOf" srcId="{F8D26F40-E183-4122-9261-D761065BAFA7}" destId="{003EFA84-B886-47AA-A7F1-B0E43A408063}" srcOrd="0" destOrd="0" presId="urn:microsoft.com/office/officeart/2018/2/layout/IconVerticalSolidList"/>
    <dgm:cxn modelId="{CBC8DFC8-CE78-4062-A466-586D893E15C5}" srcId="{531BF7E8-FEEB-4BF7-9D43-6162F7B220F0}" destId="{EAC07989-1D4D-4786-937F-CD3CC32B7708}" srcOrd="1" destOrd="0" parTransId="{F15A9F12-5349-4809-943C-A863CE315B5B}" sibTransId="{3E314427-D9AA-4E76-92E7-0A22612A9D9A}"/>
    <dgm:cxn modelId="{D8854FEE-D104-4C51-A67D-63AF8AB1AA38}" srcId="{531BF7E8-FEEB-4BF7-9D43-6162F7B220F0}" destId="{9822C34D-D0F6-445D-A603-CA2EE1462A72}" srcOrd="2" destOrd="0" parTransId="{02ED9424-0DAC-426D-A1D4-6EE208179FC6}" sibTransId="{9709F502-3F44-4EC3-97CB-49B361897658}"/>
    <dgm:cxn modelId="{13E29240-1FCA-4F4D-B60E-088D564906E5}" type="presParOf" srcId="{82280157-A654-4341-8D38-EC5CBC40DDBE}" destId="{2AB9DF53-F8B9-4EF8-9653-2DA70091F529}" srcOrd="0" destOrd="0" presId="urn:microsoft.com/office/officeart/2018/2/layout/IconVerticalSolidList"/>
    <dgm:cxn modelId="{508FB088-2857-415E-8C0E-433E79FBB55B}" type="presParOf" srcId="{2AB9DF53-F8B9-4EF8-9653-2DA70091F529}" destId="{E051448D-4F0B-4AF0-AAF8-4F7705971A4D}" srcOrd="0" destOrd="0" presId="urn:microsoft.com/office/officeart/2018/2/layout/IconVerticalSolidList"/>
    <dgm:cxn modelId="{4C7A3E0B-2666-429B-9BF5-D182F9F46482}" type="presParOf" srcId="{2AB9DF53-F8B9-4EF8-9653-2DA70091F529}" destId="{3F53F061-C3A8-4969-A471-4F08EB644AEF}" srcOrd="1" destOrd="0" presId="urn:microsoft.com/office/officeart/2018/2/layout/IconVerticalSolidList"/>
    <dgm:cxn modelId="{223E325C-B34B-405C-8E2F-249075A9A2ED}" type="presParOf" srcId="{2AB9DF53-F8B9-4EF8-9653-2DA70091F529}" destId="{11AC6C5E-77FE-44DC-A1C0-6312CAFA47FC}" srcOrd="2" destOrd="0" presId="urn:microsoft.com/office/officeart/2018/2/layout/IconVerticalSolidList"/>
    <dgm:cxn modelId="{206B614D-344E-48BC-9F1A-43C3BF6D2846}" type="presParOf" srcId="{2AB9DF53-F8B9-4EF8-9653-2DA70091F529}" destId="{D1ECBEAB-07D7-4F1C-925E-1A0D3AF9045A}" srcOrd="3" destOrd="0" presId="urn:microsoft.com/office/officeart/2018/2/layout/IconVerticalSolidList"/>
    <dgm:cxn modelId="{C4E64799-5FF9-4771-BC84-3C04D888498E}" type="presParOf" srcId="{82280157-A654-4341-8D38-EC5CBC40DDBE}" destId="{C83E88C0-3D3D-41C4-A252-DBCB6DEB3F18}" srcOrd="1" destOrd="0" presId="urn:microsoft.com/office/officeart/2018/2/layout/IconVerticalSolidList"/>
    <dgm:cxn modelId="{1799839E-0A4C-4CF0-A58A-22D40C8C07AA}" type="presParOf" srcId="{82280157-A654-4341-8D38-EC5CBC40DDBE}" destId="{ECB74D08-4F60-4FE0-ACBE-66950AE66447}" srcOrd="2" destOrd="0" presId="urn:microsoft.com/office/officeart/2018/2/layout/IconVerticalSolidList"/>
    <dgm:cxn modelId="{2F0FF4D2-B659-4169-AF25-7D90C02D7B8C}" type="presParOf" srcId="{ECB74D08-4F60-4FE0-ACBE-66950AE66447}" destId="{720C477B-8192-430E-9B36-65E481013621}" srcOrd="0" destOrd="0" presId="urn:microsoft.com/office/officeart/2018/2/layout/IconVerticalSolidList"/>
    <dgm:cxn modelId="{466EF9AE-8914-41B1-B406-2454B2C0AB84}" type="presParOf" srcId="{ECB74D08-4F60-4FE0-ACBE-66950AE66447}" destId="{7B3F0BC4-813A-4F75-AF2F-A80CA292D609}" srcOrd="1" destOrd="0" presId="urn:microsoft.com/office/officeart/2018/2/layout/IconVerticalSolidList"/>
    <dgm:cxn modelId="{4D7289C1-9A91-4B58-9EA1-92D29E959872}" type="presParOf" srcId="{ECB74D08-4F60-4FE0-ACBE-66950AE66447}" destId="{8B7FE315-ADE0-4AE6-B8F3-E822B3FD4F2B}" srcOrd="2" destOrd="0" presId="urn:microsoft.com/office/officeart/2018/2/layout/IconVerticalSolidList"/>
    <dgm:cxn modelId="{C5C0B683-9C26-4280-A659-8E37697E4DEA}" type="presParOf" srcId="{ECB74D08-4F60-4FE0-ACBE-66950AE66447}" destId="{2805DF26-FD66-46C0-B86C-AC29A025CB43}" srcOrd="3" destOrd="0" presId="urn:microsoft.com/office/officeart/2018/2/layout/IconVerticalSolidList"/>
    <dgm:cxn modelId="{B390235B-CC6F-420C-9F00-36419D90958B}" type="presParOf" srcId="{82280157-A654-4341-8D38-EC5CBC40DDBE}" destId="{B7876CE0-0990-465C-8D71-38DA549DF94D}" srcOrd="3" destOrd="0" presId="urn:microsoft.com/office/officeart/2018/2/layout/IconVerticalSolidList"/>
    <dgm:cxn modelId="{F0D025BD-C782-4A01-AB71-4EA73B04BE66}" type="presParOf" srcId="{82280157-A654-4341-8D38-EC5CBC40DDBE}" destId="{203E5B95-B20B-4218-A66F-675EA611065D}" srcOrd="4" destOrd="0" presId="urn:microsoft.com/office/officeart/2018/2/layout/IconVerticalSolidList"/>
    <dgm:cxn modelId="{06AE2A90-269C-42C1-932E-34D98B063EA2}" type="presParOf" srcId="{203E5B95-B20B-4218-A66F-675EA611065D}" destId="{43439741-A0A2-43DE-8477-1358EA0A91B5}" srcOrd="0" destOrd="0" presId="urn:microsoft.com/office/officeart/2018/2/layout/IconVerticalSolidList"/>
    <dgm:cxn modelId="{26FA3D58-737E-49E8-AE44-A8E28159A1EF}" type="presParOf" srcId="{203E5B95-B20B-4218-A66F-675EA611065D}" destId="{548746F4-667E-46A1-A190-523A080B5E10}" srcOrd="1" destOrd="0" presId="urn:microsoft.com/office/officeart/2018/2/layout/IconVerticalSolidList"/>
    <dgm:cxn modelId="{64F77255-BEAF-4DD6-9B96-F864FBFA0570}" type="presParOf" srcId="{203E5B95-B20B-4218-A66F-675EA611065D}" destId="{94457ECD-834A-4CAD-B862-663175D6E93A}" srcOrd="2" destOrd="0" presId="urn:microsoft.com/office/officeart/2018/2/layout/IconVerticalSolidList"/>
    <dgm:cxn modelId="{6598B9F4-DAB1-4B78-B72C-1563A138AC31}" type="presParOf" srcId="{203E5B95-B20B-4218-A66F-675EA611065D}" destId="{99ADA41B-871D-4762-B94A-1EFC0AD6472C}" srcOrd="3" destOrd="0" presId="urn:microsoft.com/office/officeart/2018/2/layout/IconVerticalSolidList"/>
    <dgm:cxn modelId="{397863C2-55CF-4550-B2A7-0D48202C86B4}" type="presParOf" srcId="{82280157-A654-4341-8D38-EC5CBC40DDBE}" destId="{C89CF2BE-DCD0-41A2-8221-99FB18A1C513}" srcOrd="5" destOrd="0" presId="urn:microsoft.com/office/officeart/2018/2/layout/IconVerticalSolidList"/>
    <dgm:cxn modelId="{0584A80A-5FBC-47C0-B27F-5186A78F4893}" type="presParOf" srcId="{82280157-A654-4341-8D38-EC5CBC40DDBE}" destId="{BB1B790B-7CE6-4ADC-928D-B806658FCEED}" srcOrd="6" destOrd="0" presId="urn:microsoft.com/office/officeart/2018/2/layout/IconVerticalSolidList"/>
    <dgm:cxn modelId="{9CC2C198-32FC-4D85-B9E7-30211AB32703}" type="presParOf" srcId="{BB1B790B-7CE6-4ADC-928D-B806658FCEED}" destId="{A81A9C17-8725-4AB7-9D3C-F41D28A2FB22}" srcOrd="0" destOrd="0" presId="urn:microsoft.com/office/officeart/2018/2/layout/IconVerticalSolidList"/>
    <dgm:cxn modelId="{6B2DA869-6035-437D-8FD2-17EE32455C25}" type="presParOf" srcId="{BB1B790B-7CE6-4ADC-928D-B806658FCEED}" destId="{E7E4B9E7-F122-4B5B-AD45-9BC33417E37D}" srcOrd="1" destOrd="0" presId="urn:microsoft.com/office/officeart/2018/2/layout/IconVerticalSolidList"/>
    <dgm:cxn modelId="{4CB4B2B0-B622-4E1B-810F-670BF6E9FC22}" type="presParOf" srcId="{BB1B790B-7CE6-4ADC-928D-B806658FCEED}" destId="{49746EC2-47C3-4EC3-AC1E-247E722837A5}" srcOrd="2" destOrd="0" presId="urn:microsoft.com/office/officeart/2018/2/layout/IconVerticalSolidList"/>
    <dgm:cxn modelId="{E5D5DE56-A1AC-4225-B692-825313D0615D}" type="presParOf" srcId="{BB1B790B-7CE6-4ADC-928D-B806658FCEED}" destId="{3653ED65-FC6E-4408-9D94-B5F4E74C6776}" srcOrd="3" destOrd="0" presId="urn:microsoft.com/office/officeart/2018/2/layout/IconVerticalSolidList"/>
    <dgm:cxn modelId="{A55D339B-A461-419A-A0DC-DDD4EC829ABC}" type="presParOf" srcId="{82280157-A654-4341-8D38-EC5CBC40DDBE}" destId="{41AEB7EE-7F5F-4629-A8CD-4D36F9D21C9A}" srcOrd="7" destOrd="0" presId="urn:microsoft.com/office/officeart/2018/2/layout/IconVerticalSolidList"/>
    <dgm:cxn modelId="{333E4278-0A8D-4771-AFD6-2001468371A2}" type="presParOf" srcId="{82280157-A654-4341-8D38-EC5CBC40DDBE}" destId="{E7517EAF-62C4-478E-9ECE-63AFD06C2D49}" srcOrd="8" destOrd="0" presId="urn:microsoft.com/office/officeart/2018/2/layout/IconVerticalSolidList"/>
    <dgm:cxn modelId="{7EA6CE45-6824-4712-BCA4-8FCFABAF1612}" type="presParOf" srcId="{E7517EAF-62C4-478E-9ECE-63AFD06C2D49}" destId="{0D18010C-99BF-448C-93E0-00DEA645A1D6}" srcOrd="0" destOrd="0" presId="urn:microsoft.com/office/officeart/2018/2/layout/IconVerticalSolidList"/>
    <dgm:cxn modelId="{DB331B8D-3C89-4BBD-BD2B-6E9172AE7488}" type="presParOf" srcId="{E7517EAF-62C4-478E-9ECE-63AFD06C2D49}" destId="{9556F67C-B671-4CD1-BEEC-D2DA734EE056}" srcOrd="1" destOrd="0" presId="urn:microsoft.com/office/officeart/2018/2/layout/IconVerticalSolidList"/>
    <dgm:cxn modelId="{EB2C567F-DC85-4D4A-BF94-A10B028BCDC5}" type="presParOf" srcId="{E7517EAF-62C4-478E-9ECE-63AFD06C2D49}" destId="{57EAA7E8-6F12-4A62-85ED-4D340398A46B}" srcOrd="2" destOrd="0" presId="urn:microsoft.com/office/officeart/2018/2/layout/IconVerticalSolidList"/>
    <dgm:cxn modelId="{330422DA-6C88-497D-A037-F45128E6AF9C}" type="presParOf" srcId="{E7517EAF-62C4-478E-9ECE-63AFD06C2D49}" destId="{003EFA84-B886-47AA-A7F1-B0E43A4080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dgm:spPr/>
      <dgm:t>
        <a:bodyPr/>
        <a:lstStyle/>
        <a:p>
          <a:r>
            <a:rPr lang="en-CA" dirty="0"/>
            <a:t>A tool for simplifying instruction.</a:t>
          </a:r>
          <a:endParaRPr lang="en-US"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dgm:spPr/>
      <dgm:t>
        <a:bodyPr/>
        <a:lstStyle/>
        <a:p>
          <a:r>
            <a:rPr lang="en-CA" dirty="0"/>
            <a:t>Execution as you enter code and press return.</a:t>
          </a:r>
          <a:endParaRPr lang="en-US"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dgm:spPr/>
      <dgm:t>
        <a:bodyPr/>
        <a:lstStyle/>
        <a:p>
          <a:r>
            <a:rPr lang="en-CA" dirty="0"/>
            <a:t>Immediate response line by line.</a:t>
          </a:r>
          <a:endParaRPr lang="en-US"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dgm:spPr/>
      <dgm:t>
        <a:bodyPr/>
        <a:lstStyle/>
        <a:p>
          <a:r>
            <a:rPr lang="en-CA" dirty="0"/>
            <a:t>You can also write entire methods first and then execute them.</a:t>
          </a:r>
          <a:endParaRPr lang="en-US"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dgm:spPr/>
      <dgm:t>
        <a:bodyPr/>
        <a:lstStyle/>
        <a:p>
          <a:r>
            <a:rPr lang="en-CA" dirty="0"/>
            <a:t>Ideal in teaching Java one line at a time.</a:t>
          </a:r>
          <a:endParaRPr lang="en-US"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542D6E61-F999-43D1-B55A-CEDDF4FEF58C}">
      <dgm:prSet custT="1"/>
      <dgm:spPr>
        <a:solidFill>
          <a:srgbClr val="F49201"/>
        </a:solidFill>
      </dgm:spPr>
      <dgm:t>
        <a:bodyPr/>
        <a:lstStyle/>
        <a:p>
          <a:r>
            <a:rPr lang="en-CA" sz="2400" dirty="0"/>
            <a:t>Finally, what you enter into your source code is what you get</a:t>
          </a:r>
          <a:endParaRPr lang="en-US" sz="2400" dirty="0"/>
        </a:p>
      </dgm:t>
    </dgm:pt>
    <dgm:pt modelId="{1A7BEFC2-E169-4D2D-91E4-8D8391D3F185}" type="parTrans" cxnId="{6DA9F98E-C289-4881-9557-E9DEF5497C4E}">
      <dgm:prSet/>
      <dgm:spPr/>
      <dgm:t>
        <a:bodyPr/>
        <a:lstStyle/>
        <a:p>
          <a:endParaRPr lang="en-US"/>
        </a:p>
      </dgm:t>
    </dgm:pt>
    <dgm:pt modelId="{27A1B0DA-2845-48A0-8D1C-997E280861EE}" type="sibTrans" cxnId="{6DA9F98E-C289-4881-9557-E9DEF5497C4E}">
      <dgm:prSet/>
      <dgm:spPr/>
      <dgm:t>
        <a:bodyPr/>
        <a:lstStyle/>
        <a:p>
          <a:endParaRPr lang="en-US"/>
        </a:p>
      </dgm:t>
    </dgm:pt>
    <dgm:pt modelId="{D5587EAE-7778-402C-A348-CA55C91BC731}">
      <dgm:prSet custT="1"/>
      <dgm:spPr>
        <a:solidFill>
          <a:srgbClr val="F49201">
            <a:alpha val="79000"/>
          </a:srgbClr>
        </a:solidFill>
      </dgm:spPr>
      <dgm:t>
        <a:bodyPr/>
        <a:lstStyle/>
        <a:p>
          <a:r>
            <a:rPr lang="en-CA" sz="2400" dirty="0"/>
            <a:t>Especially useful for Strings that contain HTML, XML and JSON</a:t>
          </a:r>
          <a:endParaRPr lang="en-US" sz="24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400" dirty="0"/>
            <a:t>Who doesn’t like writing three quotation marks in a row </a:t>
          </a:r>
          <a:endParaRPr lang="en-US" sz="24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283" custLinFactNeighborY="5727"/>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000" dirty="0"/>
            <a:t>Initializing constructors, setters, getters, equals, </a:t>
          </a:r>
          <a:r>
            <a:rPr lang="en-CA" sz="2000" dirty="0" err="1"/>
            <a:t>hashCode</a:t>
          </a:r>
          <a:r>
            <a:rPr lang="en-CA" sz="2000" dirty="0"/>
            <a:t>, and </a:t>
          </a:r>
          <a:r>
            <a:rPr lang="en-CA" sz="2000" dirty="0" err="1"/>
            <a:t>toString</a:t>
          </a:r>
          <a:endParaRPr lang="en-US" sz="20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000" dirty="0"/>
            <a:t>Validating initial values without a separate constructor</a:t>
          </a:r>
          <a:endParaRPr lang="en-US" sz="20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Y="-37935">
        <dgm:presLayoutVars>
          <dgm:bulletEnabled val="1"/>
        </dgm:presLayoutVars>
      </dgm:prSet>
      <dgm:spPr/>
    </dgm:pt>
    <dgm:pt modelId="{86BD0C2D-08A5-424B-86E3-9A4832479032}" type="pres">
      <dgm:prSet presAssocID="{CAB706EF-11B9-46B1-A8CF-FA90A886FAF8}" presName="parentText" presStyleLbl="node1" presStyleIdx="1" presStyleCnt="5" custLinFactY="-7779" custLinFactNeighborY="-100000">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LinFactY="5069" custLinFactNeighborY="100000">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LinFactNeighborY="4633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dgm:spPr>
        <a:solidFill>
          <a:srgbClr val="007590">
            <a:alpha val="26000"/>
          </a:srgbClr>
        </a:solidFill>
      </dgm:spPr>
      <dgm:t>
        <a:bodyPr/>
        <a:lstStyle/>
        <a:p>
          <a:r>
            <a:rPr lang="en-CA" dirty="0"/>
            <a:t>Little to download</a:t>
          </a:r>
          <a:endParaRPr lang="en-US"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dgm:spPr>
        <a:solidFill>
          <a:srgbClr val="007590">
            <a:alpha val="26000"/>
          </a:srgbClr>
        </a:solidFill>
      </dgm:spPr>
      <dgm:t>
        <a:bodyPr/>
        <a:lstStyle/>
        <a:p>
          <a:r>
            <a:rPr lang="en-CA" dirty="0"/>
            <a:t>Available in the browsers on every school PC</a:t>
          </a:r>
          <a:endParaRPr lang="en-US"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C6029B99-E34F-4624-A5F3-D33330107748}">
      <dgm:prSet/>
      <dgm:spPr>
        <a:solidFill>
          <a:srgbClr val="007590">
            <a:alpha val="26000"/>
          </a:srgbClr>
        </a:solidFill>
      </dgm:spPr>
      <dgm:t>
        <a:bodyPr/>
        <a:lstStyle/>
        <a:p>
          <a:r>
            <a:rPr lang="en-CA" dirty="0"/>
            <a:t>Numerous online programming environments</a:t>
          </a:r>
          <a:endParaRPr lang="en-US" dirty="0"/>
        </a:p>
      </dgm:t>
    </dgm:pt>
    <dgm:pt modelId="{3BCEEF5E-FB1A-494C-8B56-08D733A562AB}" type="parTrans" cxnId="{6921BF01-C2BD-4778-9361-0CF6FB5F8DA2}">
      <dgm:prSet/>
      <dgm:spPr/>
      <dgm:t>
        <a:bodyPr/>
        <a:lstStyle/>
        <a:p>
          <a:endParaRPr lang="en-US"/>
        </a:p>
      </dgm:t>
    </dgm:pt>
    <dgm:pt modelId="{C60F95C4-77F0-47E2-87D8-739440AF4C6F}" type="sibTrans" cxnId="{6921BF01-C2BD-4778-9361-0CF6FB5F8DA2}">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dgm:spPr>
        <a:solidFill>
          <a:srgbClr val="F49201">
            <a:alpha val="20000"/>
          </a:srgbClr>
        </a:solidFill>
      </dgm:spPr>
      <dgm:t>
        <a:bodyPr/>
        <a:lstStyle/>
        <a:p>
          <a:r>
            <a:rPr lang="en-CA" dirty="0"/>
            <a:t>Associated with the two big trends:</a:t>
          </a:r>
          <a:endParaRPr lang="en-US"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dgm:spPr>
        <a:solidFill>
          <a:srgbClr val="F49201">
            <a:alpha val="20000"/>
          </a:srgbClr>
        </a:solidFill>
      </dgm:spPr>
      <dgm:t>
        <a:bodyPr/>
        <a:lstStyle/>
        <a:p>
          <a:r>
            <a:rPr lang="en-CA"/>
            <a:t>Big Data</a:t>
          </a:r>
          <a:endParaRPr lang="en-US"/>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dgm:spPr>
        <a:solidFill>
          <a:srgbClr val="F49201">
            <a:alpha val="20000"/>
          </a:srgbClr>
        </a:solidFill>
      </dgm:spPr>
      <dgm:t>
        <a:bodyPr/>
        <a:lstStyle/>
        <a:p>
          <a:r>
            <a:rPr lang="en-CA"/>
            <a:t>AI/ML</a:t>
          </a:r>
          <a:endParaRPr lang="en-US"/>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dgm:spPr>
        <a:solidFill>
          <a:srgbClr val="F49201">
            <a:alpha val="20000"/>
          </a:srgbClr>
        </a:solidFill>
      </dgm:spPr>
      <dgm:t>
        <a:bodyPr/>
        <a:lstStyle/>
        <a:p>
          <a:r>
            <a:rPr lang="en-CA"/>
            <a:t>Online Jupyter notepad is popular</a:t>
          </a:r>
          <a:endParaRPr lang="en-US"/>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dgm:presLayoutVars>
          <dgm:bulletEnabled val="1"/>
        </dgm:presLayoutVars>
      </dgm:prSet>
      <dgm:spPr/>
    </dgm:pt>
  </dgm:ptLst>
  <dgm:cxnLst>
    <dgm:cxn modelId="{6921BF01-C2BD-4778-9361-0CF6FB5F8DA2}" srcId="{0C28BC11-E0D3-42F8-BEF3-459A3AC686CA}" destId="{C6029B99-E34F-4624-A5F3-D33330107748}" srcOrd="2" destOrd="0" parTransId="{3BCEEF5E-FB1A-494C-8B56-08D733A562AB}" sibTransId="{C60F95C4-77F0-47E2-87D8-739440AF4C6F}"/>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F91F10C7-D2F4-400A-B5DF-9E6318D6F718}" type="presOf" srcId="{C6029B99-E34F-4624-A5F3-D33330107748}" destId="{084E8C08-05E4-4866-B565-5CCF5B6B3F9D}" srcOrd="0" destOrd="2"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7D73D5-94B7-4DD5-BAB9-A763EBD25FA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09758A-4E17-4ABC-B941-3D68D0D60D1C}">
      <dgm:prSet/>
      <dgm:spPr>
        <a:solidFill>
          <a:srgbClr val="F49201"/>
        </a:solidFill>
        <a:ln>
          <a:noFill/>
        </a:ln>
      </dgm:spPr>
      <dgm:t>
        <a:bodyPr/>
        <a:lstStyle/>
        <a:p>
          <a:r>
            <a:rPr lang="en-CA" dirty="0"/>
            <a:t>The most feared design pattern:</a:t>
          </a:r>
          <a:endParaRPr lang="en-US" dirty="0"/>
        </a:p>
      </dgm:t>
    </dgm:pt>
    <dgm:pt modelId="{8F2B726E-FD18-43A8-B86C-5A725DCD8A07}" type="parTrans" cxnId="{25EEF041-E249-4D9F-A4E6-96B695E896CF}">
      <dgm:prSet/>
      <dgm:spPr/>
      <dgm:t>
        <a:bodyPr/>
        <a:lstStyle/>
        <a:p>
          <a:endParaRPr lang="en-US"/>
        </a:p>
      </dgm:t>
    </dgm:pt>
    <dgm:pt modelId="{027A1F5E-8F94-4817-A917-FFF70F225497}" type="sibTrans" cxnId="{25EEF041-E249-4D9F-A4E6-96B695E896CF}">
      <dgm:prSet/>
      <dgm:spPr/>
      <dgm:t>
        <a:bodyPr/>
        <a:lstStyle/>
        <a:p>
          <a:endParaRPr lang="en-US"/>
        </a:p>
      </dgm:t>
    </dgm:pt>
    <dgm:pt modelId="{4D6D6F65-C468-4E54-9753-F479D4D88230}">
      <dgm:prSet custT="1"/>
      <dgm:spPr/>
      <dgm:t>
        <a:bodyPr/>
        <a:lstStyle/>
        <a:p>
          <a:r>
            <a:rPr lang="en-CA" sz="3100" dirty="0"/>
            <a:t>Stream of Consciousness </a:t>
          </a:r>
          <a:endParaRPr lang="en-US" sz="3100" dirty="0"/>
        </a:p>
      </dgm:t>
    </dgm:pt>
    <dgm:pt modelId="{A9DB4013-CD7A-4557-BAA4-EE03258310B2}" type="parTrans" cxnId="{74E8B5AB-008C-4E37-9C16-EB15FD2A1005}">
      <dgm:prSet/>
      <dgm:spPr/>
      <dgm:t>
        <a:bodyPr/>
        <a:lstStyle/>
        <a:p>
          <a:endParaRPr lang="en-US"/>
        </a:p>
      </dgm:t>
    </dgm:pt>
    <dgm:pt modelId="{32AB6124-94FD-43CE-ADCC-4F0AC72122EB}" type="sibTrans" cxnId="{74E8B5AB-008C-4E37-9C16-EB15FD2A1005}">
      <dgm:prSet/>
      <dgm:spPr/>
      <dgm:t>
        <a:bodyPr/>
        <a:lstStyle/>
        <a:p>
          <a:endParaRPr lang="en-US"/>
        </a:p>
      </dgm:t>
    </dgm:pt>
    <dgm:pt modelId="{9DFB09EE-4F33-4066-8E5D-79E5A8520CF4}">
      <dgm:prSet/>
      <dgm:spPr>
        <a:solidFill>
          <a:srgbClr val="F49201">
            <a:alpha val="82000"/>
          </a:srgbClr>
        </a:solidFill>
        <a:ln>
          <a:noFill/>
        </a:ln>
      </dgm:spPr>
      <dgm:t>
        <a:bodyPr/>
        <a:lstStyle/>
        <a:p>
          <a:r>
            <a:rPr lang="en-CA" dirty="0"/>
            <a:t>Programs flow as tasks come to mine</a:t>
          </a:r>
          <a:endParaRPr lang="en-US" dirty="0"/>
        </a:p>
      </dgm:t>
    </dgm:pt>
    <dgm:pt modelId="{E12DF54B-7134-49BE-8C04-76300C548D3B}" type="parTrans" cxnId="{936CFB77-459F-4FE6-B29C-6EEF684E931D}">
      <dgm:prSet/>
      <dgm:spPr/>
      <dgm:t>
        <a:bodyPr/>
        <a:lstStyle/>
        <a:p>
          <a:endParaRPr lang="en-US"/>
        </a:p>
      </dgm:t>
    </dgm:pt>
    <dgm:pt modelId="{6BDFA2BD-7041-4FC8-84F8-244EB8518F4F}" type="sibTrans" cxnId="{936CFB77-459F-4FE6-B29C-6EEF684E931D}">
      <dgm:prSet/>
      <dgm:spPr/>
      <dgm:t>
        <a:bodyPr/>
        <a:lstStyle/>
        <a:p>
          <a:endParaRPr lang="en-US"/>
        </a:p>
      </dgm:t>
    </dgm:pt>
    <dgm:pt modelId="{4A2920A7-FEF3-406B-9D0D-0C8DF8144ECD}">
      <dgm:prSet/>
      <dgm:spPr>
        <a:solidFill>
          <a:srgbClr val="F49201">
            <a:alpha val="61000"/>
          </a:srgbClr>
        </a:solidFill>
        <a:ln>
          <a:noFill/>
        </a:ln>
      </dgm:spPr>
      <dgm:t>
        <a:bodyPr/>
        <a:lstStyle/>
        <a:p>
          <a:r>
            <a:rPr lang="en-CA" dirty="0"/>
            <a:t>Appeals to individuals who need to code but who don’t necessarily want to learn to code professionally.</a:t>
          </a:r>
          <a:endParaRPr lang="en-US" dirty="0"/>
        </a:p>
      </dgm:t>
    </dgm:pt>
    <dgm:pt modelId="{B0FA9224-6683-4371-B74A-B07FB7CFE1AF}" type="parTrans" cxnId="{F21BACE0-78AD-4642-9300-5B26A2748107}">
      <dgm:prSet/>
      <dgm:spPr/>
      <dgm:t>
        <a:bodyPr/>
        <a:lstStyle/>
        <a:p>
          <a:endParaRPr lang="en-US"/>
        </a:p>
      </dgm:t>
    </dgm:pt>
    <dgm:pt modelId="{404CBB90-34A9-45FF-9FA9-B2D387E2E783}" type="sibTrans" cxnId="{F21BACE0-78AD-4642-9300-5B26A2748107}">
      <dgm:prSet/>
      <dgm:spPr/>
      <dgm:t>
        <a:bodyPr/>
        <a:lstStyle/>
        <a:p>
          <a:endParaRPr lang="en-US"/>
        </a:p>
      </dgm:t>
    </dgm:pt>
    <dgm:pt modelId="{2C7DB328-63C4-4645-8D96-6489A155441E}" type="pres">
      <dgm:prSet presAssocID="{EA7D73D5-94B7-4DD5-BAB9-A763EBD25FA0}" presName="linear" presStyleCnt="0">
        <dgm:presLayoutVars>
          <dgm:animLvl val="lvl"/>
          <dgm:resizeHandles val="exact"/>
        </dgm:presLayoutVars>
      </dgm:prSet>
      <dgm:spPr/>
    </dgm:pt>
    <dgm:pt modelId="{1FE00D4F-D945-4D5D-8A9A-3480570E49D5}" type="pres">
      <dgm:prSet presAssocID="{1709758A-4E17-4ABC-B941-3D68D0D60D1C}" presName="parentText" presStyleLbl="node1" presStyleIdx="0" presStyleCnt="3" custLinFactNeighborX="-1034" custLinFactNeighborY="-35104">
        <dgm:presLayoutVars>
          <dgm:chMax val="0"/>
          <dgm:bulletEnabled val="1"/>
        </dgm:presLayoutVars>
      </dgm:prSet>
      <dgm:spPr/>
    </dgm:pt>
    <dgm:pt modelId="{FE325050-99E3-49BB-BCD4-5DA465BF9641}" type="pres">
      <dgm:prSet presAssocID="{1709758A-4E17-4ABC-B941-3D68D0D60D1C}" presName="childText" presStyleLbl="revTx" presStyleIdx="0" presStyleCnt="1">
        <dgm:presLayoutVars>
          <dgm:bulletEnabled val="1"/>
        </dgm:presLayoutVars>
      </dgm:prSet>
      <dgm:spPr/>
    </dgm:pt>
    <dgm:pt modelId="{20187208-30C2-4116-BBAD-FDEBA3E90311}" type="pres">
      <dgm:prSet presAssocID="{9DFB09EE-4F33-4066-8E5D-79E5A8520CF4}" presName="parentText" presStyleLbl="node1" presStyleIdx="1" presStyleCnt="3" custScaleY="74207" custLinFactNeighborX="-1034" custLinFactNeighborY="71874">
        <dgm:presLayoutVars>
          <dgm:chMax val="0"/>
          <dgm:bulletEnabled val="1"/>
        </dgm:presLayoutVars>
      </dgm:prSet>
      <dgm:spPr/>
    </dgm:pt>
    <dgm:pt modelId="{F85DB792-562E-43AA-998B-E8845EAF959F}" type="pres">
      <dgm:prSet presAssocID="{6BDFA2BD-7041-4FC8-84F8-244EB8518F4F}" presName="spacer" presStyleCnt="0"/>
      <dgm:spPr/>
    </dgm:pt>
    <dgm:pt modelId="{C9C14BCF-3C51-4AB4-B475-33DB40FA5E52}" type="pres">
      <dgm:prSet presAssocID="{4A2920A7-FEF3-406B-9D0D-0C8DF8144ECD}" presName="parentText" presStyleLbl="node1" presStyleIdx="2" presStyleCnt="3" custLinFactY="15803" custLinFactNeighborX="-1034" custLinFactNeighborY="100000">
        <dgm:presLayoutVars>
          <dgm:chMax val="0"/>
          <dgm:bulletEnabled val="1"/>
        </dgm:presLayoutVars>
      </dgm:prSet>
      <dgm:spPr/>
    </dgm:pt>
  </dgm:ptLst>
  <dgm:cxnLst>
    <dgm:cxn modelId="{EB361313-A504-4615-9781-DB1E29CD61D6}" type="presOf" srcId="{EA7D73D5-94B7-4DD5-BAB9-A763EBD25FA0}" destId="{2C7DB328-63C4-4645-8D96-6489A155441E}" srcOrd="0" destOrd="0" presId="urn:microsoft.com/office/officeart/2005/8/layout/vList2"/>
    <dgm:cxn modelId="{D9393627-9D3D-41DF-93FD-7E00B57CB012}" type="presOf" srcId="{4D6D6F65-C468-4E54-9753-F479D4D88230}" destId="{FE325050-99E3-49BB-BCD4-5DA465BF9641}" srcOrd="0" destOrd="0" presId="urn:microsoft.com/office/officeart/2005/8/layout/vList2"/>
    <dgm:cxn modelId="{F26EF55F-DC82-4E28-A936-9292D5F1C97F}" type="presOf" srcId="{1709758A-4E17-4ABC-B941-3D68D0D60D1C}" destId="{1FE00D4F-D945-4D5D-8A9A-3480570E49D5}" srcOrd="0" destOrd="0" presId="urn:microsoft.com/office/officeart/2005/8/layout/vList2"/>
    <dgm:cxn modelId="{25EEF041-E249-4D9F-A4E6-96B695E896CF}" srcId="{EA7D73D5-94B7-4DD5-BAB9-A763EBD25FA0}" destId="{1709758A-4E17-4ABC-B941-3D68D0D60D1C}" srcOrd="0" destOrd="0" parTransId="{8F2B726E-FD18-43A8-B86C-5A725DCD8A07}" sibTransId="{027A1F5E-8F94-4817-A917-FFF70F225497}"/>
    <dgm:cxn modelId="{936CFB77-459F-4FE6-B29C-6EEF684E931D}" srcId="{EA7D73D5-94B7-4DD5-BAB9-A763EBD25FA0}" destId="{9DFB09EE-4F33-4066-8E5D-79E5A8520CF4}" srcOrd="1" destOrd="0" parTransId="{E12DF54B-7134-49BE-8C04-76300C548D3B}" sibTransId="{6BDFA2BD-7041-4FC8-84F8-244EB8518F4F}"/>
    <dgm:cxn modelId="{4743A99D-7D68-4B89-AC1F-27910E84AC0A}" type="presOf" srcId="{4A2920A7-FEF3-406B-9D0D-0C8DF8144ECD}" destId="{C9C14BCF-3C51-4AB4-B475-33DB40FA5E52}" srcOrd="0" destOrd="0" presId="urn:microsoft.com/office/officeart/2005/8/layout/vList2"/>
    <dgm:cxn modelId="{74E8B5AB-008C-4E37-9C16-EB15FD2A1005}" srcId="{1709758A-4E17-4ABC-B941-3D68D0D60D1C}" destId="{4D6D6F65-C468-4E54-9753-F479D4D88230}" srcOrd="0" destOrd="0" parTransId="{A9DB4013-CD7A-4557-BAA4-EE03258310B2}" sibTransId="{32AB6124-94FD-43CE-ADCC-4F0AC72122EB}"/>
    <dgm:cxn modelId="{9E5F0DC5-94FA-446D-AC70-22F879E199F0}" type="presOf" srcId="{9DFB09EE-4F33-4066-8E5D-79E5A8520CF4}" destId="{20187208-30C2-4116-BBAD-FDEBA3E90311}" srcOrd="0" destOrd="0" presId="urn:microsoft.com/office/officeart/2005/8/layout/vList2"/>
    <dgm:cxn modelId="{F21BACE0-78AD-4642-9300-5B26A2748107}" srcId="{EA7D73D5-94B7-4DD5-BAB9-A763EBD25FA0}" destId="{4A2920A7-FEF3-406B-9D0D-0C8DF8144ECD}" srcOrd="2" destOrd="0" parTransId="{B0FA9224-6683-4371-B74A-B07FB7CFE1AF}" sibTransId="{404CBB90-34A9-45FF-9FA9-B2D387E2E783}"/>
    <dgm:cxn modelId="{3C4423A1-2750-49BA-8B3B-6E7DAC57B17C}" type="presParOf" srcId="{2C7DB328-63C4-4645-8D96-6489A155441E}" destId="{1FE00D4F-D945-4D5D-8A9A-3480570E49D5}" srcOrd="0" destOrd="0" presId="urn:microsoft.com/office/officeart/2005/8/layout/vList2"/>
    <dgm:cxn modelId="{57D5D67B-BFB4-4FE9-AEC4-24975EB853D3}" type="presParOf" srcId="{2C7DB328-63C4-4645-8D96-6489A155441E}" destId="{FE325050-99E3-49BB-BCD4-5DA465BF9641}" srcOrd="1" destOrd="0" presId="urn:microsoft.com/office/officeart/2005/8/layout/vList2"/>
    <dgm:cxn modelId="{71C9BD15-AF67-4667-B4C5-130E9A49E7BA}" type="presParOf" srcId="{2C7DB328-63C4-4645-8D96-6489A155441E}" destId="{20187208-30C2-4116-BBAD-FDEBA3E90311}" srcOrd="2" destOrd="0" presId="urn:microsoft.com/office/officeart/2005/8/layout/vList2"/>
    <dgm:cxn modelId="{682413C3-F678-4F17-8E7D-9C91FFC2F1B3}" type="presParOf" srcId="{2C7DB328-63C4-4645-8D96-6489A155441E}" destId="{F85DB792-562E-43AA-998B-E8845EAF959F}" srcOrd="3" destOrd="0" presId="urn:microsoft.com/office/officeart/2005/8/layout/vList2"/>
    <dgm:cxn modelId="{A07D8C49-5031-444E-8659-8CDB5584249C}" type="presParOf" srcId="{2C7DB328-63C4-4645-8D96-6489A155441E}" destId="{C9C14BCF-3C51-4AB4-B475-33DB40FA5E5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0C245E5C-0289-45B6-A48E-19BEB5A6AE33}" type="presOf" srcId="{391D66F5-C2A1-41A7-9845-FF5E8D045F19}" destId="{39D93EE1-B33A-4D62-8197-1C72F709DBB0}" srcOrd="0" destOrd="0" presId="urn:microsoft.com/office/officeart/2005/8/layout/vList2"/>
    <dgm:cxn modelId="{9C87E741-92A0-4A5B-8F54-3EA7654C7EC8}" srcId="{A13FF9AB-E870-4076-823B-735BE0B5B16B}" destId="{111DE71C-6E49-44D6-9A5C-C824E7DBCD65}" srcOrd="1" destOrd="0" parTransId="{CB8F3187-7D5B-4EE4-89DD-5AEA879A1743}" sibTransId="{85F76FD2-5CE0-40D9-BA4E-2591467E52EF}"/>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770" y="996341"/>
          <a:ext cx="3003122" cy="1801873"/>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This presentation looks at enhancements to the Java language</a:t>
          </a:r>
          <a:endParaRPr lang="en-US" sz="2400" kern="1200" dirty="0"/>
        </a:p>
      </dsp:txBody>
      <dsp:txXfrm>
        <a:off x="770" y="996341"/>
        <a:ext cx="3003122" cy="1801873"/>
      </dsp:txXfrm>
    </dsp:sp>
    <dsp:sp modelId="{FA9FC9BB-7426-438F-89E2-A9B4865F8F3A}">
      <dsp:nvSpPr>
        <dsp:cNvPr id="0" name=""/>
        <dsp:cNvSpPr/>
      </dsp:nvSpPr>
      <dsp:spPr>
        <a:xfrm>
          <a:off x="3304204" y="996341"/>
          <a:ext cx="3003122" cy="1801873"/>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These enhancements help dispel some of the myths surrounding Java.</a:t>
          </a:r>
          <a:endParaRPr lang="en-US" sz="2400" kern="1200" dirty="0"/>
        </a:p>
      </dsp:txBody>
      <dsp:txXfrm>
        <a:off x="3304204" y="996341"/>
        <a:ext cx="3003122" cy="1801873"/>
      </dsp:txXfrm>
    </dsp:sp>
    <dsp:sp modelId="{F9B12F6D-A1D8-46E9-A95C-C5D90C0E82C6}">
      <dsp:nvSpPr>
        <dsp:cNvPr id="0" name=""/>
        <dsp:cNvSpPr/>
      </dsp:nvSpPr>
      <dsp:spPr>
        <a:xfrm>
          <a:off x="770" y="3098527"/>
          <a:ext cx="3003122" cy="180187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It is about why Java should be the language taught at all levels in schools today.</a:t>
          </a:r>
          <a:endParaRPr lang="en-US" sz="2400" kern="1200" dirty="0"/>
        </a:p>
      </dsp:txBody>
      <dsp:txXfrm>
        <a:off x="770" y="3098527"/>
        <a:ext cx="3003122" cy="1801873"/>
      </dsp:txXfrm>
    </dsp:sp>
    <dsp:sp modelId="{D4D77456-BAAC-4FA3-A394-A90384CBF9AC}">
      <dsp:nvSpPr>
        <dsp:cNvPr id="0" name=""/>
        <dsp:cNvSpPr/>
      </dsp:nvSpPr>
      <dsp:spPr>
        <a:xfrm>
          <a:off x="3304204" y="3098527"/>
          <a:ext cx="3003122" cy="1801873"/>
        </a:xfrm>
        <a:prstGeom prst="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There is even a comparison of a program in Java and Python.</a:t>
          </a:r>
          <a:endParaRPr lang="en-US" sz="2400" kern="1200" dirty="0"/>
        </a:p>
      </dsp:txBody>
      <dsp:txXfrm>
        <a:off x="3304204" y="3098527"/>
        <a:ext cx="3003122" cy="18018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448D-4F0B-4AF0-AAF8-4F7705971A4D}">
      <dsp:nvSpPr>
        <dsp:cNvPr id="0" name=""/>
        <dsp:cNvSpPr/>
      </dsp:nvSpPr>
      <dsp:spPr>
        <a:xfrm>
          <a:off x="0" y="0"/>
          <a:ext cx="6588691" cy="981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3F061-C3A8-4969-A471-4F08EB644AEF}">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ECBEAB-07D7-4F1C-925E-1A0D3AF9045A}">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Many financial institutions depend on Java to run their backend</a:t>
          </a:r>
          <a:endParaRPr lang="en-US" sz="1900" kern="1200" dirty="0"/>
        </a:p>
      </dsp:txBody>
      <dsp:txXfrm>
        <a:off x="1133349" y="4606"/>
        <a:ext cx="5455341" cy="981254"/>
      </dsp:txXfrm>
    </dsp:sp>
    <dsp:sp modelId="{720C477B-8192-430E-9B36-65E481013621}">
      <dsp:nvSpPr>
        <dsp:cNvPr id="0" name=""/>
        <dsp:cNvSpPr/>
      </dsp:nvSpPr>
      <dsp:spPr>
        <a:xfrm>
          <a:off x="0" y="1231175"/>
          <a:ext cx="6588691" cy="981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F0BC4-813A-4F75-AF2F-A80CA292D609}">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5DF26-FD66-46C0-B86C-AC29A025CB43}">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Twitter, LinkedIn, Amazon and others use Java</a:t>
          </a:r>
          <a:endParaRPr lang="en-US" sz="1900" kern="1200"/>
        </a:p>
      </dsp:txBody>
      <dsp:txXfrm>
        <a:off x="1133349" y="1231175"/>
        <a:ext cx="5455341" cy="981254"/>
      </dsp:txXfrm>
    </dsp:sp>
    <dsp:sp modelId="{43439741-A0A2-43DE-8477-1358EA0A91B5}">
      <dsp:nvSpPr>
        <dsp:cNvPr id="0" name=""/>
        <dsp:cNvSpPr/>
      </dsp:nvSpPr>
      <dsp:spPr>
        <a:xfrm>
          <a:off x="0" y="2457744"/>
          <a:ext cx="6588691" cy="981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746F4-667E-46A1-A190-523A080B5E10}">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DA41B-871D-4762-B94A-1EFC0AD6472C}">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Your prospects are a function of how well you code</a:t>
          </a:r>
          <a:endParaRPr lang="en-US" sz="1900" kern="1200"/>
        </a:p>
      </dsp:txBody>
      <dsp:txXfrm>
        <a:off x="1133349" y="2457744"/>
        <a:ext cx="5455341" cy="981254"/>
      </dsp:txXfrm>
    </dsp:sp>
    <dsp:sp modelId="{A81A9C17-8725-4AB7-9D3C-F41D28A2FB22}">
      <dsp:nvSpPr>
        <dsp:cNvPr id="0" name=""/>
        <dsp:cNvSpPr/>
      </dsp:nvSpPr>
      <dsp:spPr>
        <a:xfrm>
          <a:off x="0" y="3684312"/>
          <a:ext cx="6588691" cy="981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4B9E7-F122-4B5B-AD45-9BC33417E37D}">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3ED65-FC6E-4408-9D94-B5F4E74C6776}">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Learning Java is the best language to learn to prepare you to work with any language during your career.</a:t>
          </a:r>
          <a:endParaRPr lang="en-US" sz="1900" kern="1200"/>
        </a:p>
      </dsp:txBody>
      <dsp:txXfrm>
        <a:off x="1133349" y="3684312"/>
        <a:ext cx="5455341" cy="981254"/>
      </dsp:txXfrm>
    </dsp:sp>
    <dsp:sp modelId="{0D18010C-99BF-448C-93E0-00DEA645A1D6}">
      <dsp:nvSpPr>
        <dsp:cNvPr id="0" name=""/>
        <dsp:cNvSpPr/>
      </dsp:nvSpPr>
      <dsp:spPr>
        <a:xfrm>
          <a:off x="0" y="4910881"/>
          <a:ext cx="6588691" cy="981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6F67C-B671-4CD1-BEEC-D2DA734EE056}">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EFA84-B886-47AA-A7F1-B0E43A408063}">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It’s the best language to teach to give students a clear understanding of what it means to program.</a:t>
          </a:r>
          <a:endParaRPr lang="en-US" sz="1900" kern="1200" dirty="0"/>
        </a:p>
      </dsp:txBody>
      <dsp:txXfrm>
        <a:off x="1133349" y="4910881"/>
        <a:ext cx="5455341" cy="9812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62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62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A tool for simplifying instruction.</a:t>
          </a:r>
          <a:endParaRPr lang="en-US" sz="2800" kern="1200" dirty="0"/>
        </a:p>
      </dsp:txBody>
      <dsp:txXfrm>
        <a:off x="0" y="623"/>
        <a:ext cx="5750920" cy="1020830"/>
      </dsp:txXfrm>
    </dsp:sp>
    <dsp:sp modelId="{9216A449-A885-44B4-ADD4-F0BDF7E7BFA0}">
      <dsp:nvSpPr>
        <dsp:cNvPr id="0" name=""/>
        <dsp:cNvSpPr/>
      </dsp:nvSpPr>
      <dsp:spPr>
        <a:xfrm>
          <a:off x="0" y="102145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102145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Execution as you enter code and press return.</a:t>
          </a:r>
          <a:endParaRPr lang="en-US" sz="2800" kern="1200" dirty="0"/>
        </a:p>
      </dsp:txBody>
      <dsp:txXfrm>
        <a:off x="0" y="1021453"/>
        <a:ext cx="5750920" cy="1020830"/>
      </dsp:txXfrm>
    </dsp:sp>
    <dsp:sp modelId="{36D5C27A-0570-49F7-B839-331205C2A63D}">
      <dsp:nvSpPr>
        <dsp:cNvPr id="0" name=""/>
        <dsp:cNvSpPr/>
      </dsp:nvSpPr>
      <dsp:spPr>
        <a:xfrm>
          <a:off x="0" y="2042284"/>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42284"/>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Immediate response line by line.</a:t>
          </a:r>
          <a:endParaRPr lang="en-US" sz="2800" kern="1200" dirty="0"/>
        </a:p>
      </dsp:txBody>
      <dsp:txXfrm>
        <a:off x="0" y="2042284"/>
        <a:ext cx="5750920" cy="1020830"/>
      </dsp:txXfrm>
    </dsp:sp>
    <dsp:sp modelId="{58996D5E-2D6E-459B-985B-3169FF2E7078}">
      <dsp:nvSpPr>
        <dsp:cNvPr id="0" name=""/>
        <dsp:cNvSpPr/>
      </dsp:nvSpPr>
      <dsp:spPr>
        <a:xfrm>
          <a:off x="0" y="306311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3063115"/>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You can also write entire methods first and then execute them.</a:t>
          </a:r>
          <a:endParaRPr lang="en-US" sz="2800" kern="1200" dirty="0"/>
        </a:p>
      </dsp:txBody>
      <dsp:txXfrm>
        <a:off x="0" y="3063115"/>
        <a:ext cx="5750920" cy="1020830"/>
      </dsp:txXfrm>
    </dsp:sp>
    <dsp:sp modelId="{B0835B5C-2AD9-41CA-AEAA-235B67E3C1D2}">
      <dsp:nvSpPr>
        <dsp:cNvPr id="0" name=""/>
        <dsp:cNvSpPr/>
      </dsp:nvSpPr>
      <dsp:spPr>
        <a:xfrm>
          <a:off x="0" y="408394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083946"/>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Ideal in teaching Java one line at a time.</a:t>
          </a:r>
          <a:endParaRPr lang="en-US" sz="2800" kern="1200" dirty="0"/>
        </a:p>
      </dsp:txBody>
      <dsp:txXfrm>
        <a:off x="0" y="4083946"/>
        <a:ext cx="5750920"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439832"/>
          <a:ext cx="5659676" cy="1456910"/>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Who doesn’t like writing three quotation marks in a row </a:t>
          </a:r>
          <a:endParaRPr lang="en-US" sz="2400" kern="1200" dirty="0"/>
        </a:p>
      </dsp:txBody>
      <dsp:txXfrm>
        <a:off x="0" y="4439832"/>
        <a:ext cx="5659676" cy="786731"/>
      </dsp:txXfrm>
    </dsp:sp>
    <dsp:sp modelId="{31346748-F94C-486A-94BD-7921D3DB8999}">
      <dsp:nvSpPr>
        <dsp:cNvPr id="0" name=""/>
        <dsp:cNvSpPr/>
      </dsp:nvSpPr>
      <dsp:spPr>
        <a:xfrm>
          <a:off x="0" y="5226564"/>
          <a:ext cx="2829838" cy="670178"/>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0" y="5226564"/>
        <a:ext cx="2829838" cy="670178"/>
      </dsp:txXfrm>
    </dsp:sp>
    <dsp:sp modelId="{9F4DAD46-6F39-46C2-90A1-9D1DDB2B2C07}">
      <dsp:nvSpPr>
        <dsp:cNvPr id="0" name=""/>
        <dsp:cNvSpPr/>
      </dsp:nvSpPr>
      <dsp:spPr>
        <a:xfrm>
          <a:off x="2829838" y="5196383"/>
          <a:ext cx="2829838" cy="67017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2829838" y="5196383"/>
        <a:ext cx="2829838" cy="670178"/>
      </dsp:txXfrm>
    </dsp:sp>
    <dsp:sp modelId="{784AEC82-14C5-499A-AD4A-7FFD0D76D638}">
      <dsp:nvSpPr>
        <dsp:cNvPr id="0" name=""/>
        <dsp:cNvSpPr/>
      </dsp:nvSpPr>
      <dsp:spPr>
        <a:xfrm rot="10800000">
          <a:off x="0" y="2348242"/>
          <a:ext cx="5659676" cy="2240727"/>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Especially useful for Strings that contain HTML, XML and JSON</a:t>
          </a:r>
          <a:endParaRPr lang="en-US" sz="2400" kern="1200" dirty="0"/>
        </a:p>
      </dsp:txBody>
      <dsp:txXfrm rot="10800000">
        <a:off x="0" y="2348242"/>
        <a:ext cx="5659676" cy="1455957"/>
      </dsp:txXfrm>
    </dsp:sp>
    <dsp:sp modelId="{D851ACAB-2DF2-4910-9018-5DF2AE632E9A}">
      <dsp:nvSpPr>
        <dsp:cNvPr id="0" name=""/>
        <dsp:cNvSpPr/>
      </dsp:nvSpPr>
      <dsp:spPr>
        <a:xfrm rot="10800000">
          <a:off x="0" y="129368"/>
          <a:ext cx="5659676" cy="2240727"/>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Finally, what you enter into your source code is what you get</a:t>
          </a:r>
          <a:endParaRPr lang="en-US" sz="2400" kern="1200" dirty="0"/>
        </a:p>
      </dsp:txBody>
      <dsp:txXfrm rot="10800000">
        <a:off x="0" y="129368"/>
        <a:ext cx="5659676" cy="1455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338475"/>
          <a:ext cx="6263640" cy="59202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Data objects are known for boilerplate code:</a:t>
          </a:r>
          <a:endParaRPr lang="en-US" sz="2300" kern="1200" dirty="0"/>
        </a:p>
      </dsp:txBody>
      <dsp:txXfrm>
        <a:off x="28900" y="367375"/>
        <a:ext cx="6205840" cy="534220"/>
      </dsp:txXfrm>
    </dsp:sp>
    <dsp:sp modelId="{7F976C01-1A8E-42B0-90A8-C9EF38168BFF}">
      <dsp:nvSpPr>
        <dsp:cNvPr id="0" name=""/>
        <dsp:cNvSpPr/>
      </dsp:nvSpPr>
      <dsp:spPr>
        <a:xfrm>
          <a:off x="0" y="1010709"/>
          <a:ext cx="6263640"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Initializing constructors, setters, getters, equals, </a:t>
          </a:r>
          <a:r>
            <a:rPr lang="en-CA" sz="2000" kern="1200" dirty="0" err="1"/>
            <a:t>hashCode</a:t>
          </a:r>
          <a:r>
            <a:rPr lang="en-CA" sz="2000" kern="1200" dirty="0"/>
            <a:t>, and </a:t>
          </a:r>
          <a:r>
            <a:rPr lang="en-CA" sz="2000" kern="1200" dirty="0" err="1"/>
            <a:t>toString</a:t>
          </a:r>
          <a:endParaRPr lang="en-US" sz="2000" kern="1200" dirty="0"/>
        </a:p>
      </dsp:txBody>
      <dsp:txXfrm>
        <a:off x="0" y="1010709"/>
        <a:ext cx="6263640" cy="678442"/>
      </dsp:txXfrm>
    </dsp:sp>
    <dsp:sp modelId="{86BD0C2D-08A5-424B-86E3-9A4832479032}">
      <dsp:nvSpPr>
        <dsp:cNvPr id="0" name=""/>
        <dsp:cNvSpPr/>
      </dsp:nvSpPr>
      <dsp:spPr>
        <a:xfrm>
          <a:off x="0" y="1801442"/>
          <a:ext cx="6263640" cy="592020"/>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To the rescue is the immutable record</a:t>
          </a:r>
          <a:endParaRPr lang="en-US" sz="2300" kern="1200" dirty="0"/>
        </a:p>
      </dsp:txBody>
      <dsp:txXfrm>
        <a:off x="28900" y="1830342"/>
        <a:ext cx="6205840" cy="534220"/>
      </dsp:txXfrm>
    </dsp:sp>
    <dsp:sp modelId="{D29E8B74-D65E-4649-BC29-719C89E340C0}">
      <dsp:nvSpPr>
        <dsp:cNvPr id="0" name=""/>
        <dsp:cNvSpPr/>
      </dsp:nvSpPr>
      <dsp:spPr>
        <a:xfrm>
          <a:off x="0" y="2571995"/>
          <a:ext cx="6263640" cy="592020"/>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a:t>More than just a simplification of a bean</a:t>
          </a:r>
          <a:endParaRPr lang="en-US" sz="2300" kern="1200"/>
        </a:p>
      </dsp:txBody>
      <dsp:txXfrm>
        <a:off x="28900" y="2600895"/>
        <a:ext cx="6205840" cy="534220"/>
      </dsp:txXfrm>
    </dsp:sp>
    <dsp:sp modelId="{B718AD6F-98C8-46E1-B57F-CFF634528F64}">
      <dsp:nvSpPr>
        <dsp:cNvPr id="0" name=""/>
        <dsp:cNvSpPr/>
      </dsp:nvSpPr>
      <dsp:spPr>
        <a:xfrm>
          <a:off x="0" y="3326504"/>
          <a:ext cx="6263640" cy="592020"/>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It’s the path to objects defaulting to immutability</a:t>
          </a:r>
          <a:endParaRPr lang="en-US" sz="2300" kern="1200" dirty="0"/>
        </a:p>
      </dsp:txBody>
      <dsp:txXfrm>
        <a:off x="28900" y="3355404"/>
        <a:ext cx="6205840" cy="534220"/>
      </dsp:txXfrm>
    </dsp:sp>
    <dsp:sp modelId="{9DAF1D9D-7B5B-4D7E-8B0F-579CA9D3302B}">
      <dsp:nvSpPr>
        <dsp:cNvPr id="0" name=""/>
        <dsp:cNvSpPr/>
      </dsp:nvSpPr>
      <dsp:spPr>
        <a:xfrm>
          <a:off x="0" y="4064976"/>
          <a:ext cx="6263640" cy="592020"/>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And then there is the compact constructor	</a:t>
          </a:r>
          <a:endParaRPr lang="en-US" sz="2300" kern="1200" dirty="0"/>
        </a:p>
      </dsp:txBody>
      <dsp:txXfrm>
        <a:off x="28900" y="4093876"/>
        <a:ext cx="6205840" cy="534220"/>
      </dsp:txXfrm>
    </dsp:sp>
    <dsp:sp modelId="{F1422EAC-B4C3-4523-A4E6-853A06F96262}">
      <dsp:nvSpPr>
        <dsp:cNvPr id="0" name=""/>
        <dsp:cNvSpPr/>
      </dsp:nvSpPr>
      <dsp:spPr>
        <a:xfrm>
          <a:off x="0" y="4801374"/>
          <a:ext cx="626364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Validating initial values without a separate constructor</a:t>
          </a:r>
          <a:endParaRPr lang="en-US" sz="2000" kern="1200" dirty="0"/>
        </a:p>
      </dsp:txBody>
      <dsp:txXfrm>
        <a:off x="0" y="4801374"/>
        <a:ext cx="6263640" cy="380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28489" y="-813403"/>
          <a:ext cx="1811184"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Little to download</a:t>
          </a:r>
          <a:endParaRPr lang="en-US" sz="1900" kern="1200" dirty="0"/>
        </a:p>
        <a:p>
          <a:pPr marL="171450" lvl="1" indent="-171450" algn="l" defTabSz="844550">
            <a:lnSpc>
              <a:spcPct val="90000"/>
            </a:lnSpc>
            <a:spcBef>
              <a:spcPct val="0"/>
            </a:spcBef>
            <a:spcAft>
              <a:spcPct val="15000"/>
            </a:spcAft>
            <a:buChar char="•"/>
          </a:pPr>
          <a:r>
            <a:rPr lang="en-CA" sz="1900" kern="1200" dirty="0"/>
            <a:t>Available in the browsers on every school PC</a:t>
          </a:r>
          <a:endParaRPr lang="en-US" sz="1900" kern="1200" dirty="0"/>
        </a:p>
        <a:p>
          <a:pPr marL="171450" lvl="1" indent="-171450" algn="l" defTabSz="844550">
            <a:lnSpc>
              <a:spcPct val="90000"/>
            </a:lnSpc>
            <a:spcBef>
              <a:spcPct val="0"/>
            </a:spcBef>
            <a:spcAft>
              <a:spcPct val="15000"/>
            </a:spcAft>
            <a:buChar char="•"/>
          </a:pPr>
          <a:r>
            <a:rPr lang="en-CA" sz="1900" kern="1200" dirty="0"/>
            <a:t>Numerous online programming environments</a:t>
          </a:r>
          <a:endParaRPr lang="en-US" sz="1900" kern="1200" dirty="0"/>
        </a:p>
      </dsp:txBody>
      <dsp:txXfrm rot="-5400000">
        <a:off x="2188632" y="314869"/>
        <a:ext cx="3802485" cy="1634354"/>
      </dsp:txXfrm>
    </dsp:sp>
    <dsp:sp modelId="{5540DFF0-C8BF-49C1-AA37-8643C006F6D4}">
      <dsp:nvSpPr>
        <dsp:cNvPr id="0" name=""/>
        <dsp:cNvSpPr/>
      </dsp:nvSpPr>
      <dsp:spPr>
        <a:xfrm>
          <a:off x="0" y="56"/>
          <a:ext cx="2188631" cy="2263980"/>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106840" y="106896"/>
        <a:ext cx="1974951" cy="2050300"/>
      </dsp:txXfrm>
    </dsp:sp>
    <dsp:sp modelId="{F8E31C8E-EBAD-4EBC-BAF8-4E3A8CFDE4DD}">
      <dsp:nvSpPr>
        <dsp:cNvPr id="0" name=""/>
        <dsp:cNvSpPr/>
      </dsp:nvSpPr>
      <dsp:spPr>
        <a:xfrm rot="5400000">
          <a:off x="3228489" y="1563775"/>
          <a:ext cx="1811184" cy="38909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Associated with the two big trends:</a:t>
          </a:r>
          <a:endParaRPr lang="en-US" sz="1900" kern="1200" dirty="0"/>
        </a:p>
        <a:p>
          <a:pPr marL="342900" lvl="2" indent="-171450" algn="l" defTabSz="844550">
            <a:lnSpc>
              <a:spcPct val="90000"/>
            </a:lnSpc>
            <a:spcBef>
              <a:spcPct val="0"/>
            </a:spcBef>
            <a:spcAft>
              <a:spcPct val="15000"/>
            </a:spcAft>
            <a:buChar char="•"/>
          </a:pPr>
          <a:r>
            <a:rPr lang="en-CA" sz="1900" kern="1200"/>
            <a:t>Big Data</a:t>
          </a:r>
          <a:endParaRPr lang="en-US" sz="1900" kern="1200"/>
        </a:p>
        <a:p>
          <a:pPr marL="342900" lvl="2" indent="-171450" algn="l" defTabSz="844550">
            <a:lnSpc>
              <a:spcPct val="90000"/>
            </a:lnSpc>
            <a:spcBef>
              <a:spcPct val="0"/>
            </a:spcBef>
            <a:spcAft>
              <a:spcPct val="15000"/>
            </a:spcAft>
            <a:buChar char="•"/>
          </a:pPr>
          <a:r>
            <a:rPr lang="en-CA" sz="1900" kern="1200"/>
            <a:t>AI/ML</a:t>
          </a:r>
          <a:endParaRPr lang="en-US" sz="1900" kern="1200"/>
        </a:p>
        <a:p>
          <a:pPr marL="171450" lvl="1" indent="-171450" algn="l" defTabSz="844550">
            <a:lnSpc>
              <a:spcPct val="90000"/>
            </a:lnSpc>
            <a:spcBef>
              <a:spcPct val="0"/>
            </a:spcBef>
            <a:spcAft>
              <a:spcPct val="15000"/>
            </a:spcAft>
            <a:buChar char="•"/>
          </a:pPr>
          <a:r>
            <a:rPr lang="en-CA" sz="1900" kern="1200"/>
            <a:t>Online Jupyter notepad is popular</a:t>
          </a:r>
          <a:endParaRPr lang="en-US" sz="1900" kern="1200"/>
        </a:p>
      </dsp:txBody>
      <dsp:txXfrm rot="-5400000">
        <a:off x="2188632" y="2692048"/>
        <a:ext cx="3802485" cy="1634354"/>
      </dsp:txXfrm>
    </dsp:sp>
    <dsp:sp modelId="{D178018A-A702-4ABC-9858-0CADB5C7D4BB}">
      <dsp:nvSpPr>
        <dsp:cNvPr id="0" name=""/>
        <dsp:cNvSpPr/>
      </dsp:nvSpPr>
      <dsp:spPr>
        <a:xfrm>
          <a:off x="0" y="2377236"/>
          <a:ext cx="2188631" cy="2263980"/>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106840" y="2484076"/>
        <a:ext cx="1974951" cy="2050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00D4F-D945-4D5D-8A9A-3480570E49D5}">
      <dsp:nvSpPr>
        <dsp:cNvPr id="0" name=""/>
        <dsp:cNvSpPr/>
      </dsp:nvSpPr>
      <dsp:spPr>
        <a:xfrm>
          <a:off x="0" y="43261"/>
          <a:ext cx="6263640" cy="1719424"/>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The most feared design pattern:</a:t>
          </a:r>
          <a:endParaRPr lang="en-US" sz="3100" kern="1200" dirty="0"/>
        </a:p>
      </dsp:txBody>
      <dsp:txXfrm>
        <a:off x="83935" y="127196"/>
        <a:ext cx="6095770" cy="1551554"/>
      </dsp:txXfrm>
    </dsp:sp>
    <dsp:sp modelId="{FE325050-99E3-49BB-BCD4-5DA465BF9641}">
      <dsp:nvSpPr>
        <dsp:cNvPr id="0" name=""/>
        <dsp:cNvSpPr/>
      </dsp:nvSpPr>
      <dsp:spPr>
        <a:xfrm>
          <a:off x="0" y="1942896"/>
          <a:ext cx="626364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9370" rIns="220472" bIns="39370" numCol="1" spcCol="1270" anchor="t" anchorCtr="0">
          <a:noAutofit/>
        </a:bodyPr>
        <a:lstStyle/>
        <a:p>
          <a:pPr marL="285750" lvl="1" indent="-285750" algn="l" defTabSz="1377950">
            <a:lnSpc>
              <a:spcPct val="90000"/>
            </a:lnSpc>
            <a:spcBef>
              <a:spcPct val="0"/>
            </a:spcBef>
            <a:spcAft>
              <a:spcPct val="20000"/>
            </a:spcAft>
            <a:buChar char="•"/>
          </a:pPr>
          <a:r>
            <a:rPr lang="en-CA" sz="3100" kern="1200" dirty="0"/>
            <a:t>Stream of Consciousness </a:t>
          </a:r>
          <a:endParaRPr lang="en-US" sz="3100" kern="1200" dirty="0"/>
        </a:p>
      </dsp:txBody>
      <dsp:txXfrm>
        <a:off x="0" y="1942896"/>
        <a:ext cx="6263640" cy="513360"/>
      </dsp:txXfrm>
    </dsp:sp>
    <dsp:sp modelId="{20187208-30C2-4116-BBAD-FDEBA3E90311}">
      <dsp:nvSpPr>
        <dsp:cNvPr id="0" name=""/>
        <dsp:cNvSpPr/>
      </dsp:nvSpPr>
      <dsp:spPr>
        <a:xfrm>
          <a:off x="0" y="2520425"/>
          <a:ext cx="6263640" cy="1275933"/>
        </a:xfrm>
        <a:prstGeom prst="roundRect">
          <a:avLst/>
        </a:prstGeom>
        <a:solidFill>
          <a:srgbClr val="F49201">
            <a:alpha val="82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Programs flow as tasks come to mine</a:t>
          </a:r>
          <a:endParaRPr lang="en-US" sz="3100" kern="1200" dirty="0"/>
        </a:p>
      </dsp:txBody>
      <dsp:txXfrm>
        <a:off x="62286" y="2582711"/>
        <a:ext cx="6139068" cy="1151361"/>
      </dsp:txXfrm>
    </dsp:sp>
    <dsp:sp modelId="{C9C14BCF-3C51-4AB4-B475-33DB40FA5E52}">
      <dsp:nvSpPr>
        <dsp:cNvPr id="0" name=""/>
        <dsp:cNvSpPr/>
      </dsp:nvSpPr>
      <dsp:spPr>
        <a:xfrm>
          <a:off x="0" y="4044941"/>
          <a:ext cx="6263640" cy="1719424"/>
        </a:xfrm>
        <a:prstGeom prst="roundRect">
          <a:avLst/>
        </a:prstGeom>
        <a:solidFill>
          <a:srgbClr val="F49201">
            <a:alpha val="61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Appeals to individuals who need to code but who don’t necessarily want to learn to code professionally.</a:t>
          </a:r>
          <a:endParaRPr lang="en-US" sz="3100" kern="1200" dirty="0"/>
        </a:p>
      </dsp:txBody>
      <dsp:txXfrm>
        <a:off x="83935" y="4128876"/>
        <a:ext cx="6095770" cy="1551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2023-11-08</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2023-11-08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mmunity.oracle.com/community/groundbreakers/java/jcp/java-in-education/overvie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plan to do the demonstrations you will need a computer with Java 21 or greater. The demonstrations require JShell and the ability to run java from the command line</a:t>
            </a:r>
          </a:p>
          <a:p>
            <a:r>
              <a:rPr lang="en-CA" dirty="0"/>
              <a:t>Download the files from the </a:t>
            </a:r>
            <a:r>
              <a:rPr lang="en-CA" dirty="0" err="1"/>
              <a:t>github</a:t>
            </a:r>
            <a:r>
              <a:rPr lang="en-CA" dirty="0"/>
              <a:t> repository https://github.com/omniprof/JCP_EC_Education_WG_Presentation.</a:t>
            </a:r>
          </a:p>
          <a:p>
            <a:r>
              <a:rPr lang="en-CA" dirty="0"/>
              <a:t>Place the java, python and txt file into a folder and have a console/terminal opened to that folder.</a:t>
            </a:r>
          </a:p>
          <a:p>
            <a:r>
              <a:rPr lang="en-CA" dirty="0"/>
              <a:t>Open the JShellDemoCode.txt in an editor as you will need to copy the contents of the file into the JShell Edit Pad.</a:t>
            </a:r>
          </a:p>
          <a:p>
            <a:r>
              <a:rPr lang="en-CA" dirty="0"/>
              <a:t>Open JavaCalculations03.java in an editor as you will need the java command line statement at the end of the file.</a:t>
            </a:r>
          </a:p>
          <a:p>
            <a:r>
              <a:rPr lang="en-CA" dirty="0"/>
              <a:t>Open a JShell console.</a:t>
            </a:r>
          </a:p>
          <a:p>
            <a:r>
              <a:rPr lang="en-CA" dirty="0"/>
              <a:t>You are ready to begin.</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For JUG leaders/Java Community Leaders:  There are ore resources and tips for community members working with students and universities on the wiki </a:t>
            </a:r>
            <a:r>
              <a:rPr lang="en-US" dirty="0">
                <a:hlinkClick r:id="rId3"/>
              </a:rPr>
              <a:t>https://community.oracle.com/community/groundbreakers/java/jcp/java-in-education/overview</a:t>
            </a:r>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Template is a preview </a:t>
            </a:r>
            <a:r>
              <a:rPr lang="en-US" dirty="0" err="1"/>
              <a:t>featurr</a:t>
            </a:r>
            <a:r>
              <a:rPr lang="en-US" dirty="0"/>
              <a:t> of JDK 21. Rather than use a placeholder as shown in String Formatted, in this new approach you can use the name of a String object enclosed in \{ and } and it will take the value of the named String.</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79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18</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19</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of these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put to use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Python was developed to support scripting. Scripting is defined as short bits of code to achieve a single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Like JavaScript, it demonstrated a capability to handle increasing complex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Unfortunately the scripting approach to problem solving results in writing unstructured programs employing the stream of consciousness methodology.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Researchers and scientists are turning to scripting languages as a shortcut in the false belief that Java is too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127553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1823732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90772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Its longer because output and input are separate actions.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60151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Nameless </a:t>
            </a:r>
            <a:r>
              <a:rPr lang="en-CA"/>
              <a:t>class version.</a:t>
            </a:r>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1237946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352141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24 lines, blank lines and the closing brace not counted.</a:t>
            </a:r>
          </a:p>
          <a:p>
            <a:endParaRPr lang="en-CA" dirty="0"/>
          </a:p>
          <a:p>
            <a:r>
              <a:rPr lang="en-CA" dirty="0"/>
              <a:t>The extra lines come from the separation of input and output, the declaration of the Record that acts as a tuple, and the declaration of the main method.</a:t>
            </a:r>
          </a:p>
          <a:p>
            <a:endParaRPr lang="en-CA" dirty="0"/>
          </a:p>
          <a:p>
            <a:r>
              <a:rPr lang="en-CA" dirty="0"/>
              <a:t>As a program increases in complexity it will be expected that difference in number of lines will be insignificant.</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2860167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30</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two new APIs, </a:t>
            </a:r>
            <a:r>
              <a:rPr lang="en-US" dirty="0"/>
              <a:t>Foreign Linker API &amp; Foreign Memory Access API, 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32</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the following question, would you hire a programmer trained in Python to work in Java or a Java programmer to work in Python?</a:t>
            </a:r>
          </a:p>
          <a:p>
            <a:endParaRPr lang="en-CA" dirty="0"/>
          </a:p>
          <a:p>
            <a:r>
              <a:rPr lang="en-CA" dirty="0"/>
              <a:t>Obviously as Java programmers the answer is obvious.</a:t>
            </a:r>
          </a:p>
          <a:p>
            <a:endParaRPr lang="en-CA" dirty="0"/>
          </a:p>
          <a:p>
            <a:r>
              <a:rPr lang="en-CA" dirty="0"/>
              <a:t>The question does go to the heart of how you become a successful programmer.</a:t>
            </a:r>
          </a:p>
          <a:p>
            <a:endParaRPr lang="en-CA" dirty="0"/>
          </a:p>
          <a:p>
            <a:r>
              <a:rPr lang="en-CA" dirty="0"/>
              <a:t>Behind Java is a wealth of information on using the language to solve most any problem.</a:t>
            </a:r>
          </a:p>
          <a:p>
            <a:endParaRPr lang="en-CA" dirty="0"/>
          </a:p>
          <a:p>
            <a:r>
              <a:rPr lang="en-CA" dirty="0"/>
              <a:t>The Java community is constantly pushing the bounds of the language.</a:t>
            </a:r>
          </a:p>
          <a:p>
            <a:endParaRPr lang="en-CA" dirty="0"/>
          </a:p>
          <a:p>
            <a:r>
              <a:rPr lang="en-CA" dirty="0"/>
              <a:t>No one trains for one language and expects to work in that language for their whole career.</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33</a:t>
            </a:fld>
            <a:endParaRPr lang="en-CA"/>
          </a:p>
        </p:txBody>
      </p:sp>
    </p:spTree>
    <p:extLst>
      <p:ext uri="{BB962C8B-B14F-4D97-AF65-F5344CB8AC3E}">
        <p14:creationId xmlns:p14="http://schemas.microsoft.com/office/powerpoint/2010/main" val="2114849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US" dirty="0"/>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34</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 the last few years Java has gained the unfounded reputation of being difficult to code, old fashioned in its structure, and significantly verbose as compared to other languages. </a:t>
            </a:r>
          </a:p>
          <a:p>
            <a:endParaRPr lang="en-CA" dirty="0"/>
          </a:p>
          <a:p>
            <a:r>
              <a:rPr lang="en-CA" dirty="0"/>
              <a:t>This means that new users and users of other languages shy away from Java because they believe they will have to write a lot more code to get things done in Java. </a:t>
            </a:r>
          </a:p>
          <a:p>
            <a:endParaRPr lang="en-CA" dirty="0"/>
          </a:p>
          <a:p>
            <a:r>
              <a:rPr lang="en-CA" dirty="0"/>
              <a:t>In this presentation we will look at enhancements to Java that continue to make Java the best language for education for new programmers.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JShell is all about immediate feedback.</a:t>
            </a:r>
          </a:p>
          <a:p>
            <a:r>
              <a:rPr lang="en-CA" dirty="0"/>
              <a:t>There is no need to start-up a complex IDE such as IntelliJ, Eclipse or NetBeans.</a:t>
            </a:r>
          </a:p>
          <a:p>
            <a:r>
              <a:rPr lang="en-CA" dirty="0"/>
              <a:t>It is not even necessary to have a text editor.</a:t>
            </a:r>
          </a:p>
          <a:p>
            <a:r>
              <a:rPr lang="en-CA" dirty="0"/>
              <a:t>It can be used to enter and execute lines one at a time.</a:t>
            </a:r>
          </a:p>
          <a:p>
            <a:r>
              <a:rPr lang="en-CA" dirty="0"/>
              <a:t>Using its own built in JShell Edit Pad you can write full methods and execute them right away.</a:t>
            </a:r>
          </a:p>
          <a:p>
            <a:r>
              <a:rPr lang="en-CA" dirty="0"/>
              <a:t>Bring the JShell console/terminal window to the foreground</a:t>
            </a:r>
          </a:p>
          <a:p>
            <a:r>
              <a:rPr lang="en-CA" dirty="0"/>
              <a:t>Enter “/edit” to open the JShell Edit Pad.</a:t>
            </a:r>
          </a:p>
          <a:p>
            <a:r>
              <a:rPr lang="en-CA" dirty="0"/>
              <a:t>Show the audience the contents of the JShellCodeDemo.txt file pointing out it is just a single method without any class decorations.</a:t>
            </a:r>
          </a:p>
          <a:p>
            <a:r>
              <a:rPr lang="en-CA" dirty="0"/>
              <a:t>Copy the text and paste it into the JShell Edit Pad and click on the buttons ‘Accept’ and then ‘Exit’.</a:t>
            </a:r>
          </a:p>
          <a:p>
            <a:r>
              <a:rPr lang="en-CA" dirty="0"/>
              <a:t>Now type ‘loan()’ at the prompt in JShell. You can now enter an amount of money to borrow, the annual interest rate and the number of months you will take to repay the loan.</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334069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1324936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01199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8" Type="http://schemas.openxmlformats.org/officeDocument/2006/relationships/hyperlink" Target="https://education.oracle.com/usergroupchampions" TargetMode="Externa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Junior Developers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2460208798"/>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a:t>
            </a:r>
            <a:br>
              <a:rPr lang="en-CA" sz="4800" b="1" dirty="0">
                <a:solidFill>
                  <a:schemeClr val="bg1"/>
                </a:solidFill>
              </a:rPr>
            </a:br>
            <a:r>
              <a:rPr lang="en-CA" sz="4800" b="1" dirty="0">
                <a:solidFill>
                  <a:schemeClr val="bg1"/>
                </a:solidFill>
              </a:rPr>
              <a:t>JDK 15</a:t>
            </a:r>
          </a:p>
        </p:txBody>
      </p:sp>
    </p:spTree>
    <p:extLst>
      <p:ext uri="{BB962C8B-B14F-4D97-AF65-F5344CB8AC3E}">
        <p14:creationId xmlns:p14="http://schemas.microsoft.com/office/powerpoint/2010/main" val="258064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And still more . . . String template JDK 21 preview</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a:latin typeface="Consolas" panose="020B0609020204030204" pitchFamily="49" charset="0"/>
              </a:rPr>
              <a:t>String email = "person@mail.com";</a:t>
            </a:r>
          </a:p>
          <a:p>
            <a:pPr marL="0" indent="0">
              <a:spcBef>
                <a:spcPts val="0"/>
              </a:spcBef>
              <a:spcAft>
                <a:spcPts val="500"/>
              </a:spcAft>
              <a:buNone/>
            </a:pPr>
            <a:r>
              <a:rPr lang="en-CA" sz="2000" b="1" dirty="0">
                <a:solidFill>
                  <a:schemeClr val="bg1"/>
                </a:solidFill>
                <a:latin typeface="Consolas" panose="020B0609020204030204" pitchFamily="49" charset="0"/>
              </a:rPr>
              <a:t>   String page = STR."""</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000" b="1" dirty="0">
                <a:solidFill>
                  <a:schemeClr val="bg1"/>
                </a:solidFill>
                <a:latin typeface="Consolas" panose="020B0609020204030204" pitchFamily="49" charset="0"/>
              </a:rPr>
              <a:t>           &lt;link </a:t>
            </a:r>
            <a:r>
              <a:rPr lang="en-CA" sz="2000" b="1" dirty="0" err="1">
                <a:solidFill>
                  <a:schemeClr val="bg1"/>
                </a:solidFill>
                <a:latin typeface="Consolas" panose="020B0609020204030204" pitchFamily="49" charset="0"/>
              </a:rPr>
              <a:t>rel</a:t>
            </a:r>
            <a:r>
              <a:rPr lang="en-CA" sz="2000" b="1" dirty="0">
                <a:solidFill>
                  <a:schemeClr val="bg1"/>
                </a:solidFill>
                <a:latin typeface="Consolas" panose="020B0609020204030204" pitchFamily="49" charset="0"/>
              </a:rPr>
              <a:t>='stylesheet' </a:t>
            </a:r>
            <a:r>
              <a:rPr lang="en-CA" sz="2000" b="1" dirty="0" err="1">
                <a:solidFill>
                  <a:schemeClr val="bg1"/>
                </a:solidFill>
                <a:latin typeface="Consolas" panose="020B0609020204030204" pitchFamily="49" charset="0"/>
              </a:rPr>
              <a:t>href</a:t>
            </a:r>
            <a:r>
              <a:rPr lang="en-CA" sz="2000" b="1" dirty="0">
                <a:solidFill>
                  <a:schemeClr val="bg1"/>
                </a:solidFill>
                <a:latin typeface="Consolas" panose="020B0609020204030204" pitchFamily="49" charset="0"/>
              </a:rPr>
              <a:t>='styles/main.css' type= 'text/</a:t>
            </a:r>
            <a:r>
              <a:rPr lang="en-CA" sz="2000" b="1" dirty="0" err="1">
                <a:solidFill>
                  <a:schemeClr val="bg1"/>
                </a:solidFill>
                <a:latin typeface="Consolas" panose="020B0609020204030204" pitchFamily="49" charset="0"/>
              </a:rPr>
              <a:t>css</a:t>
            </a:r>
            <a:r>
              <a:rPr lang="en-CA" sz="2000" b="1" dirty="0">
                <a:solidFill>
                  <a:schemeClr val="bg1"/>
                </a:solidFill>
                <a:latin typeface="Consolas" panose="020B0609020204030204" pitchFamily="49" charset="0"/>
              </a:rPr>
              <a:t>’/&gt;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0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0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000" b="1" dirty="0">
                <a:solidFill>
                  <a:schemeClr val="bg1"/>
                </a:solidFill>
                <a:latin typeface="Consolas" panose="020B0609020204030204" pitchFamily="49" charset="0"/>
              </a:rPr>
              <a:t>           &lt;span&gt;</a:t>
            </a:r>
            <a:r>
              <a:rPr lang="en-CA" sz="2000" b="1" dirty="0">
                <a:latin typeface="Consolas" panose="020B0609020204030204" pitchFamily="49" charset="0"/>
              </a:rPr>
              <a:t>\{email}</a:t>
            </a:r>
            <a:r>
              <a:rPr lang="en-CA" sz="2000" b="1" dirty="0">
                <a:solidFill>
                  <a:schemeClr val="bg1"/>
                </a:solidFill>
                <a:latin typeface="Consolas" panose="020B0609020204030204" pitchFamily="49" charset="0"/>
              </a:rPr>
              <a:t>&lt;/span&gt;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err="1">
                <a:solidFill>
                  <a:schemeClr val="bg1"/>
                </a:solidFill>
                <a:latin typeface="Consolas" panose="020B0609020204030204" pitchFamily="49" charset="0"/>
              </a:rPr>
              <a:t>System.out.println</a:t>
            </a:r>
            <a:r>
              <a:rPr lang="en-CA" sz="2000" b="1" dirty="0">
                <a:solidFill>
                  <a:schemeClr val="bg1"/>
                </a:solidFill>
                <a:latin typeface="Consolas" panose="020B0609020204030204" pitchFamily="49" charset="0"/>
              </a:rPr>
              <a:t>(page);</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97448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096933"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73875" y="1967288"/>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76620389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fontScale="85000" lnSpcReduction="20000"/>
          </a:bodyPr>
          <a:lstStyle/>
          <a:p>
            <a:pPr algn="l"/>
            <a:r>
              <a:rPr lang="en-CA" b="0" i="0" dirty="0">
                <a:solidFill>
                  <a:srgbClr val="444444"/>
                </a:solidFill>
                <a:effectLst/>
                <a:latin typeface="proxima-nova"/>
              </a:rPr>
              <a:t>Java can be a fairly steep learning curve for a beginner </a:t>
            </a:r>
          </a:p>
          <a:p>
            <a:pPr lvl="1"/>
            <a:r>
              <a:rPr lang="en-CA" sz="2800" b="0" i="1" dirty="0">
                <a:solidFill>
                  <a:srgbClr val="444444"/>
                </a:solidFill>
                <a:effectLst/>
                <a:latin typeface="proxima-nova"/>
              </a:rPr>
              <a:t>Only if the instructor themselves had a steep curve in learning the language</a:t>
            </a:r>
          </a:p>
          <a:p>
            <a:pPr algn="l"/>
            <a:r>
              <a:rPr lang="en-CA" b="0" i="0" dirty="0">
                <a:solidFill>
                  <a:srgbClr val="444444"/>
                </a:solidFill>
                <a:effectLst/>
                <a:latin typeface="proxima-nova"/>
              </a:rPr>
              <a:t>Java is not suitable for lightweight, quick tasks </a:t>
            </a:r>
          </a:p>
          <a:p>
            <a:pPr lvl="1"/>
            <a:r>
              <a:rPr lang="en-CA" sz="2800" dirty="0">
                <a:solidFill>
                  <a:srgbClr val="444444"/>
                </a:solidFill>
                <a:latin typeface="proxima-nova"/>
              </a:rPr>
              <a:t>Better suited for larger and more complex applications.</a:t>
            </a:r>
          </a:p>
          <a:p>
            <a:pPr lvl="1"/>
            <a:r>
              <a:rPr lang="en-CA" sz="2800" b="0" i="1" dirty="0">
                <a:solidFill>
                  <a:srgbClr val="444444"/>
                </a:solidFill>
                <a:effectLst/>
                <a:latin typeface="proxima-nova"/>
              </a:rPr>
              <a:t>Have you seen Single-File Source-Code and under Linux have you tried shebang execution?</a:t>
            </a:r>
          </a:p>
          <a:p>
            <a:pPr lvl="1"/>
            <a:r>
              <a:rPr lang="en-CA" sz="2800" i="1" dirty="0">
                <a:solidFill>
                  <a:srgbClr val="444444"/>
                </a:solidFill>
                <a:latin typeface="proxima-nova"/>
              </a:rPr>
              <a:t>This Just In! </a:t>
            </a:r>
            <a:r>
              <a:rPr lang="en-US" sz="2800" b="1" i="1" dirty="0">
                <a:solidFill>
                  <a:srgbClr val="444444"/>
                </a:solidFill>
                <a:latin typeface="proxima-nova"/>
              </a:rPr>
              <a:t>Unnamed Classes and Instance Main Methods</a:t>
            </a:r>
            <a:endParaRPr lang="en-CA" sz="2800" b="1" i="1" dirty="0">
              <a:solidFill>
                <a:srgbClr val="444444"/>
              </a:solidFill>
              <a:effectLst/>
              <a:latin typeface="proxima-nova"/>
            </a:endParaRPr>
          </a:p>
          <a:p>
            <a:pPr algn="l"/>
            <a:r>
              <a:rPr lang="en-CA" b="0" i="0" dirty="0">
                <a:solidFill>
                  <a:srgbClr val="444444"/>
                </a:solidFill>
                <a:effectLst/>
                <a:latin typeface="proxima-nova"/>
              </a:rPr>
              <a:t>Oracle Java Development Kit (JDK), is not open source</a:t>
            </a:r>
          </a:p>
          <a:p>
            <a:pPr lvl="1"/>
            <a:r>
              <a:rPr lang="en-CA" sz="2800" b="0" i="1" dirty="0">
                <a:solidFill>
                  <a:srgbClr val="444444"/>
                </a:solidFill>
                <a:effectLst/>
                <a:latin typeface="proxima-nova"/>
              </a:rPr>
              <a:t>OpenJDK is a completely open source implementation of the JDK </a:t>
            </a:r>
            <a:endParaRPr lang="en-CA" sz="2800" i="1" dirty="0">
              <a:solidFill>
                <a:srgbClr val="444444"/>
              </a:solidFill>
              <a:latin typeface="proxima-nova"/>
            </a:endParaRPr>
          </a:p>
          <a:p>
            <a:pPr lvl="1"/>
            <a:r>
              <a:rPr lang="en-CA" sz="2800" i="1" dirty="0">
                <a:solidFill>
                  <a:srgbClr val="444444"/>
                </a:solidFill>
                <a:latin typeface="proxima-nova"/>
              </a:rPr>
              <a:t>Continuing development of Java is done in the OpenJDK project by Oracle Java developers</a:t>
            </a:r>
            <a:endParaRPr lang="en-CA" sz="2800" b="0" i="1"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Virtuous Virtual Threads</a:t>
            </a:r>
            <a:br>
              <a:rPr lang="en-US" b="1" dirty="0">
                <a:solidFill>
                  <a:srgbClr val="FFFFFF"/>
                </a:solidFill>
              </a:rPr>
            </a:br>
            <a:r>
              <a:rPr lang="en-US" dirty="0">
                <a:solidFill>
                  <a:srgbClr val="FFFFFF"/>
                </a:solidFill>
              </a:rPr>
              <a:t>JDK 21.</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4167272" y="591344"/>
            <a:ext cx="7913111" cy="5585619"/>
          </a:xfrm>
        </p:spPr>
        <p:txBody>
          <a:bodyPr anchor="ctr">
            <a:normAutofit/>
          </a:bodyPr>
          <a:lstStyle/>
          <a:p>
            <a:pPr marL="0" indent="0">
              <a:buNone/>
            </a:pPr>
            <a:r>
              <a:rPr lang="en-CA" sz="2000" b="1" dirty="0">
                <a:latin typeface="Consolas" panose="020B0609020204030204" pitchFamily="49" charset="0"/>
              </a:rPr>
              <a:t> </a:t>
            </a:r>
            <a:r>
              <a:rPr lang="en-US" sz="2000" b="1" dirty="0">
                <a:latin typeface="Consolas" panose="020B0609020204030204" pitchFamily="49" charset="0"/>
              </a:rPr>
              <a:t>public class </a:t>
            </a:r>
            <a:r>
              <a:rPr lang="en-US" sz="2000" b="1" dirty="0" err="1">
                <a:latin typeface="Consolas" panose="020B0609020204030204" pitchFamily="49" charset="0"/>
              </a:rPr>
              <a:t>VirtualThreadClass</a:t>
            </a:r>
            <a:r>
              <a:rPr lang="en-US" sz="2000" b="1" dirty="0">
                <a:latin typeface="Consolas" panose="020B0609020204030204" pitchFamily="49" charset="0"/>
              </a:rPr>
              <a:t> extends Thread { . . }</a:t>
            </a:r>
          </a:p>
          <a:p>
            <a:pPr marL="0" indent="0">
              <a:buNone/>
            </a:pPr>
            <a:endParaRPr lang="en-US" sz="2000" b="1" dirty="0">
              <a:latin typeface="Consolas" panose="020B0609020204030204" pitchFamily="49" charset="0"/>
            </a:endParaRPr>
          </a:p>
          <a:p>
            <a:pPr marL="0" indent="0">
              <a:buNone/>
            </a:pPr>
            <a:endParaRPr lang="en-US" sz="2000" b="1" dirty="0">
              <a:latin typeface="Consolas" panose="020B0609020204030204" pitchFamily="49" charset="0"/>
            </a:endParaRPr>
          </a:p>
          <a:p>
            <a:pPr marL="0" indent="0">
              <a:buNone/>
            </a:pPr>
            <a:r>
              <a:rPr lang="en-CA" sz="2000" b="1" dirty="0">
                <a:latin typeface="Consolas" panose="020B0609020204030204" pitchFamily="49" charset="0"/>
              </a:rPr>
              <a:t> public void perform() {</a:t>
            </a:r>
          </a:p>
          <a:p>
            <a:pPr marL="0" indent="0">
              <a:buNone/>
            </a:pPr>
            <a:r>
              <a:rPr lang="en-CA" sz="2000" b="1" dirty="0">
                <a:latin typeface="Consolas" panose="020B0609020204030204" pitchFamily="49" charset="0"/>
              </a:rPr>
              <a:t>      for (int i = 0; i &lt; 5; ++i) {</a:t>
            </a:r>
          </a:p>
          <a:p>
            <a:pPr marL="0" indent="0">
              <a:buNone/>
            </a:pPr>
            <a:r>
              <a:rPr lang="en-CA" sz="2000" b="1" dirty="0">
                <a:latin typeface="Consolas" panose="020B0609020204030204" pitchFamily="49" charset="0"/>
              </a:rPr>
              <a:t>         </a:t>
            </a:r>
            <a:r>
              <a:rPr lang="en-CA" sz="2000" b="1" dirty="0" err="1">
                <a:latin typeface="Consolas" panose="020B0609020204030204" pitchFamily="49" charset="0"/>
              </a:rPr>
              <a:t>Thread.ofVirtual</a:t>
            </a:r>
            <a:r>
              <a:rPr lang="en-CA" sz="2000" b="1" dirty="0">
                <a:latin typeface="Consolas" panose="020B0609020204030204" pitchFamily="49" charset="0"/>
              </a:rPr>
              <a:t>().name("Thread # " + i).</a:t>
            </a:r>
          </a:p>
          <a:p>
            <a:pPr marL="0" indent="0">
              <a:buNone/>
            </a:pPr>
            <a:r>
              <a:rPr lang="en-CA" sz="2000" b="1" dirty="0">
                <a:latin typeface="Consolas" panose="020B0609020204030204" pitchFamily="49" charset="0"/>
              </a:rPr>
              <a:t>            start(new </a:t>
            </a:r>
            <a:r>
              <a:rPr lang="en-CA" sz="2000" b="1" dirty="0" err="1">
                <a:latin typeface="Consolas" panose="020B0609020204030204" pitchFamily="49" charset="0"/>
              </a:rPr>
              <a:t>VirtualThreadClass</a:t>
            </a:r>
            <a:r>
              <a:rPr lang="en-CA" sz="2000" b="1" dirty="0">
                <a:latin typeface="Consolas" panose="020B0609020204030204" pitchFamily="49" charset="0"/>
              </a:rPr>
              <a:t>());</a:t>
            </a:r>
          </a:p>
          <a:p>
            <a:pPr marL="0" indent="0">
              <a:buNone/>
            </a:pPr>
            <a:r>
              <a:rPr lang="en-CA" sz="2000" b="1" dirty="0">
                <a:latin typeface="Consolas" panose="020B0609020204030204" pitchFamily="49" charset="0"/>
              </a:rPr>
              <a:t>}</a:t>
            </a:r>
          </a:p>
        </p:txBody>
      </p:sp>
    </p:spTree>
    <p:extLst>
      <p:ext uri="{BB962C8B-B14F-4D97-AF65-F5344CB8AC3E}">
        <p14:creationId xmlns:p14="http://schemas.microsoft.com/office/powerpoint/2010/main" val="2323154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196295223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4B003E3-6FFF-4267-9C3D-27C29A7C649A}"/>
              </a:ext>
            </a:extLst>
          </p:cNvPr>
          <p:cNvGraphicFramePr>
            <a:graphicFrameLocks noGrp="1"/>
          </p:cNvGraphicFramePr>
          <p:nvPr>
            <p:ph idx="1"/>
            <p:extLst>
              <p:ext uri="{D42A27DB-BD31-4B8C-83A1-F6EECF244321}">
                <p14:modId xmlns:p14="http://schemas.microsoft.com/office/powerpoint/2010/main" val="2333645876"/>
              </p:ext>
            </p:extLst>
          </p:nvPr>
        </p:nvGraphicFramePr>
        <p:xfrm>
          <a:off x="5468389" y="620392"/>
          <a:ext cx="6263640" cy="5764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09996ED-0E22-FE49-91E3-31A486DFF2E3}"/>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8695740-885A-EA4B-B313-1035A06C6144}"/>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Why is Python Gaining Popularity In Education?</a:t>
            </a:r>
          </a:p>
        </p:txBody>
      </p:sp>
    </p:spTree>
    <p:extLst>
      <p:ext uri="{BB962C8B-B14F-4D97-AF65-F5344CB8AC3E}">
        <p14:creationId xmlns:p14="http://schemas.microsoft.com/office/powerpoint/2010/main" val="39591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extLst>
              <p:ext uri="{D42A27DB-BD31-4B8C-83A1-F6EECF244321}">
                <p14:modId xmlns:p14="http://schemas.microsoft.com/office/powerpoint/2010/main" val="2969377008"/>
              </p:ext>
            </p:extLst>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r>
              <a:rPr lang="en-CA" dirty="0">
                <a:solidFill>
                  <a:schemeClr val="bg1"/>
                </a:solidFill>
              </a:rPr>
              <a:t>Discuss them as you review them.</a:t>
            </a:r>
          </a:p>
        </p:txBody>
      </p:sp>
    </p:spTree>
    <p:extLst>
      <p:ext uri="{BB962C8B-B14F-4D97-AF65-F5344CB8AC3E}">
        <p14:creationId xmlns:p14="http://schemas.microsoft.com/office/powerpoint/2010/main" val="177551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Basic Python</a:t>
            </a:r>
          </a:p>
        </p:txBody>
      </p:sp>
      <p:sp>
        <p:nvSpPr>
          <p:cNvPr id="9" name="TextBox 8">
            <a:extLst>
              <a:ext uri="{FF2B5EF4-FFF2-40B4-BE49-F238E27FC236}">
                <a16:creationId xmlns:a16="http://schemas.microsoft.com/office/drawing/2014/main" id="{710BF38C-B12A-DEB7-C2A7-0DCC212BE9C6}"/>
              </a:ext>
            </a:extLst>
          </p:cNvPr>
          <p:cNvSpPr txBox="1"/>
          <p:nvPr/>
        </p:nvSpPr>
        <p:spPr>
          <a:xfrm>
            <a:off x="3048000" y="1563862"/>
            <a:ext cx="8916226" cy="2923877"/>
          </a:xfrm>
          <a:prstGeom prst="rect">
            <a:avLst/>
          </a:prstGeom>
          <a:noFill/>
        </p:spPr>
        <p:txBody>
          <a:bodyPr wrap="square">
            <a:spAutoFit/>
          </a:bodyPr>
          <a:lstStyle/>
          <a:p>
            <a:pPr>
              <a:lnSpc>
                <a:spcPct val="150000"/>
              </a:lnSpc>
            </a:pPr>
            <a:r>
              <a:rPr lang="en-US" sz="1600" b="1" dirty="0">
                <a:latin typeface="Consolas" panose="020B0609020204030204" pitchFamily="49" charset="0"/>
              </a:rPr>
              <a:t>loan = 1000.0</a:t>
            </a:r>
          </a:p>
          <a:p>
            <a:pPr>
              <a:lnSpc>
                <a:spcPct val="150000"/>
              </a:lnSpc>
            </a:pPr>
            <a:r>
              <a:rPr lang="en-US" sz="1600" b="1" dirty="0">
                <a:latin typeface="Consolas" panose="020B0609020204030204" pitchFamily="49" charset="0"/>
              </a:rPr>
              <a:t>interest 0.05</a:t>
            </a:r>
          </a:p>
          <a:p>
            <a:pPr>
              <a:lnSpc>
                <a:spcPct val="150000"/>
              </a:lnSpc>
            </a:pPr>
            <a:r>
              <a:rPr lang="en-US" sz="1600" b="1" dirty="0">
                <a:latin typeface="Consolas" panose="020B0609020204030204" pitchFamily="49" charset="0"/>
              </a:rPr>
              <a:t>term = 5</a:t>
            </a:r>
          </a:p>
          <a:p>
            <a:pPr>
              <a:lnSpc>
                <a:spcPct val="150000"/>
              </a:lnSpc>
            </a:pPr>
            <a:r>
              <a:rPr lang="en-US" sz="1600" b="1" dirty="0" err="1">
                <a:latin typeface="Consolas" panose="020B0609020204030204" pitchFamily="49" charset="0"/>
              </a:rPr>
              <a:t>tempInterest</a:t>
            </a:r>
            <a:r>
              <a:rPr lang="en-US" sz="1600" b="1" dirty="0">
                <a:latin typeface="Consolas" panose="020B0609020204030204" pitchFamily="49" charset="0"/>
              </a:rPr>
              <a:t> = float(interest) / 12</a:t>
            </a:r>
          </a:p>
          <a:p>
            <a:pPr>
              <a:lnSpc>
                <a:spcPct val="150000"/>
              </a:lnSpc>
            </a:pPr>
            <a:r>
              <a:rPr lang="en-US" sz="1600" b="1" dirty="0">
                <a:latin typeface="Consolas" panose="020B0609020204030204" pitchFamily="49" charset="0"/>
              </a:rPr>
              <a:t>result = float(loan) * \</a:t>
            </a:r>
          </a:p>
          <a:p>
            <a:pPr>
              <a:lnSpc>
                <a:spcPct val="150000"/>
              </a:lnSpc>
            </a:pPr>
            <a:r>
              <a:rPr lang="en-US" sz="1600" b="1" dirty="0">
                <a:latin typeface="Consolas" panose="020B0609020204030204" pitchFamily="49" charset="0"/>
              </a:rPr>
              <a:t>   (</a:t>
            </a:r>
            <a:r>
              <a:rPr lang="en-US" sz="1600" b="1" dirty="0" err="1">
                <a:latin typeface="Consolas" panose="020B0609020204030204" pitchFamily="49" charset="0"/>
              </a:rPr>
              <a:t>tempInterest</a:t>
            </a:r>
            <a:r>
              <a:rPr lang="en-US" sz="1600" b="1" dirty="0">
                <a:latin typeface="Consolas" panose="020B0609020204030204" pitchFamily="49" charset="0"/>
              </a:rPr>
              <a:t> / (1.0 - ((1.0 + </a:t>
            </a:r>
            <a:r>
              <a:rPr lang="en-US" sz="1600" b="1" dirty="0" err="1">
                <a:latin typeface="Consolas" panose="020B0609020204030204" pitchFamily="49" charset="0"/>
              </a:rPr>
              <a:t>tempInterest</a:t>
            </a:r>
            <a:r>
              <a:rPr lang="en-US" sz="1600" b="1" dirty="0">
                <a:latin typeface="Consolas" panose="020B0609020204030204" pitchFamily="49" charset="0"/>
              </a:rPr>
              <a:t>) ** -float(</a:t>
            </a:r>
            <a:r>
              <a:rPr lang="en-US" sz="1600" b="1">
                <a:latin typeface="Consolas" panose="020B0609020204030204" pitchFamily="49" charset="0"/>
              </a:rPr>
              <a:t>term))))</a:t>
            </a:r>
            <a:endParaRPr lang="en-US" sz="1600" b="1" dirty="0">
              <a:latin typeface="Consolas" panose="020B0609020204030204" pitchFamily="49" charset="0"/>
            </a:endParaRPr>
          </a:p>
          <a:p>
            <a:pPr>
              <a:lnSpc>
                <a:spcPct val="150000"/>
              </a:lnSpc>
            </a:pPr>
            <a:r>
              <a:rPr lang="en-US" sz="1600" b="1" dirty="0">
                <a:latin typeface="Consolas" panose="020B0609020204030204" pitchFamily="49" charset="0"/>
              </a:rPr>
              <a:t>print("Monthly Payment: %.2f" % result)</a:t>
            </a:r>
          </a:p>
          <a:p>
            <a:endParaRPr lang="en-US" sz="1600" b="1" dirty="0">
              <a:latin typeface="Consolas" panose="020B0609020204030204" pitchFamily="49" charset="0"/>
            </a:endParaRPr>
          </a:p>
        </p:txBody>
      </p:sp>
    </p:spTree>
    <p:extLst>
      <p:ext uri="{BB962C8B-B14F-4D97-AF65-F5344CB8AC3E}">
        <p14:creationId xmlns:p14="http://schemas.microsoft.com/office/powerpoint/2010/main" val="3364357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735015" y="817076"/>
            <a:ext cx="10456985" cy="4524315"/>
          </a:xfrm>
          <a:prstGeom prst="rect">
            <a:avLst/>
          </a:prstGeom>
        </p:spPr>
        <p:txBody>
          <a:bodyPr wrap="square">
            <a:spAutoFit/>
          </a:bodyPr>
          <a:lstStyle/>
          <a:p>
            <a:r>
              <a:rPr lang="en-CA" sz="1600" b="1" dirty="0">
                <a:latin typeface="Consolas" panose="020B0609020204030204" pitchFamily="49" charset="0"/>
                <a:ea typeface="M+ 1m" panose="020B0509020203020207" pitchFamily="49" charset="-128"/>
              </a:rPr>
              <a:t>public class JavaCalculator01 {</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public static void main(String[] </a:t>
            </a:r>
            <a:r>
              <a:rPr lang="en-CA" sz="1600" b="1" dirty="0" err="1">
                <a:latin typeface="Consolas" panose="020B0609020204030204" pitchFamily="49" charset="0"/>
                <a:ea typeface="M+ 1m" panose="020B0509020203020207" pitchFamily="49" charset="-128"/>
              </a:rPr>
              <a:t>args</a:t>
            </a:r>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        double loan = 1000.0;</a:t>
            </a:r>
          </a:p>
          <a:p>
            <a:r>
              <a:rPr lang="en-CA" sz="1600" b="1" dirty="0">
                <a:latin typeface="Consolas" panose="020B0609020204030204" pitchFamily="49" charset="0"/>
                <a:ea typeface="M+ 1m" panose="020B0509020203020207" pitchFamily="49" charset="-128"/>
              </a:rPr>
              <a:t>	double interest = 0.05;</a:t>
            </a:r>
          </a:p>
          <a:p>
            <a:r>
              <a:rPr lang="en-CA" sz="1600" b="1" dirty="0">
                <a:latin typeface="Consolas" panose="020B0609020204030204" pitchFamily="49" charset="0"/>
                <a:ea typeface="M+ 1m" panose="020B0509020203020207" pitchFamily="49" charset="-128"/>
              </a:rPr>
              <a:t>	double term = 5;</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var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r>
              <a:rPr lang="en-CA" sz="1600" b="1" dirty="0">
                <a:latin typeface="Consolas" panose="020B0609020204030204" pitchFamily="49" charset="0"/>
                <a:ea typeface="M+ 1m" panose="020B0509020203020207" pitchFamily="49" charset="-128"/>
              </a:rPr>
              <a:t>        var result = loan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("Monthly Payment: %.2f%n", result);</a:t>
            </a:r>
          </a:p>
          <a:p>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Single Source File Code example</a:t>
            </a:r>
          </a:p>
          <a:p>
            <a:r>
              <a:rPr lang="en-CA" sz="1600" b="1" dirty="0">
                <a:latin typeface="Consolas" panose="020B0609020204030204" pitchFamily="49" charset="0"/>
                <a:ea typeface="M+ 1m" panose="020B0509020203020207" pitchFamily="49" charset="-128"/>
              </a:rPr>
              <a:t>// runs with java JavaCalculator01.java</a:t>
            </a:r>
          </a:p>
          <a:p>
            <a:endParaRPr lang="en-CA" sz="1600" b="1" dirty="0">
              <a:latin typeface="Consolas" panose="020B0609020204030204" pitchFamily="49" charset="0"/>
              <a:ea typeface="M+ 1m" panose="020B0509020203020207" pitchFamily="49" charset="-128"/>
            </a:endParaRP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13878" y="12730"/>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Classic Java</a:t>
            </a:r>
          </a:p>
        </p:txBody>
      </p:sp>
    </p:spTree>
    <p:extLst>
      <p:ext uri="{BB962C8B-B14F-4D97-AF65-F5344CB8AC3E}">
        <p14:creationId xmlns:p14="http://schemas.microsoft.com/office/powerpoint/2010/main" val="1739267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929284" y="817076"/>
            <a:ext cx="10114224" cy="4372992"/>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void main() {</a:t>
            </a:r>
          </a:p>
          <a:p>
            <a:pPr>
              <a:spcAft>
                <a:spcPts val="500"/>
              </a:spcAft>
            </a:pP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    double loan = 1000.0;</a:t>
            </a:r>
          </a:p>
          <a:p>
            <a:pPr>
              <a:spcAft>
                <a:spcPts val="500"/>
              </a:spcAft>
            </a:pPr>
            <a:r>
              <a:rPr lang="en-CA" sz="1600" b="1" dirty="0">
                <a:latin typeface="Consolas" panose="020B0609020204030204" pitchFamily="49" charset="0"/>
                <a:ea typeface="M+ 1m" panose="020B0509020203020207" pitchFamily="49" charset="-128"/>
              </a:rPr>
              <a:t>    double interest = 0.05;</a:t>
            </a:r>
          </a:p>
          <a:p>
            <a:pPr>
              <a:spcAft>
                <a:spcPts val="500"/>
              </a:spcAft>
            </a:pPr>
            <a:r>
              <a:rPr lang="en-CA" sz="1600" b="1" dirty="0">
                <a:latin typeface="Consolas" panose="020B0609020204030204" pitchFamily="49" charset="0"/>
                <a:ea typeface="M+ 1m" panose="020B0509020203020207" pitchFamily="49" charset="-128"/>
              </a:rPr>
              <a:t>    double term = 5;</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var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pPr>
              <a:spcAft>
                <a:spcPts val="500"/>
              </a:spcAft>
            </a:pPr>
            <a:r>
              <a:rPr lang="en-CA" sz="1600" b="1" dirty="0">
                <a:latin typeface="Consolas" panose="020B0609020204030204" pitchFamily="49" charset="0"/>
                <a:ea typeface="M+ 1m" panose="020B0509020203020207" pitchFamily="49" charset="-128"/>
              </a:rPr>
              <a:t>    var result = loan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("Monthly Payment: %.2f%n", result);</a:t>
            </a:r>
          </a:p>
          <a:p>
            <a:pPr>
              <a:spcAft>
                <a:spcPts val="500"/>
              </a:spcAft>
            </a:pPr>
            <a:r>
              <a:rPr lang="en-CA" sz="1600" b="1" dirty="0">
                <a:latin typeface="Consolas" panose="020B0609020204030204" pitchFamily="49" charset="0"/>
                <a:ea typeface="M+ 1m" panose="020B0509020203020207" pitchFamily="49" charset="-128"/>
              </a:rPr>
              <a:t>}</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Single Source File Code example</a:t>
            </a:r>
          </a:p>
          <a:p>
            <a:pPr>
              <a:spcAft>
                <a:spcPts val="500"/>
              </a:spcAft>
            </a:pPr>
            <a:r>
              <a:rPr lang="en-CA" sz="1600" b="1" dirty="0">
                <a:latin typeface="Consolas" panose="020B0609020204030204" pitchFamily="49" charset="0"/>
                <a:ea typeface="M+ 1m" panose="020B0509020203020207" pitchFamily="49" charset="-128"/>
              </a:rPr>
              <a:t>// runs with java --enable-preview --source 21 JavaCalculator01N.java</a:t>
            </a: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57965" y="1685740"/>
            <a:ext cx="469704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Nameless Class Java</a:t>
            </a:r>
          </a:p>
        </p:txBody>
      </p:sp>
    </p:spTree>
    <p:extLst>
      <p:ext uri="{BB962C8B-B14F-4D97-AF65-F5344CB8AC3E}">
        <p14:creationId xmlns:p14="http://schemas.microsoft.com/office/powerpoint/2010/main" val="263328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2518038" y="901028"/>
            <a:ext cx="8572808" cy="4524315"/>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class PythonCalculator03:</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func_input</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loan = float(input("           loan: "))</a:t>
            </a:r>
          </a:p>
          <a:p>
            <a:r>
              <a:rPr lang="en-CA" sz="1200" b="1" dirty="0">
                <a:latin typeface="Consolas" panose="020B0609020204030204" pitchFamily="49" charset="0"/>
                <a:ea typeface="M+ 1m" panose="020B0509020203020207" pitchFamily="49" charset="-128"/>
              </a:rPr>
              <a:t>        interest = float(input("       interest: "))</a:t>
            </a:r>
          </a:p>
          <a:p>
            <a:r>
              <a:rPr lang="en-CA" sz="1200" b="1" dirty="0">
                <a:latin typeface="Consolas" panose="020B0609020204030204" pitchFamily="49" charset="0"/>
                <a:ea typeface="M+ 1m" panose="020B0509020203020207" pitchFamily="49" charset="-128"/>
              </a:rPr>
              <a:t>        term = float(input("           term: "))</a:t>
            </a:r>
          </a:p>
          <a:p>
            <a:r>
              <a:rPr lang="en-CA" sz="1200" b="1" dirty="0">
                <a:latin typeface="Consolas" panose="020B0609020204030204" pitchFamily="49" charset="0"/>
                <a:ea typeface="M+ 1m" panose="020B0509020203020207" pitchFamily="49" charset="-128"/>
              </a:rPr>
              <a:t>        return loan, interest,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func_process</a:t>
            </a:r>
            <a:r>
              <a:rPr lang="en-CA" sz="1200" b="1" dirty="0">
                <a:latin typeface="Consolas" panose="020B0609020204030204" pitchFamily="49" charset="0"/>
                <a:ea typeface="M+ 1m" panose="020B0509020203020207" pitchFamily="49" charset="-128"/>
              </a:rPr>
              <a:t>(self,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(loan, interest, term) = </a:t>
            </a:r>
            <a:r>
              <a:rPr lang="en-CA" sz="1200" b="1" dirty="0" err="1">
                <a:latin typeface="Consolas" panose="020B0609020204030204" pitchFamily="49" charset="0"/>
                <a:ea typeface="M+ 1m" panose="020B0509020203020207" pitchFamily="49" charset="-128"/>
              </a:rPr>
              <a:t>input_data</a:t>
            </a:r>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float(interest) / 12.0;</a:t>
            </a:r>
          </a:p>
          <a:p>
            <a:r>
              <a:rPr lang="en-CA" sz="1200" b="1" dirty="0">
                <a:latin typeface="Consolas" panose="020B0609020204030204" pitchFamily="49" charset="0"/>
                <a:ea typeface="M+ 1m" panose="020B0509020203020207" pitchFamily="49" charset="-128"/>
              </a:rPr>
              <a:t>        return loan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(1.0 - ((1.0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func_output</a:t>
            </a:r>
            <a:r>
              <a:rPr lang="en-CA" sz="1200" b="1" dirty="0">
                <a:latin typeface="Consolas" panose="020B0609020204030204" pitchFamily="49" charset="0"/>
                <a:ea typeface="M+ 1m" panose="020B0509020203020207" pitchFamily="49" charset="-128"/>
              </a:rPr>
              <a:t>(self, result):</a:t>
            </a:r>
          </a:p>
          <a:p>
            <a:r>
              <a:rPr lang="en-CA" sz="1200" b="1" dirty="0">
                <a:latin typeface="Consolas" panose="020B0609020204030204" pitchFamily="49" charset="0"/>
                <a:ea typeface="M+ 1m" panose="020B0509020203020207" pitchFamily="49" charset="-128"/>
              </a:rPr>
              <a:t>        print('Monthly Payment: %.2f' % result)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func_work</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self.func_input</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result = </a:t>
            </a:r>
            <a:r>
              <a:rPr lang="en-CA" sz="1200" b="1" dirty="0" err="1">
                <a:latin typeface="Consolas" panose="020B0609020204030204" pitchFamily="49" charset="0"/>
                <a:ea typeface="M+ 1m" panose="020B0509020203020207" pitchFamily="49" charset="-128"/>
              </a:rPr>
              <a:t>self.func_process</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self.func_output</a:t>
            </a:r>
            <a:r>
              <a:rPr lang="en-CA" sz="1200" b="1" dirty="0">
                <a:latin typeface="Consolas" panose="020B0609020204030204" pitchFamily="49" charset="0"/>
                <a:ea typeface="M+ 1m" panose="020B0509020203020207" pitchFamily="49" charset="-128"/>
              </a:rPr>
              <a:t>(result)</a:t>
            </a:r>
          </a:p>
          <a:p>
            <a:endParaRPr lang="en-CA" sz="1200" b="1" dirty="0">
              <a:latin typeface="Consolas" panose="020B0609020204030204" pitchFamily="49" charset="0"/>
              <a:ea typeface="M+ 1m" panose="020B0509020203020207" pitchFamily="49" charset="-128"/>
            </a:endParaRP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worker = PythonCalculator03()</a:t>
            </a:r>
          </a:p>
          <a:p>
            <a:r>
              <a:rPr lang="en-CA" sz="1200" b="1" dirty="0" err="1">
                <a:latin typeface="Consolas" panose="020B0609020204030204" pitchFamily="49" charset="0"/>
                <a:ea typeface="M+ 1m" panose="020B0509020203020207" pitchFamily="49" charset="-128"/>
              </a:rPr>
              <a:t>worker.func_work</a:t>
            </a:r>
            <a:r>
              <a:rPr lang="en-CA" sz="12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Python</a:t>
            </a:r>
          </a:p>
        </p:txBody>
      </p:sp>
    </p:spTree>
    <p:extLst>
      <p:ext uri="{BB962C8B-B14F-4D97-AF65-F5344CB8AC3E}">
        <p14:creationId xmlns:p14="http://schemas.microsoft.com/office/powerpoint/2010/main" val="1298953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F9307-1657-48A7-A3DF-D044434130BB}"/>
              </a:ext>
            </a:extLst>
          </p:cNvPr>
          <p:cNvSpPr/>
          <p:nvPr/>
        </p:nvSpPr>
        <p:spPr>
          <a:xfrm>
            <a:off x="2367249" y="151179"/>
            <a:ext cx="9504320" cy="6555641"/>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public class JavaCalculator03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inputData</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var </a:t>
            </a:r>
            <a:r>
              <a:rPr lang="en-CA" sz="1200" b="1" dirty="0" err="1">
                <a:latin typeface="Consolas" panose="020B0609020204030204" pitchFamily="49" charset="0"/>
                <a:ea typeface="M+ 1m" panose="020B0509020203020207" pitchFamily="49" charset="-128"/>
              </a:rPr>
              <a:t>sc</a:t>
            </a:r>
            <a:r>
              <a:rPr lang="en-CA" sz="1200" b="1" dirty="0">
                <a:latin typeface="Consolas" panose="020B0609020204030204" pitchFamily="49" charset="0"/>
                <a:ea typeface="M+ 1m" panose="020B0509020203020207" pitchFamily="49" charset="-128"/>
              </a:rPr>
              <a:t> = new Scanner(System.in);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var loan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Interest: ");</a:t>
            </a:r>
          </a:p>
          <a:p>
            <a:r>
              <a:rPr lang="en-CA" sz="1200" b="1" dirty="0">
                <a:latin typeface="Consolas" panose="020B0609020204030204" pitchFamily="49" charset="0"/>
                <a:ea typeface="M+ 1m" panose="020B0509020203020207" pitchFamily="49" charset="-128"/>
              </a:rPr>
              <a:t>        var interest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Term: ");</a:t>
            </a:r>
          </a:p>
          <a:p>
            <a:r>
              <a:rPr lang="en-CA" sz="1200" b="1" dirty="0">
                <a:latin typeface="Consolas" panose="020B0609020204030204" pitchFamily="49" charset="0"/>
                <a:ea typeface="M+ 1m" panose="020B0509020203020207" pitchFamily="49" charset="-128"/>
              </a:rPr>
              <a:t>        var term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new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(loan, interest, term);</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double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var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loan.interest</a:t>
            </a:r>
            <a:r>
              <a:rPr lang="en-CA" sz="1200" b="1" dirty="0">
                <a:latin typeface="Consolas" panose="020B0609020204030204" pitchFamily="49" charset="0"/>
                <a:ea typeface="M+ 1m" panose="020B0509020203020207" pitchFamily="49" charset="-128"/>
              </a:rPr>
              <a:t>() / 12.0;</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loan.loan</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(1.0 - </a:t>
            </a:r>
            <a:r>
              <a:rPr lang="en-CA" sz="1200" b="1" dirty="0" err="1">
                <a:latin typeface="Consolas" panose="020B0609020204030204" pitchFamily="49" charset="0"/>
                <a:ea typeface="M+ 1m" panose="020B0509020203020207" pitchFamily="49" charset="-128"/>
              </a:rPr>
              <a:t>Math.pow</a:t>
            </a:r>
            <a:r>
              <a:rPr lang="en-CA" sz="1200" b="1" dirty="0">
                <a:latin typeface="Consolas" panose="020B0609020204030204" pitchFamily="49" charset="0"/>
                <a:ea typeface="M+ 1m" panose="020B0509020203020207" pitchFamily="49" charset="-128"/>
              </a:rPr>
              <a:t>((1.0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loan.term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void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(double result) {</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("Monthly Payment: %.2f%n", 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void perform() {</a:t>
            </a:r>
          </a:p>
          <a:p>
            <a:r>
              <a:rPr lang="en-CA" sz="1200" b="1" dirty="0">
                <a:latin typeface="Consolas" panose="020B0609020204030204" pitchFamily="49" charset="0"/>
                <a:ea typeface="M+ 1m" panose="020B0509020203020207" pitchFamily="49" charset="-128"/>
              </a:rPr>
              <a:t>        var loan = </a:t>
            </a:r>
            <a:r>
              <a:rPr lang="en-CA" sz="1200" b="1" dirty="0" err="1">
                <a:latin typeface="Consolas" panose="020B0609020204030204" pitchFamily="49" charset="0"/>
                <a:ea typeface="M+ 1m" panose="020B0509020203020207" pitchFamily="49" charset="-128"/>
              </a:rPr>
              <a:t>inputData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(loan);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static void main(String[] </a:t>
            </a:r>
            <a:r>
              <a:rPr lang="en-CA" sz="1200" b="1" dirty="0" err="1">
                <a:latin typeface="Consolas" panose="020B0609020204030204" pitchFamily="49" charset="0"/>
                <a:ea typeface="M+ 1m" panose="020B0509020203020207" pitchFamily="49" charset="-128"/>
              </a:rPr>
              <a:t>args</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new JavaCalculator03().perform();</a:t>
            </a:r>
          </a:p>
          <a:p>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record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(double loan, double interest, double term) {}</a:t>
            </a:r>
          </a:p>
        </p:txBody>
      </p:sp>
      <p:sp>
        <p:nvSpPr>
          <p:cNvPr id="4" name="Rectangle 3">
            <a:extLst>
              <a:ext uri="{FF2B5EF4-FFF2-40B4-BE49-F238E27FC236}">
                <a16:creationId xmlns:a16="http://schemas.microsoft.com/office/drawing/2014/main" id="{8602E87F-B295-5646-B058-58873256A06E}"/>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Java</a:t>
            </a:r>
          </a:p>
        </p:txBody>
      </p:sp>
    </p:spTree>
    <p:extLst>
      <p:ext uri="{BB962C8B-B14F-4D97-AF65-F5344CB8AC3E}">
        <p14:creationId xmlns:p14="http://schemas.microsoft.com/office/powerpoint/2010/main" val="169859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lnSpcReduction="10000"/>
          </a:bodyPr>
          <a:lstStyle/>
          <a:p>
            <a:pPr algn="l"/>
            <a:r>
              <a:rPr lang="en-CA" b="0" i="0" dirty="0">
                <a:solidFill>
                  <a:srgbClr val="444444"/>
                </a:solidFill>
                <a:effectLst/>
                <a:latin typeface="proxima-nova"/>
              </a:rPr>
              <a:t>Java is an “old” language (Java 1996 &amp; Python 1991)</a:t>
            </a:r>
          </a:p>
          <a:p>
            <a:pPr lvl="1"/>
            <a:r>
              <a:rPr lang="en-CA" sz="2800" b="0" i="1" dirty="0">
                <a:solidFill>
                  <a:srgbClr val="444444"/>
                </a:solidFill>
                <a:effectLst/>
                <a:latin typeface="proxima-nova"/>
              </a:rPr>
              <a:t>also means it’s established, widely used and well-documented</a:t>
            </a:r>
          </a:p>
          <a:p>
            <a:pPr algn="l"/>
            <a:r>
              <a:rPr lang="en-CA" dirty="0">
                <a:solidFill>
                  <a:srgbClr val="444444"/>
                </a:solidFill>
                <a:latin typeface="proxima-nova"/>
              </a:rPr>
              <a:t>M</a:t>
            </a:r>
            <a:r>
              <a:rPr lang="en-CA" b="0" dirty="0">
                <a:solidFill>
                  <a:srgbClr val="444444"/>
                </a:solidFill>
                <a:effectLst/>
                <a:latin typeface="proxima-nova"/>
              </a:rPr>
              <a:t>ore Java programmers than any other type of programmer in the world</a:t>
            </a:r>
          </a:p>
          <a:p>
            <a:pPr lvl="1"/>
            <a:r>
              <a:rPr lang="en-CA" sz="2800" b="0" i="1" dirty="0">
                <a:solidFill>
                  <a:srgbClr val="444444"/>
                </a:solidFill>
                <a:effectLst/>
                <a:latin typeface="proxima-nova"/>
              </a:rPr>
              <a:t>easy to find people who can help you out and mentor you</a:t>
            </a:r>
            <a:endParaRPr lang="en-CA" sz="2800" b="0" i="0" dirty="0">
              <a:solidFill>
                <a:srgbClr val="444444"/>
              </a:solidFill>
              <a:effectLst/>
              <a:latin typeface="proxima-nova"/>
            </a:endParaRPr>
          </a:p>
          <a:p>
            <a:pPr algn="l"/>
            <a:r>
              <a:rPr lang="en-CA" b="0" i="0" dirty="0">
                <a:solidFill>
                  <a:srgbClr val="444444"/>
                </a:solidFill>
                <a:effectLst/>
                <a:latin typeface="proxima-nova"/>
              </a:rPr>
              <a:t>Java derives its syntax from C</a:t>
            </a:r>
          </a:p>
          <a:p>
            <a:pPr lvl="1"/>
            <a:r>
              <a:rPr lang="en-CA" sz="2800" b="0" i="1" dirty="0">
                <a:solidFill>
                  <a:srgbClr val="444444"/>
                </a:solidFill>
                <a:effectLst/>
                <a:latin typeface="proxima-nova"/>
              </a:rPr>
              <a:t>learn Java, then learning a language like </a:t>
            </a:r>
            <a:r>
              <a:rPr lang="en-CA" sz="2800" b="0" i="1" dirty="0" err="1">
                <a:solidFill>
                  <a:srgbClr val="444444"/>
                </a:solidFill>
                <a:effectLst/>
                <a:latin typeface="proxima-nova"/>
              </a:rPr>
              <a:t>Javascript</a:t>
            </a:r>
            <a:r>
              <a:rPr lang="en-CA" sz="2800" b="0" i="1" dirty="0">
                <a:solidFill>
                  <a:srgbClr val="444444"/>
                </a:solidFill>
                <a:effectLst/>
                <a:latin typeface="proxima-nova"/>
              </a:rPr>
              <a:t>, C#, C++ &amp; even Python is much easier</a:t>
            </a:r>
          </a:p>
          <a:p>
            <a:pPr algn="l"/>
            <a:r>
              <a:rPr lang="en-CA" b="0" i="1" dirty="0">
                <a:solidFill>
                  <a:srgbClr val="444444"/>
                </a:solidFill>
                <a:effectLst/>
                <a:latin typeface="proxima-nova"/>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The language Python is written in is C</a:t>
            </a:r>
          </a:p>
          <a:p>
            <a:r>
              <a:rPr lang="en-CA" dirty="0">
                <a:solidFill>
                  <a:schemeClr val="bg1"/>
                </a:solidFill>
              </a:rPr>
              <a:t>Most AI/ML libraries are written in C</a:t>
            </a:r>
          </a:p>
          <a:p>
            <a:r>
              <a:rPr lang="en-CA" dirty="0">
                <a:solidFill>
                  <a:schemeClr val="bg1"/>
                </a:solidFill>
              </a:rPr>
              <a:t>This simplifies using these libraries in Python</a:t>
            </a:r>
          </a:p>
          <a:p>
            <a:r>
              <a:rPr lang="en-CA" dirty="0">
                <a:solidFill>
                  <a:schemeClr val="bg1"/>
                </a:solidFill>
              </a:rPr>
              <a:t>With Java 16 we will have a Foreign Linker API &amp; Foreign Memory Access API that will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86704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BCE012-2ADA-40D6-B1FE-5E77328E2484}"/>
              </a:ext>
            </a:extLst>
          </p:cNvPr>
          <p:cNvGraphicFramePr>
            <a:graphicFrameLocks noGrp="1"/>
          </p:cNvGraphicFramePr>
          <p:nvPr>
            <p:ph idx="1"/>
            <p:extLst>
              <p:ext uri="{D42A27DB-BD31-4B8C-83A1-F6EECF244321}">
                <p14:modId xmlns:p14="http://schemas.microsoft.com/office/powerpoint/2010/main" val="2256733535"/>
              </p:ext>
            </p:extLst>
          </p:nvPr>
        </p:nvGraphicFramePr>
        <p:xfrm>
          <a:off x="5166985" y="544222"/>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28571DBF-8408-2F48-BDEE-EA3CA8755847}"/>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Rectangle 6">
            <a:extLst>
              <a:ext uri="{FF2B5EF4-FFF2-40B4-BE49-F238E27FC236}">
                <a16:creationId xmlns:a16="http://schemas.microsoft.com/office/drawing/2014/main" id="{3E5B2A7F-899F-1348-A3EF-8844FD7EBF3F}"/>
              </a:ext>
            </a:extLst>
          </p:cNvPr>
          <p:cNvSpPr/>
          <p:nvPr/>
        </p:nvSpPr>
        <p:spPr>
          <a:xfrm>
            <a:off x="-1" y="0"/>
            <a:ext cx="4335327" cy="6858000"/>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494A5DA-8A84-8E4F-92FB-CDC49D3D5EBB}"/>
              </a:ext>
            </a:extLst>
          </p:cNvPr>
          <p:cNvSpPr>
            <a:spLocks noGrp="1"/>
          </p:cNvSpPr>
          <p:nvPr>
            <p:ph type="title"/>
          </p:nvPr>
        </p:nvSpPr>
        <p:spPr>
          <a:xfrm>
            <a:off x="722696" y="653167"/>
            <a:ext cx="3416166" cy="5256371"/>
          </a:xfrm>
        </p:spPr>
        <p:txBody>
          <a:bodyPr>
            <a:normAutofit/>
          </a:bodyPr>
          <a:lstStyle/>
          <a:p>
            <a:r>
              <a:rPr lang="en-CA" dirty="0">
                <a:solidFill>
                  <a:schemeClr val="bg1"/>
                </a:solidFill>
              </a:rPr>
              <a:t>What are </a:t>
            </a:r>
            <a:br>
              <a:rPr lang="en-CA" dirty="0">
                <a:solidFill>
                  <a:schemeClr val="bg1"/>
                </a:solidFill>
              </a:rPr>
            </a:br>
            <a:r>
              <a:rPr lang="en-CA" dirty="0">
                <a:solidFill>
                  <a:schemeClr val="bg1"/>
                </a:solidFill>
              </a:rPr>
              <a:t>your job prospects if you learn Java?</a:t>
            </a:r>
          </a:p>
        </p:txBody>
      </p:sp>
    </p:spTree>
    <p:extLst>
      <p:ext uri="{BB962C8B-B14F-4D97-AF65-F5344CB8AC3E}">
        <p14:creationId xmlns:p14="http://schemas.microsoft.com/office/powerpoint/2010/main" val="3155110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2848591266"/>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549184" y="943963"/>
            <a:ext cx="3365237" cy="5256371"/>
          </a:xfrm>
        </p:spPr>
        <p:txBody>
          <a:bodyPr>
            <a:normAutofit/>
          </a:bodyPr>
          <a:lstStyle/>
          <a:p>
            <a:r>
              <a:rPr lang="en-CA" dirty="0">
                <a:solidFill>
                  <a:schemeClr val="bg1"/>
                </a:solidFill>
              </a:rPr>
              <a:t>Conclusion – Reach Out To Schools and Teachers/Professors at All Levels</a:t>
            </a:r>
          </a:p>
        </p:txBody>
      </p:sp>
      <p:sp>
        <p:nvSpPr>
          <p:cNvPr id="2" name="TextBox 1">
            <a:extLst>
              <a:ext uri="{FF2B5EF4-FFF2-40B4-BE49-F238E27FC236}">
                <a16:creationId xmlns:a16="http://schemas.microsoft.com/office/drawing/2014/main" id="{324494C5-0319-C244-A4C3-220FB1D21788}"/>
              </a:ext>
            </a:extLst>
          </p:cNvPr>
          <p:cNvSpPr txBox="1"/>
          <p:nvPr/>
        </p:nvSpPr>
        <p:spPr>
          <a:xfrm>
            <a:off x="4801936" y="5801321"/>
            <a:ext cx="7112973" cy="1200329"/>
          </a:xfrm>
          <a:prstGeom prst="rect">
            <a:avLst/>
          </a:prstGeom>
          <a:noFill/>
        </p:spPr>
        <p:txBody>
          <a:bodyPr wrap="square" rtlCol="0">
            <a:spAutoFit/>
          </a:bodyPr>
          <a:lstStyle/>
          <a:p>
            <a:r>
              <a:rPr lang="en-CA" dirty="0"/>
              <a:t>*Discounts for all User Group members from Oracle University here : </a:t>
            </a:r>
            <a:r>
              <a:rPr lang="en-US" dirty="0">
                <a:hlinkClick r:id="rId8"/>
              </a:rPr>
              <a:t>https://education.oracle.com/usergroupchampions</a:t>
            </a:r>
            <a:r>
              <a:rPr lang="en-US" dirty="0"/>
              <a:t> </a:t>
            </a:r>
          </a:p>
          <a:p>
            <a:r>
              <a:rPr lang="en-US" dirty="0"/>
              <a:t>Currently 25% discount through 12/21/2020. </a:t>
            </a:r>
            <a:endParaRPr lang="en-CA" dirty="0"/>
          </a:p>
          <a:p>
            <a:endParaRPr lang="en-US" dirty="0"/>
          </a:p>
        </p:txBody>
      </p:sp>
    </p:spTree>
    <p:extLst>
      <p:ext uri="{BB962C8B-B14F-4D97-AF65-F5344CB8AC3E}">
        <p14:creationId xmlns:p14="http://schemas.microsoft.com/office/powerpoint/2010/main" val="240215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2239403884"/>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3245800855"/>
              </p:ext>
            </p:extLst>
          </p:nvPr>
        </p:nvGraphicFramePr>
        <p:xfrm>
          <a:off x="5588772" y="876299"/>
          <a:ext cx="575092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2"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4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pSp>
      <p:sp>
        <p:nvSpPr>
          <p:cNvPr id="3" name="Content Placeholder 2">
            <a:extLst>
              <a:ext uri="{FF2B5EF4-FFF2-40B4-BE49-F238E27FC236}">
                <a16:creationId xmlns:a16="http://schemas.microsoft.com/office/drawing/2014/main" id="{AC93EA61-E82B-4062-8451-13571A3F83C6}"/>
              </a:ext>
            </a:extLst>
          </p:cNvPr>
          <p:cNvSpPr>
            <a:spLocks noGrp="1"/>
          </p:cNvSpPr>
          <p:nvPr>
            <p:ph idx="1"/>
          </p:nvPr>
        </p:nvSpPr>
        <p:spPr>
          <a:xfrm>
            <a:off x="5120640" y="174567"/>
            <a:ext cx="6281928" cy="6483928"/>
          </a:xfrm>
        </p:spPr>
        <p:txBody>
          <a:bodyPr anchor="ctr">
            <a:noAutofit/>
          </a:bodyPr>
          <a:lstStyle/>
          <a:p>
            <a:r>
              <a:rPr lang="en-CA" sz="2000" dirty="0"/>
              <a:t>Addresses the overhead of running code</a:t>
            </a:r>
          </a:p>
          <a:p>
            <a:pPr lvl="1"/>
            <a:r>
              <a:rPr lang="en-CA" sz="2000" dirty="0"/>
              <a:t>Traditional Style</a:t>
            </a:r>
          </a:p>
          <a:p>
            <a:pPr lvl="2"/>
            <a:r>
              <a:rPr lang="en-CA" dirty="0"/>
              <a:t>Two-step to execution</a:t>
            </a:r>
          </a:p>
          <a:p>
            <a:pPr lvl="3"/>
            <a:r>
              <a:rPr lang="en-CA" sz="2000" dirty="0" err="1"/>
              <a:t>javac</a:t>
            </a:r>
            <a:endParaRPr lang="en-CA" sz="2000" dirty="0"/>
          </a:p>
          <a:p>
            <a:pPr lvl="3"/>
            <a:r>
              <a:rPr lang="en-CA" sz="2000" dirty="0"/>
              <a:t>java -jar</a:t>
            </a:r>
          </a:p>
          <a:p>
            <a:pPr lvl="1"/>
            <a:r>
              <a:rPr lang="en-CA" sz="2000" dirty="0"/>
              <a:t>Single-File Source-Code Style</a:t>
            </a:r>
          </a:p>
          <a:p>
            <a:pPr lvl="2"/>
            <a:r>
              <a:rPr lang="en-CA" dirty="0"/>
              <a:t>One-step to execution</a:t>
            </a:r>
          </a:p>
          <a:p>
            <a:pPr lvl="3"/>
            <a:r>
              <a:rPr lang="en-CA" sz="2000" dirty="0"/>
              <a:t>java</a:t>
            </a:r>
          </a:p>
          <a:p>
            <a:pPr lvl="4"/>
            <a:r>
              <a:rPr lang="en-CA" sz="2000" dirty="0"/>
              <a:t>If the file has a public class with a main it compiles and executes</a:t>
            </a:r>
          </a:p>
          <a:p>
            <a:pPr lvl="4"/>
            <a:r>
              <a:rPr lang="en-CA" sz="2000" dirty="0"/>
              <a:t>Works with preview features as well as established features</a:t>
            </a:r>
          </a:p>
          <a:p>
            <a:pPr lvl="4"/>
            <a:r>
              <a:rPr lang="en-CA" sz="2000" dirty="0"/>
              <a:t>Single file may contain multiple classes</a:t>
            </a:r>
          </a:p>
          <a:p>
            <a:r>
              <a:rPr lang="en-CA" sz="2000" dirty="0"/>
              <a:t>This may be the second* most significant new capability for writing Java for those wishing to learn the language </a:t>
            </a:r>
          </a:p>
          <a:p>
            <a:r>
              <a:rPr lang="en-CA" sz="2000" dirty="0"/>
              <a:t>No need to master an IDE to learn Java.</a:t>
            </a:r>
          </a:p>
          <a:p>
            <a:pPr marL="0" indent="0">
              <a:buNone/>
            </a:pPr>
            <a:endParaRPr lang="en-CA" sz="800" dirty="0"/>
          </a:p>
          <a:p>
            <a:pPr>
              <a:buFont typeface="Calibri" panose="020F0502020204030204" pitchFamily="34" charset="0"/>
              <a:buChar char="*"/>
            </a:pPr>
            <a:r>
              <a:rPr lang="en-CA" sz="1400" dirty="0"/>
              <a:t>The first will be shown on slide 18.</a:t>
            </a:r>
          </a:p>
        </p:txBody>
      </p:sp>
      <p:grpSp>
        <p:nvGrpSpPr>
          <p:cNvPr id="16" name="Group 15">
            <a:extLst>
              <a:ext uri="{FF2B5EF4-FFF2-40B4-BE49-F238E27FC236}">
                <a16:creationId xmlns:a16="http://schemas.microsoft.com/office/drawing/2014/main" id="{E0F81DEC-8C99-A949-AAA5-F6EE270ECAC8}"/>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92BC72E4-CAE4-EB4F-AA04-DF23A2F4967E}"/>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550C9A81-57E1-A24E-9F7D-2D0931C7BE8A}"/>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763DE5D9-CDED-3F40-9FE8-6760ADC47FAD}"/>
              </a:ext>
            </a:extLst>
          </p:cNvPr>
          <p:cNvSpPr>
            <a:spLocks noGrp="1"/>
          </p:cNvSpPr>
          <p:nvPr>
            <p:ph type="title"/>
          </p:nvPr>
        </p:nvSpPr>
        <p:spPr>
          <a:xfrm>
            <a:off x="904877" y="2142608"/>
            <a:ext cx="3451730" cy="2399869"/>
          </a:xfrm>
        </p:spPr>
        <p:txBody>
          <a:bodyPr>
            <a:normAutofit/>
          </a:bodyPr>
          <a:lstStyle/>
          <a:p>
            <a:pPr algn="ctr"/>
            <a:r>
              <a:rPr lang="en-CA" sz="3700" dirty="0">
                <a:solidFill>
                  <a:srgbClr val="FFFFFF"/>
                </a:solidFill>
              </a:rPr>
              <a:t>JEP 330 - Launch Single-File Source-Code Programs JDK 11</a:t>
            </a:r>
          </a:p>
        </p:txBody>
      </p:sp>
    </p:spTree>
    <p:extLst>
      <p:ext uri="{BB962C8B-B14F-4D97-AF65-F5344CB8AC3E}">
        <p14:creationId xmlns:p14="http://schemas.microsoft.com/office/powerpoint/2010/main" val="2276949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Java 21 - Unnamed Classes and Instance Main Methods</a:t>
            </a:r>
            <a:br>
              <a:rPr lang="en-US" b="0" i="0" dirty="0">
                <a:solidFill>
                  <a:srgbClr val="FFFFFF"/>
                </a:solidFill>
                <a:effectLst/>
                <a:latin typeface="Raleway" pitchFamily="2" charset="0"/>
              </a:rPr>
            </a:br>
            <a:r>
              <a:rPr lang="en-US" b="0" i="0" dirty="0">
                <a:solidFill>
                  <a:srgbClr val="FFFFFF"/>
                </a:solidFill>
                <a:effectLst/>
                <a:latin typeface="Raleway" pitchFamily="2" charset="0"/>
              </a:rPr>
              <a:t>Preview</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dirty="0"/>
              <a:t>The most common complaint about Java is its unsuitability, as compared usually to Python, for beginners</a:t>
            </a:r>
          </a:p>
          <a:p>
            <a:r>
              <a:rPr lang="en-CA" dirty="0"/>
              <a:t>JEP 330 - Launch Single-File Source-Code was a first step in simplification</a:t>
            </a:r>
          </a:p>
          <a:p>
            <a:r>
              <a:rPr lang="en-CA" dirty="0"/>
              <a:t>JEP 445 - </a:t>
            </a:r>
            <a:r>
              <a:rPr lang="en-US" dirty="0"/>
              <a:t>Unnamed Classes and Instance Main Methods is the next step</a:t>
            </a:r>
          </a:p>
          <a:p>
            <a:pPr lvl="1"/>
            <a:r>
              <a:rPr lang="en-US" dirty="0"/>
              <a:t>no need for any class declaration</a:t>
            </a:r>
          </a:p>
          <a:p>
            <a:pPr lvl="1"/>
            <a:r>
              <a:rPr lang="en-US" dirty="0"/>
              <a:t>import statements permitted </a:t>
            </a:r>
          </a:p>
          <a:p>
            <a:pPr lvl="1"/>
            <a:r>
              <a:rPr lang="en-US" dirty="0"/>
              <a:t>package statement not allowed</a:t>
            </a:r>
          </a:p>
          <a:p>
            <a:pPr lvl="1"/>
            <a:r>
              <a:rPr lang="en-US" dirty="0"/>
              <a:t>constructors not allowed</a:t>
            </a:r>
          </a:p>
          <a:p>
            <a:pPr marL="457200" lvl="1" indent="0">
              <a:buNone/>
            </a:pPr>
            <a:endParaRPr lang="en-US" dirty="0"/>
          </a:p>
          <a:p>
            <a:pPr lvl="1"/>
            <a:endParaRPr lang="en-CA" dirty="0"/>
          </a:p>
        </p:txBody>
      </p:sp>
    </p:spTree>
    <p:extLst>
      <p:ext uri="{BB962C8B-B14F-4D97-AF65-F5344CB8AC3E}">
        <p14:creationId xmlns:p14="http://schemas.microsoft.com/office/powerpoint/2010/main" val="3294938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a:bodyPr>
          <a:lstStyle/>
          <a:p>
            <a:r>
              <a:rPr kumimoji="0" lang="en-US" altLang="en-US" b="0" i="0" u="none" strike="noStrike" cap="none" normalizeH="0" baseline="0" dirty="0">
                <a:ln>
                  <a:noFill/>
                </a:ln>
                <a:solidFill>
                  <a:srgbClr val="FFFFFF"/>
                </a:solidFill>
                <a:effectLst/>
              </a:rPr>
              <a:t>Java 21 - Unnamed Classes and Instance Main Methods</a:t>
            </a:r>
            <a:br>
              <a:rPr kumimoji="0" lang="en-US" altLang="en-US" b="0" i="0" u="none" strike="noStrike" cap="none" normalizeH="0" baseline="0" dirty="0">
                <a:ln>
                  <a:noFill/>
                </a:ln>
                <a:solidFill>
                  <a:srgbClr val="FFFFFF"/>
                </a:solidFill>
                <a:effectLst/>
              </a:rPr>
            </a:br>
            <a:r>
              <a:rPr kumimoji="0" lang="en-US" altLang="en-US" b="0" i="0" u="none" strike="noStrike" cap="none" normalizeH="0" baseline="0" dirty="0">
                <a:ln>
                  <a:noFill/>
                </a:ln>
                <a:solidFill>
                  <a:srgbClr val="FFFFFF"/>
                </a:solidFill>
                <a:effectLst/>
              </a:rPr>
              <a:t>Preview</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447308" y="132862"/>
            <a:ext cx="7741644" cy="6725138"/>
          </a:xfrm>
        </p:spPr>
        <p:txBody>
          <a:bodyPr anchor="ctr">
            <a:normAutofit/>
          </a:bodyPr>
          <a:lstStyle/>
          <a:p>
            <a:pPr eaLnBrk="0" fontAlgn="base" hangingPunct="0">
              <a:lnSpc>
                <a:spcPct val="150000"/>
              </a:lnSpc>
              <a:spcBef>
                <a:spcPct val="0"/>
              </a:spcBef>
              <a:spcAft>
                <a:spcPct val="0"/>
              </a:spcAft>
            </a:pPr>
            <a:r>
              <a:rPr kumimoji="0" lang="en-US" altLang="en-US" b="0" i="0" u="none" strike="noStrike" cap="none" normalizeH="0" baseline="0" dirty="0">
                <a:ln>
                  <a:noFill/>
                </a:ln>
                <a:effectLst/>
              </a:rPr>
              <a:t>Here is a complete </a:t>
            </a:r>
            <a:r>
              <a:rPr lang="en-US" altLang="en-US" dirty="0"/>
              <a:t>Java program that can be compiled and executed</a:t>
            </a:r>
            <a:r>
              <a:rPr kumimoji="0" lang="en-US" altLang="en-US" b="0" i="0" u="none" strike="noStrike" cap="none" normalizeH="0" baseline="0" dirty="0">
                <a:ln>
                  <a:noFill/>
                </a:ln>
                <a:effectLst/>
              </a:rPr>
              <a:t>.</a:t>
            </a:r>
          </a:p>
          <a:p>
            <a:pPr marL="0" indent="0" eaLnBrk="0" fontAlgn="base" hangingPunct="0">
              <a:lnSpc>
                <a:spcPct val="150000"/>
              </a:lnSpc>
              <a:spcBef>
                <a:spcPct val="0"/>
              </a:spcBef>
              <a:spcAft>
                <a:spcPct val="0"/>
              </a:spcAft>
              <a:buNone/>
            </a:pPr>
            <a:endParaRPr kumimoji="0" lang="en-US" altLang="en-US" sz="800" b="0" i="0" u="none" strike="noStrike" cap="none" normalizeH="0" baseline="0" dirty="0">
              <a:ln>
                <a:noFill/>
              </a:ln>
              <a:effectLst/>
            </a:endParaRPr>
          </a:p>
          <a:p>
            <a:pPr marL="0" indent="0" eaLnBrk="0" fontAlgn="base" hangingPunct="0">
              <a:lnSpc>
                <a:spcPct val="150000"/>
              </a:lnSpc>
              <a:spcBef>
                <a:spcPct val="0"/>
              </a:spcBef>
              <a:spcAft>
                <a:spcPct val="0"/>
              </a:spcAft>
              <a:buNone/>
            </a:pPr>
            <a:r>
              <a:rPr kumimoji="0" lang="en-US" altLang="en-US" b="0" i="0" u="none" strike="noStrike" cap="none" normalizeH="0" baseline="0" dirty="0">
                <a:ln>
                  <a:noFill/>
                </a:ln>
                <a:effectLst/>
                <a:latin typeface="Consolas" panose="020B0609020204030204" pitchFamily="49" charset="0"/>
              </a:rPr>
              <a:t>void main() {</a:t>
            </a:r>
          </a:p>
          <a:p>
            <a:pPr marL="0" indent="0" eaLnBrk="0" fontAlgn="base" hangingPunct="0">
              <a:lnSpc>
                <a:spcPct val="150000"/>
              </a:lnSpc>
              <a:spcBef>
                <a:spcPct val="0"/>
              </a:spcBef>
              <a:spcAft>
                <a:spcPct val="0"/>
              </a:spcAft>
              <a:buNone/>
            </a:pPr>
            <a:r>
              <a:rPr kumimoji="0" lang="en-US" altLang="en-US" b="0" i="0" u="none" strike="noStrike" cap="none" normalizeH="0" baseline="0" dirty="0">
                <a:ln>
                  <a:noFill/>
                </a:ln>
                <a:effectLst/>
                <a:latin typeface="Consolas" panose="020B0609020204030204" pitchFamily="49" charset="0"/>
              </a:rPr>
              <a:t>    </a:t>
            </a:r>
            <a:r>
              <a:rPr kumimoji="0" lang="en-US" altLang="en-US" b="0" i="0" u="none" strike="noStrike" cap="none" normalizeH="0" baseline="0" dirty="0" err="1">
                <a:ln>
                  <a:noFill/>
                </a:ln>
                <a:effectLst/>
                <a:latin typeface="Consolas" panose="020B0609020204030204" pitchFamily="49" charset="0"/>
              </a:rPr>
              <a:t>System.out.println</a:t>
            </a:r>
            <a:r>
              <a:rPr kumimoji="0" lang="en-US" altLang="en-US" b="0" i="0" u="none" strike="noStrike" cap="none" normalizeH="0" baseline="0" dirty="0">
                <a:ln>
                  <a:noFill/>
                </a:ln>
                <a:effectLst/>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Expected in JDK 22 is the removal of </a:t>
            </a:r>
            <a:r>
              <a:rPr kumimoji="0" lang="en-US" altLang="en-US" b="0" i="0" u="none" strike="noStrike" cap="none" normalizeH="0" baseline="0" dirty="0" err="1">
                <a:ln>
                  <a:noFill/>
                </a:ln>
                <a:effectLst/>
                <a:latin typeface="Consolas" panose="020B0609020204030204" pitchFamily="49" charset="0"/>
              </a:rPr>
              <a:t>System.out</a:t>
            </a:r>
            <a:endParaRPr kumimoji="0" lang="en-US" altLang="en-US"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a:bodyPr>
          <a:lstStyle/>
          <a:p>
            <a:r>
              <a:rPr kumimoji="0" lang="en-US" altLang="en-US" b="0" i="0" u="none" strike="noStrike" cap="none" normalizeH="0" baseline="0">
                <a:ln>
                  <a:noFill/>
                </a:ln>
                <a:solidFill>
                  <a:srgbClr val="FFFFFF"/>
                </a:solidFill>
                <a:effectLst/>
              </a:rPr>
              <a:t>The New and Improved main! Useable anywhere!</a:t>
            </a:r>
            <a:endParaRPr lang="en-CA">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447308" y="132862"/>
            <a:ext cx="7741644" cy="6725138"/>
          </a:xfrm>
        </p:spPr>
        <p:txBody>
          <a:bodyPr anchor="ctr">
            <a:normAutofit fontScale="85000" lnSpcReduction="20000"/>
          </a:bodyPr>
          <a:lstStyle/>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static void main(String[]</a:t>
            </a:r>
            <a:r>
              <a:rPr kumimoji="0" lang="en-US" altLang="en-US" b="1" i="0" u="none" strike="noStrike" cap="none" normalizeH="0" baseline="0" dirty="0" err="1">
                <a:ln>
                  <a:noFill/>
                </a:ln>
                <a:effectLst/>
                <a:latin typeface="Consolas" panose="020B0609020204030204" pitchFamily="49" charset="0"/>
              </a:rPr>
              <a:t>args</a:t>
            </a:r>
            <a:r>
              <a:rPr kumimoji="0" lang="en-US" altLang="en-US" b="1" i="0" u="none" strike="noStrike" cap="none" normalizeH="0" baseline="0" dirty="0">
                <a:ln>
                  <a:noFill/>
                </a:ln>
                <a:effectLst/>
                <a:latin typeface="Consolas" panose="020B0609020204030204" pitchFamily="49" charset="0"/>
              </a:rPr>
              <a:t>)</a:t>
            </a:r>
            <a:endParaRPr kumimoji="0" lang="en-US" altLang="en-US" b="1"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static void main()</a:t>
            </a:r>
            <a:endParaRPr kumimoji="0" lang="en-US" altLang="en-US" b="0"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void main(String[] </a:t>
            </a:r>
            <a:r>
              <a:rPr kumimoji="0" lang="en-US" altLang="en-US" b="1" i="0" u="none" strike="noStrike" cap="none" normalizeH="0" baseline="0" dirty="0" err="1">
                <a:ln>
                  <a:noFill/>
                </a:ln>
                <a:effectLst/>
                <a:latin typeface="Consolas" panose="020B0609020204030204" pitchFamily="49" charset="0"/>
              </a:rPr>
              <a:t>args</a:t>
            </a:r>
            <a:r>
              <a:rPr kumimoji="0" lang="en-US" altLang="en-US" b="1" i="0" u="none" strike="noStrike" cap="none" normalizeH="0" baseline="0" dirty="0">
                <a:ln>
                  <a:noFill/>
                </a:ln>
                <a:effectLst/>
                <a:latin typeface="Consolas" panose="020B0609020204030204" pitchFamily="49" charset="0"/>
              </a:rPr>
              <a:t>)</a:t>
            </a:r>
            <a:endParaRPr kumimoji="0" lang="en-US" altLang="en-US" b="0" i="0" u="none" strike="noStrike" cap="none" normalizeH="0" baseline="0" dirty="0">
              <a:ln>
                <a:noFill/>
              </a:ln>
              <a:effectLst/>
            </a:endParaRPr>
          </a:p>
          <a:p>
            <a:pPr marL="0" indent="0" eaLnBrk="0" fontAlgn="base" hangingPunct="0">
              <a:lnSpc>
                <a:spcPct val="150000"/>
              </a:lnSpc>
              <a:spcBef>
                <a:spcPct val="0"/>
              </a:spcBef>
              <a:spcAft>
                <a:spcPct val="0"/>
              </a:spcAft>
              <a:buNone/>
            </a:pPr>
            <a:r>
              <a:rPr lang="en-US" altLang="en-US" dirty="0"/>
              <a:t>And our </a:t>
            </a:r>
            <a:r>
              <a:rPr lang="en-US" altLang="en-US" dirty="0" err="1"/>
              <a:t>favourite</a:t>
            </a:r>
            <a:r>
              <a:rPr lang="en-US" altLang="en-US" dirty="0"/>
              <a:t>:</a:t>
            </a:r>
            <a:endParaRPr kumimoji="0" lang="en-US" altLang="en-US" b="0"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startAt="4"/>
            </a:pPr>
            <a:r>
              <a:rPr kumimoji="0" lang="en-US" altLang="en-US" b="1" i="0" u="none" strike="noStrike" cap="none" normalizeH="0" baseline="0" dirty="0">
                <a:ln>
                  <a:noFill/>
                </a:ln>
                <a:effectLst/>
                <a:latin typeface="Consolas" panose="020B0609020204030204" pitchFamily="49" charset="0"/>
              </a:rPr>
              <a:t>void main()</a:t>
            </a:r>
            <a:endParaRPr kumimoji="0" lang="en-US" altLang="en-US" b="0" i="0" u="none" strike="noStrike" cap="none" normalizeH="0" baseline="0" dirty="0">
              <a:ln>
                <a:noFill/>
              </a:ln>
              <a:effectLst/>
            </a:endParaRPr>
          </a:p>
          <a:p>
            <a:pPr eaLnBrk="0" fontAlgn="base" hangingPunct="0">
              <a:lnSpc>
                <a:spcPct val="150000"/>
              </a:lnSpc>
              <a:spcBef>
                <a:spcPct val="0"/>
              </a:spcBef>
              <a:spcAft>
                <a:spcPct val="0"/>
              </a:spcAft>
            </a:pPr>
            <a:r>
              <a:rPr lang="en-US" altLang="en-US" dirty="0"/>
              <a:t>Single File Execution:</a:t>
            </a:r>
          </a:p>
          <a:p>
            <a:pPr eaLnBrk="0" fontAlgn="base" hangingPunct="0">
              <a:lnSpc>
                <a:spcPct val="150000"/>
              </a:lnSpc>
              <a:spcBef>
                <a:spcPct val="0"/>
              </a:spcBef>
              <a:spcAft>
                <a:spcPct val="0"/>
              </a:spcAft>
            </a:pPr>
            <a:r>
              <a:rPr lang="en-US" altLang="en-US" sz="2600" b="1" dirty="0">
                <a:latin typeface="Consolas" panose="020B0609020204030204" pitchFamily="49" charset="0"/>
              </a:rPr>
              <a:t>java --enable-preview --source 21 file.java</a:t>
            </a:r>
          </a:p>
          <a:p>
            <a:pPr eaLnBrk="0" fontAlgn="base" hangingPunct="0">
              <a:lnSpc>
                <a:spcPct val="150000"/>
              </a:lnSpc>
              <a:spcBef>
                <a:spcPct val="0"/>
              </a:spcBef>
              <a:spcAft>
                <a:spcPct val="0"/>
              </a:spcAft>
            </a:pPr>
            <a:r>
              <a:rPr lang="en-US" altLang="en-US" dirty="0"/>
              <a:t>Compile &amp; Execute</a:t>
            </a:r>
          </a:p>
          <a:p>
            <a:pPr eaLnBrk="0" fontAlgn="base" hangingPunct="0">
              <a:lnSpc>
                <a:spcPct val="150000"/>
              </a:lnSpc>
              <a:spcBef>
                <a:spcPct val="0"/>
              </a:spcBef>
              <a:spcAft>
                <a:spcPct val="0"/>
              </a:spcAft>
            </a:pPr>
            <a:r>
              <a:rPr lang="en-US" altLang="en-US" sz="2800" b="1" dirty="0" err="1">
                <a:latin typeface="Consolas" panose="020B0609020204030204" pitchFamily="49" charset="0"/>
              </a:rPr>
              <a:t>javac</a:t>
            </a:r>
            <a:r>
              <a:rPr lang="en-US" altLang="en-US" sz="2800" b="1" dirty="0">
                <a:latin typeface="Consolas" panose="020B0609020204030204" pitchFamily="49" charset="0"/>
              </a:rPr>
              <a:t> --enable-preview --source 21 file.java</a:t>
            </a:r>
          </a:p>
          <a:p>
            <a:pPr eaLnBrk="0" fontAlgn="base" hangingPunct="0">
              <a:lnSpc>
                <a:spcPct val="150000"/>
              </a:lnSpc>
              <a:spcBef>
                <a:spcPct val="0"/>
              </a:spcBef>
              <a:spcAft>
                <a:spcPct val="0"/>
              </a:spcAft>
            </a:pPr>
            <a:r>
              <a:rPr lang="en-US" altLang="en-US" sz="2800" b="1" dirty="0">
                <a:latin typeface="Consolas" panose="020B0609020204030204" pitchFamily="49" charset="0"/>
              </a:rPr>
              <a:t>java --enable-preview file</a:t>
            </a:r>
          </a:p>
          <a:p>
            <a:pPr eaLnBrk="0" fontAlgn="base" hangingPunct="0">
              <a:lnSpc>
                <a:spcPct val="150000"/>
              </a:lnSpc>
              <a:spcBef>
                <a:spcPct val="0"/>
              </a:spcBef>
              <a:spcAft>
                <a:spcPct val="0"/>
              </a:spcAft>
            </a:pPr>
            <a:r>
              <a:rPr lang="en-US" altLang="en-US" dirty="0"/>
              <a:t>You can use any or all the new </a:t>
            </a:r>
            <a:r>
              <a:rPr lang="en-US" altLang="en-US" b="1" dirty="0">
                <a:latin typeface="Consolas" panose="020B0609020204030204" pitchFamily="49" charset="0"/>
              </a:rPr>
              <a:t>main</a:t>
            </a:r>
            <a:r>
              <a:rPr lang="en-US" altLang="en-US" dirty="0"/>
              <a:t> method formats.</a:t>
            </a: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They will execute in the order shown here, 1, then 2, then 3, then 4</a:t>
            </a:r>
            <a:r>
              <a:rPr lang="en-US" altLang="en-US" dirty="0"/>
              <a:t> </a:t>
            </a: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3408038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17286</TotalTime>
  <Words>5237</Words>
  <Application>Microsoft Office PowerPoint</Application>
  <PresentationFormat>Widescreen</PresentationFormat>
  <Paragraphs>616</Paragraphs>
  <Slides>35</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proxima-nova</vt:lpstr>
      <vt:lpstr>Raleway</vt:lpstr>
      <vt:lpstr>Office Theme</vt:lpstr>
      <vt:lpstr>Java in Education </vt:lpstr>
      <vt:lpstr>PowerPoint Presentation</vt:lpstr>
      <vt:lpstr>PowerPoint Presentation</vt:lpstr>
      <vt:lpstr>Java Language Enhancements</vt:lpstr>
      <vt:lpstr>JShell - Read-Evaluate-Print Loop (REPL) JDK 9</vt:lpstr>
      <vt:lpstr>JEP 330 - Launch Single-File Source-Code Programs JDK 11</vt:lpstr>
      <vt:lpstr>Java 21 - Unnamed Classes and Instance Main Methods Preview</vt:lpstr>
      <vt:lpstr>Java 21 - Unnamed Classes and Instance Main Methods Preview</vt:lpstr>
      <vt:lpstr>The New and Improved main! Useable anywhere!</vt:lpstr>
      <vt:lpstr>var – reduction of redundancy reduction JDK 10</vt:lpstr>
      <vt:lpstr>text blocks  JDK 15</vt:lpstr>
      <vt:lpstr>Old School Concatenation</vt:lpstr>
      <vt:lpstr>New School Text Block JDK 15</vt:lpstr>
      <vt:lpstr>But wait, there is more . . . String formatted JDK 15</vt:lpstr>
      <vt:lpstr>And still more . . . String template JDK 21 preview</vt:lpstr>
      <vt:lpstr>switch – an expression &amp; without a break JDK 14 </vt:lpstr>
      <vt:lpstr>Which would you prefer to learn or teach?</vt:lpstr>
      <vt:lpstr>Java 21 The  pattern matching switch.</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JDK 21.</vt:lpstr>
      <vt:lpstr>What’s Pushing Java Aside?</vt:lpstr>
      <vt:lpstr>Why is Python Gaining Popularity In Education?</vt:lpstr>
      <vt:lpstr>Let’s Compare Python to Java Discuss them as you review them.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your job prospects if you learn Java?</vt:lpstr>
      <vt:lpstr>Conclusion – Reach Out To Schools and Teachers/Professors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Kenneth Fogel</cp:lastModifiedBy>
  <cp:revision>36</cp:revision>
  <cp:lastPrinted>2020-06-16T22:09:01Z</cp:lastPrinted>
  <dcterms:created xsi:type="dcterms:W3CDTF">2020-06-03T20:53:58Z</dcterms:created>
  <dcterms:modified xsi:type="dcterms:W3CDTF">2023-11-08T19:46:25Z</dcterms:modified>
</cp:coreProperties>
</file>