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95" r:id="rId3"/>
    <p:sldId id="294" r:id="rId4"/>
    <p:sldId id="266" r:id="rId5"/>
    <p:sldId id="267" r:id="rId6"/>
    <p:sldId id="268" r:id="rId7"/>
    <p:sldId id="303" r:id="rId8"/>
    <p:sldId id="307" r:id="rId9"/>
    <p:sldId id="304" r:id="rId10"/>
    <p:sldId id="269" r:id="rId11"/>
    <p:sldId id="270" r:id="rId12"/>
    <p:sldId id="281" r:id="rId13"/>
    <p:sldId id="282" r:id="rId14"/>
    <p:sldId id="301" r:id="rId15"/>
    <p:sldId id="306" r:id="rId16"/>
    <p:sldId id="271" r:id="rId17"/>
    <p:sldId id="299" r:id="rId18"/>
    <p:sldId id="283" r:id="rId19"/>
    <p:sldId id="272" r:id="rId20"/>
    <p:sldId id="284" r:id="rId21"/>
    <p:sldId id="298" r:id="rId22"/>
    <p:sldId id="279" r:id="rId23"/>
    <p:sldId id="275" r:id="rId24"/>
    <p:sldId id="276" r:id="rId25"/>
    <p:sldId id="308" r:id="rId26"/>
    <p:sldId id="309" r:id="rId27"/>
    <p:sldId id="310" r:id="rId28"/>
    <p:sldId id="263" r:id="rId29"/>
    <p:sldId id="264" r:id="rId30"/>
    <p:sldId id="285" r:id="rId31"/>
    <p:sldId id="297" r:id="rId32"/>
    <p:sldId id="286" r:id="rId33"/>
    <p:sldId id="287" r:id="rId34"/>
    <p:sldId id="27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 autoAdjust="0"/>
    <p:restoredTop sz="73270" autoAdjust="0"/>
  </p:normalViewPr>
  <p:slideViewPr>
    <p:cSldViewPr snapToGrid="0">
      <p:cViewPr varScale="1">
        <p:scale>
          <a:sx n="98" d="100"/>
          <a:sy n="98" d="100"/>
        </p:scale>
        <p:origin x="3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 dirty="0"/>
            <a:t>Encourage students to join your JUG</a:t>
          </a:r>
          <a:endParaRPr lang="en-US" dirty="0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 dirty="0"/>
            <a:t>Have a meeting on a campus.</a:t>
          </a:r>
          <a:endParaRPr lang="en-US" dirty="0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>
              <a:latin typeface="Consolas" panose="020B0609020204030204" pitchFamily="49" charset="0"/>
            </a:rPr>
            <a:t>var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mine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load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Encourage students to join your JUG</a:t>
          </a:r>
          <a:endParaRPr lang="en-US" sz="1600" kern="1200" dirty="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Have a meeting on a campus.</a:t>
          </a:r>
          <a:endParaRPr lang="en-US" sz="1600" kern="1200" dirty="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>
              <a:latin typeface="Consolas" panose="020B0609020204030204" pitchFamily="49" charset="0"/>
            </a:rPr>
            <a:t>var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mine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load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4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2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a simple program that calculates the monthly payment for money borrowed at a fixed rate.</a:t>
            </a:r>
          </a:p>
          <a:p>
            <a:endParaRPr lang="en-CA" dirty="0"/>
          </a:p>
          <a:p>
            <a:r>
              <a:rPr lang="en-CA" dirty="0"/>
              <a:t>In Python it appears quite straightforward.</a:t>
            </a:r>
          </a:p>
          <a:p>
            <a:endParaRPr lang="en-CA" dirty="0"/>
          </a:p>
          <a:p>
            <a:r>
              <a:rPr lang="en-CA" dirty="0"/>
              <a:t>Python is untyped so that data types of the variables are determined at runtime.,</a:t>
            </a:r>
          </a:p>
          <a:p>
            <a:endParaRPr lang="en-CA" dirty="0"/>
          </a:p>
          <a:p>
            <a:r>
              <a:rPr lang="en-CA" dirty="0"/>
              <a:t>Also notice that input variables have to be cast to a type.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wonder what will happen if the interest rate is ‘bob’?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same code in Java.</a:t>
            </a:r>
          </a:p>
          <a:p>
            <a:endParaRPr lang="en-CA" dirty="0"/>
          </a:p>
          <a:p>
            <a:r>
              <a:rPr lang="en-CA" dirty="0"/>
              <a:t>Its longer because output and input are separate actions.</a:t>
            </a:r>
          </a:p>
          <a:p>
            <a:endParaRPr lang="en-CA" dirty="0"/>
          </a:p>
          <a:p>
            <a:r>
              <a:rPr lang="en-CA" dirty="0"/>
              <a:t>What happens if I enter ‘bob’ as the interest rate? An exception will be thrown right where the invalid data is entered.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Nameless </a:t>
            </a:r>
            <a:r>
              <a:rPr lang="en-CA"/>
              <a:t>class version.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46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765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8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oracle.com/usergroupchampions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niprof/JCP_EC_Education_WG_Present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363" y="-354336"/>
            <a:ext cx="2675469" cy="2675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803705"/>
            <a:ext cx="4972050" cy="2053795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Java in Education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6" y="4019317"/>
            <a:ext cx="4829174" cy="2495783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&lt;Insert your name here if using&gt;  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For Junior Developers and Students</a:t>
            </a: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&amp; the JCP Executive Committee (EC)  Java in Education Working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C883-ADB8-684A-B7A5-F387A4EDD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11" y="2029159"/>
            <a:ext cx="6131805" cy="4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 JDK 10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106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37125"/>
            <a:ext cx="3964761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 (15)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9" y="2269173"/>
            <a:ext cx="12065598" cy="3659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"type='text/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"&lt;body&gt;&lt;h1&gt;GET method&lt;/h1&gt;"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"&lt;form id='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action='index.html'&gt;"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type='submit' value='Return to Home page'/&gt;&lt;/form&gt;"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116404"/>
            <a:ext cx="10515600" cy="11556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73"/>
            <a:ext cx="12192000" cy="5585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&lt;form id='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3850C-C745-1B6C-3B3A-D550ED100D7A}"/>
              </a:ext>
            </a:extLst>
          </p:cNvPr>
          <p:cNvSpPr/>
          <p:nvPr/>
        </p:nvSpPr>
        <p:spPr>
          <a:xfrm>
            <a:off x="102476" y="1679035"/>
            <a:ext cx="331076" cy="51316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But wait, there is more . . . String formatted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&lt;span&gt;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%s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&lt;/html&gt;"""</a:t>
            </a:r>
            <a:r>
              <a:rPr lang="en-CA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formatted(</a:t>
            </a:r>
            <a:r>
              <a:rPr lang="en-CA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user.getEmailAddress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36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And still more . . . String template JDK 21 preview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>
                <a:latin typeface="Consolas" panose="020B0609020204030204" pitchFamily="49" charset="0"/>
              </a:rPr>
              <a:t>String email = "person@mail.com";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String page = STR."""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&lt;link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&lt;span&gt;</a:t>
            </a:r>
            <a:r>
              <a:rPr lang="en-CA" sz="2000" b="1" dirty="0">
                <a:latin typeface="Consolas" panose="020B0609020204030204" pitchFamily="49" charset="0"/>
              </a:rPr>
              <a:t>\{email}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&lt;/html&gt;""";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(page);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4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switch</a:t>
            </a:r>
            <a:r>
              <a:rPr lang="en-CA" dirty="0"/>
              <a:t> – an expression &amp; without a break JDK 14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12.12;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8637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6194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Java 21 The  pattern matching switch.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ABC3-01B2-B733-ABF9-FD3EF833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75" y="1967288"/>
            <a:ext cx="10210393" cy="331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Object x = "4";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String designation = switch (x)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// 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case Integer i when i &gt; 4 &amp;&amp; i &lt; 12 -&gt; "child";</a:t>
            </a:r>
            <a:endParaRPr lang="en-CA" sz="24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12 -&gt; "child";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18 -&gt; "teenager";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25 -&gt; "young 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65 -&gt; "adult";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&gt;= 65 -&gt; "senior";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default -&gt; "Not an Integer";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400" b="1" dirty="0" err="1">
                <a:latin typeface="Consolas" panose="020B0609020204030204" pitchFamily="49" charset="0"/>
              </a:rPr>
              <a:t>System.out.printf</a:t>
            </a:r>
            <a:r>
              <a:rPr lang="en-CA" sz="2400" b="1" dirty="0">
                <a:latin typeface="Consolas" panose="020B0609020204030204" pitchFamily="49" charset="0"/>
              </a:rPr>
              <a:t>("Designation is %</a:t>
            </a:r>
            <a:r>
              <a:rPr lang="en-CA" sz="2400" b="1" dirty="0" err="1">
                <a:latin typeface="Consolas" panose="020B0609020204030204" pitchFamily="49" charset="0"/>
              </a:rPr>
              <a:t>s%n</a:t>
            </a:r>
            <a:r>
              <a:rPr lang="en-CA" sz="2400" b="1" dirty="0">
                <a:latin typeface="Consolas" panose="020B0609020204030204" pitchFamily="49" charset="0"/>
              </a:rPr>
              <a:t>", designation);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268014"/>
            <a:ext cx="3808268" cy="6400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JDK 16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r>
              <a:rPr lang="en-CA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This Just In! </a:t>
            </a:r>
            <a:r>
              <a:rPr lang="en-US" sz="2800" b="1" i="1" dirty="0">
                <a:solidFill>
                  <a:srgbClr val="444444"/>
                </a:solidFill>
                <a:latin typeface="proxima-nova"/>
              </a:rPr>
              <a:t>Unnamed Classes and Instance Main Methods</a:t>
            </a:r>
            <a:endParaRPr lang="en-CA" sz="2800" b="1" i="1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open-source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  <a:p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027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getters.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Implied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r>
              <a:rPr lang="en-CA" sz="3200" dirty="0">
                <a:solidFill>
                  <a:srgbClr val="007590"/>
                </a:solidFill>
              </a:rPr>
              <a:t>.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62"/>
            <a:ext cx="11032236" cy="454236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("Too young");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8FA0-E274-0355-F810-89C2409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Virtuous Virtual Threads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JDK 21.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FCB-2118-BD57-3148-F5B42A19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91311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</a:rPr>
              <a:t>VirtualThreadClass</a:t>
            </a:r>
            <a:r>
              <a:rPr lang="en-US" sz="2000" b="1" dirty="0">
                <a:latin typeface="Consolas" panose="020B0609020204030204" pitchFamily="49" charset="0"/>
              </a:rPr>
              <a:t> extends Thread { . . }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public void perform()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for (int i = 0; i &lt; 5; ++i)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</a:t>
            </a:r>
            <a:r>
              <a:rPr lang="en-CA" sz="2000" b="1" dirty="0" err="1">
                <a:latin typeface="Consolas" panose="020B0609020204030204" pitchFamily="49" charset="0"/>
              </a:rPr>
              <a:t>Thread.ofVirtual</a:t>
            </a:r>
            <a:r>
              <a:rPr lang="en-CA" sz="2000" b="1" dirty="0">
                <a:latin typeface="Consolas" panose="020B0609020204030204" pitchFamily="49" charset="0"/>
              </a:rPr>
              <a:t>().name("Thread # " + i).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   start(new </a:t>
            </a:r>
            <a:r>
              <a:rPr lang="en-CA" sz="2000" b="1" dirty="0" err="1">
                <a:latin typeface="Consolas" panose="020B0609020204030204" pitchFamily="49" charset="0"/>
              </a:rPr>
              <a:t>VirtualThreadClass</a:t>
            </a:r>
            <a:r>
              <a:rPr lang="en-CA" sz="2000" b="1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15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45876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77008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BF38C-B12A-DEB7-C2A7-0DCC212BE9C6}"/>
              </a:ext>
            </a:extLst>
          </p:cNvPr>
          <p:cNvSpPr txBox="1"/>
          <p:nvPr/>
        </p:nvSpPr>
        <p:spPr>
          <a:xfrm>
            <a:off x="3048000" y="1563862"/>
            <a:ext cx="891622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loan = 1000.0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interest 0.05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term = 5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= float(interest) / 12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result = float(loan) * \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   (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/ (1.0 - ((1.0 + 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) ** -float(</a:t>
            </a:r>
            <a:r>
              <a:rPr lang="en-US" sz="1600" b="1">
                <a:latin typeface="Consolas" panose="020B0609020204030204" pitchFamily="49" charset="0"/>
              </a:rPr>
              <a:t>term))))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print("Monthly Payment: %.2f" % result)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2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735015" y="817076"/>
            <a:ext cx="104569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1000.0;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interest = 0.05;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term = 5;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JavaCalculator01.java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Classic Java</a:t>
            </a:r>
          </a:p>
        </p:txBody>
      </p:sp>
    </p:spTree>
    <p:extLst>
      <p:ext uri="{BB962C8B-B14F-4D97-AF65-F5344CB8AC3E}">
        <p14:creationId xmlns:p14="http://schemas.microsoft.com/office/powerpoint/2010/main" val="286167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10114224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void main()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loan = 1000.0;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interest = 0.05;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term = 5;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--enable-preview --source 21 JavaCalculator01N.java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57965" y="1685740"/>
            <a:ext cx="46970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Nameless Class Java</a:t>
            </a:r>
          </a:p>
        </p:txBody>
      </p:sp>
    </p:spTree>
    <p:extLst>
      <p:ext uri="{BB962C8B-B14F-4D97-AF65-F5344CB8AC3E}">
        <p14:creationId xmlns:p14="http://schemas.microsoft.com/office/powerpoint/2010/main" val="251252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1996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also means it’s established, widely used and well-documented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JavaScript,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Machine Learning and Big Data </a:t>
            </a:r>
            <a:r>
              <a:rPr lang="en-CA" sz="3800" dirty="0" err="1">
                <a:solidFill>
                  <a:schemeClr val="bg1"/>
                </a:solidFill>
              </a:rPr>
              <a:t>VisiRec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Why is Python widely used for AI/ML?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The language Python is written in is C</a:t>
            </a:r>
          </a:p>
          <a:p>
            <a:r>
              <a:rPr lang="en-CA" dirty="0">
                <a:solidFill>
                  <a:schemeClr val="bg1"/>
                </a:solidFill>
              </a:rPr>
              <a:t>Most AI/ML libraries are written in C</a:t>
            </a:r>
          </a:p>
          <a:p>
            <a:r>
              <a:rPr lang="en-CA" dirty="0">
                <a:solidFill>
                  <a:schemeClr val="bg1"/>
                </a:solidFill>
              </a:rPr>
              <a:t>This simplifies using these libraries in Python</a:t>
            </a:r>
          </a:p>
          <a:p>
            <a:r>
              <a:rPr lang="en-CA" dirty="0">
                <a:solidFill>
                  <a:schemeClr val="bg1"/>
                </a:solidFill>
              </a:rPr>
              <a:t>With Java 16 we will have a Foreign Linker API &amp; Foreign Memory Access API that will simplify accessing C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494C5-0319-C244-A4C3-220FB1D21788}"/>
              </a:ext>
            </a:extLst>
          </p:cNvPr>
          <p:cNvSpPr txBox="1"/>
          <p:nvPr/>
        </p:nvSpPr>
        <p:spPr>
          <a:xfrm>
            <a:off x="4801936" y="5801321"/>
            <a:ext cx="71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*Discounts for all User Group members from Oracle University here : </a:t>
            </a:r>
            <a:r>
              <a:rPr lang="en-US" dirty="0">
                <a:hlinkClick r:id="rId8"/>
              </a:rPr>
              <a:t>https://education.oracle.com/usergroupchampions</a:t>
            </a:r>
            <a:r>
              <a:rPr lang="en-US" dirty="0"/>
              <a:t> </a:t>
            </a:r>
          </a:p>
          <a:p>
            <a:r>
              <a:rPr lang="en-US" dirty="0"/>
              <a:t>Currently 25% discount through 12/21/2020.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E12C9-2B74-467B-945B-F8B4F38A6BA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7590"/>
                </a:solidFill>
                <a:latin typeface="+mj-lt"/>
                <a:ea typeface="+mj-ea"/>
                <a:cs typeface="+mj-cs"/>
              </a:rPr>
              <a:t>Sample code can be found at: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3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Java Language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second* most significant new capability for writing Java for those wishing to learn the language </a:t>
            </a:r>
          </a:p>
          <a:p>
            <a:r>
              <a:rPr lang="en-CA" sz="2000" dirty="0"/>
              <a:t>No need to master an IDE to learn Java.</a:t>
            </a:r>
          </a:p>
          <a:p>
            <a:pPr marL="0" indent="0">
              <a:buNone/>
            </a:pPr>
            <a:endParaRPr lang="en-CA" sz="800" dirty="0"/>
          </a:p>
          <a:p>
            <a:pPr>
              <a:buFont typeface="Calibri" panose="020F0502020204030204" pitchFamily="34" charset="0"/>
              <a:buChar char="*"/>
            </a:pPr>
            <a:r>
              <a:rPr lang="en-CA" sz="1400" dirty="0"/>
              <a:t>The first will be shown on slide 18.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3982-FF5D-45EB-537B-0C685C6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23631"/>
            <a:ext cx="3200400" cy="584590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Java 21 - Unnamed Classes and Instance Main Methods</a:t>
            </a:r>
            <a:b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DA70-D002-3B86-A49C-0FA6B8C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complaint about Java is its unsuitability, as compared usually to Python, for beginners</a:t>
            </a:r>
          </a:p>
          <a:p>
            <a:r>
              <a:rPr lang="en-CA" dirty="0"/>
              <a:t>JEP 330 - Launch Single-File Source-Code was a first step in simplification</a:t>
            </a:r>
          </a:p>
          <a:p>
            <a:r>
              <a:rPr lang="en-CA" dirty="0"/>
              <a:t>JEP 445 - </a:t>
            </a:r>
            <a:r>
              <a:rPr lang="en-US" dirty="0"/>
              <a:t>Unnamed Classes and Instance Main Methods is the next step</a:t>
            </a:r>
          </a:p>
          <a:p>
            <a:pPr lvl="1"/>
            <a:r>
              <a:rPr lang="en-US" dirty="0"/>
              <a:t>no need for any class declaration</a:t>
            </a:r>
          </a:p>
          <a:p>
            <a:pPr lvl="1"/>
            <a:r>
              <a:rPr lang="en-US" dirty="0"/>
              <a:t>import statements permitted </a:t>
            </a:r>
          </a:p>
          <a:p>
            <a:pPr lvl="1"/>
            <a:r>
              <a:rPr lang="en-US" dirty="0"/>
              <a:t>package statement not allowed</a:t>
            </a:r>
          </a:p>
          <a:p>
            <a:pPr lvl="1"/>
            <a:r>
              <a:rPr lang="en-US" dirty="0"/>
              <a:t>constructors not allowed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93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Java 21 - Unnamed Classes and Instance Main Methods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Here is a complete </a:t>
            </a:r>
            <a:r>
              <a:rPr lang="en-US" altLang="en-US" dirty="0"/>
              <a:t>Java program that can be compiled and executed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(“Hello World”);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Expected in JDK 22 is the removal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The New and Improved main! Useable anywhere!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 fontScale="85000" lnSpcReduction="20000"/>
          </a:bodyPr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main(String[]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main(String[]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And our </a:t>
            </a:r>
            <a:r>
              <a:rPr lang="en-US" altLang="en-US" dirty="0" err="1"/>
              <a:t>favourite</a:t>
            </a:r>
            <a:r>
              <a:rPr lang="en-US" altLang="en-US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Single File Execution: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java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Compile &amp; Execute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nsolas" panose="020B0609020204030204" pitchFamily="49" charset="0"/>
              </a:rPr>
              <a:t>javac</a:t>
            </a:r>
            <a:r>
              <a:rPr lang="en-US" altLang="en-US" sz="2800" b="1" dirty="0">
                <a:latin typeface="Consolas" panose="020B0609020204030204" pitchFamily="49" charset="0"/>
              </a:rPr>
              <a:t>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java --enable-preview file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You can use any or all the new </a:t>
            </a:r>
            <a:r>
              <a:rPr lang="en-US" altLang="en-US" b="1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formats.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They will execute in the order shown here, 1, then 2, then 3, then 4</a:t>
            </a:r>
            <a:r>
              <a:rPr lang="en-US" altLang="en-US" dirty="0"/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03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17290</TotalTime>
  <Words>3019</Words>
  <Application>Microsoft Office PowerPoint</Application>
  <PresentationFormat>Widescreen</PresentationFormat>
  <Paragraphs>426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proxima-nova</vt:lpstr>
      <vt:lpstr>Raleway</vt:lpstr>
      <vt:lpstr>Office Theme</vt:lpstr>
      <vt:lpstr>Java in Education </vt:lpstr>
      <vt:lpstr>PowerPoint Presentation</vt:lpstr>
      <vt:lpstr>PowerPoint Presentation</vt:lpstr>
      <vt:lpstr>Java Language Enhancements</vt:lpstr>
      <vt:lpstr>JShell - Read-Evaluate-Print Loop (REPL) JDK 9</vt:lpstr>
      <vt:lpstr>JEP 330 - Launch Single-File Source-Code Programs JDK 11</vt:lpstr>
      <vt:lpstr>Java 21 - Unnamed Classes and Instance Main Methods Preview</vt:lpstr>
      <vt:lpstr>Java 21 - Unnamed Classes and Instance Main Methods Preview</vt:lpstr>
      <vt:lpstr>The New and Improved main! Useable anywhere!</vt:lpstr>
      <vt:lpstr>var – reduction of redundancy reduction JDK 10</vt:lpstr>
      <vt:lpstr>text blocks (15)</vt:lpstr>
      <vt:lpstr>Old School Concatenation</vt:lpstr>
      <vt:lpstr>New School Text Block JDK 15</vt:lpstr>
      <vt:lpstr>But wait, there is more . . . String formatted JDK 15</vt:lpstr>
      <vt:lpstr>And still more . . . String template JDK 21 preview</vt:lpstr>
      <vt:lpstr>switch – an expression &amp; without a break JDK 14 </vt:lpstr>
      <vt:lpstr>Which would you prefer to learn or teach?</vt:lpstr>
      <vt:lpstr>Java 21 The  pattern matching switch.</vt:lpstr>
      <vt:lpstr>records – boilerplate reduction with immutable flavouring and a dash of compact constructor JDK 16</vt:lpstr>
      <vt:lpstr>No setters, just simple getters.  Implied equals, hashCode and toString. And what a lovely compact constructor for validation.</vt:lpstr>
      <vt:lpstr>Virtuous Virtual Threads JDK 21.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Kenneth Fogel</cp:lastModifiedBy>
  <cp:revision>38</cp:revision>
  <cp:lastPrinted>2020-06-16T22:09:01Z</cp:lastPrinted>
  <dcterms:created xsi:type="dcterms:W3CDTF">2020-06-03T20:53:58Z</dcterms:created>
  <dcterms:modified xsi:type="dcterms:W3CDTF">2023-11-14T16:28:14Z</dcterms:modified>
</cp:coreProperties>
</file>