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294" r:id="rId4"/>
    <p:sldId id="266" r:id="rId5"/>
    <p:sldId id="267" r:id="rId6"/>
    <p:sldId id="268" r:id="rId7"/>
    <p:sldId id="303" r:id="rId8"/>
    <p:sldId id="307" r:id="rId9"/>
    <p:sldId id="304" r:id="rId10"/>
    <p:sldId id="269" r:id="rId11"/>
    <p:sldId id="270" r:id="rId12"/>
    <p:sldId id="281" r:id="rId13"/>
    <p:sldId id="282" r:id="rId14"/>
    <p:sldId id="301" r:id="rId15"/>
    <p:sldId id="306" r:id="rId16"/>
    <p:sldId id="271" r:id="rId17"/>
    <p:sldId id="299" r:id="rId18"/>
    <p:sldId id="283" r:id="rId19"/>
    <p:sldId id="272" r:id="rId20"/>
    <p:sldId id="284" r:id="rId21"/>
    <p:sldId id="298" r:id="rId22"/>
    <p:sldId id="279" r:id="rId23"/>
    <p:sldId id="275" r:id="rId24"/>
    <p:sldId id="276" r:id="rId25"/>
    <p:sldId id="259" r:id="rId26"/>
    <p:sldId id="260" r:id="rId27"/>
    <p:sldId id="305" r:id="rId28"/>
    <p:sldId id="263" r:id="rId29"/>
    <p:sldId id="264" r:id="rId30"/>
    <p:sldId id="285" r:id="rId31"/>
    <p:sldId id="297" r:id="rId32"/>
    <p:sldId id="286" r:id="rId33"/>
    <p:sldId id="287"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E8DF0-DBF2-453D-9D9D-2F1C1AB5D1E9}" v="3" dt="2023-11-07T21:28:01.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1" autoAdjust="0"/>
    <p:restoredTop sz="73307" autoAdjust="0"/>
  </p:normalViewPr>
  <p:slideViewPr>
    <p:cSldViewPr snapToGrid="0">
      <p:cViewPr varScale="1">
        <p:scale>
          <a:sx n="98" d="100"/>
          <a:sy n="98" d="100"/>
        </p:scale>
        <p:origin x="3725" y="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2" d="100"/>
          <a:sy n="102" d="100"/>
        </p:scale>
        <p:origin x="68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4CFE8DF0-DBF2-453D-9D9D-2F1C1AB5D1E9}"/>
    <pc:docChg chg="modSld">
      <pc:chgData name="Ken Fogel" userId="902fafca27bddd1d" providerId="LiveId" clId="{4CFE8DF0-DBF2-453D-9D9D-2F1C1AB5D1E9}" dt="2023-11-07T21:28:44.834" v="50" actId="20577"/>
      <pc:docMkLst>
        <pc:docMk/>
      </pc:docMkLst>
      <pc:sldChg chg="modNotesTx">
        <pc:chgData name="Ken Fogel" userId="902fafca27bddd1d" providerId="LiveId" clId="{4CFE8DF0-DBF2-453D-9D9D-2F1C1AB5D1E9}" dt="2023-11-07T21:25:04.663" v="3"/>
        <pc:sldMkLst>
          <pc:docMk/>
          <pc:sldMk cId="1617590068" sldId="265"/>
        </pc:sldMkLst>
      </pc:sldChg>
      <pc:sldChg chg="modNotesTx">
        <pc:chgData name="Ken Fogel" userId="902fafca27bddd1d" providerId="LiveId" clId="{4CFE8DF0-DBF2-453D-9D9D-2F1C1AB5D1E9}" dt="2023-11-07T21:25:34.512" v="4"/>
        <pc:sldMkLst>
          <pc:docMk/>
          <pc:sldMk cId="2553444777" sldId="266"/>
        </pc:sldMkLst>
      </pc:sldChg>
      <pc:sldChg chg="modNotesTx">
        <pc:chgData name="Ken Fogel" userId="902fafca27bddd1d" providerId="LiveId" clId="{4CFE8DF0-DBF2-453D-9D9D-2F1C1AB5D1E9}" dt="2023-11-07T21:26:06.158" v="5"/>
        <pc:sldMkLst>
          <pc:docMk/>
          <pc:sldMk cId="2732903809" sldId="267"/>
        </pc:sldMkLst>
      </pc:sldChg>
      <pc:sldChg chg="modSp mod">
        <pc:chgData name="Ken Fogel" userId="902fafca27bddd1d" providerId="LiveId" clId="{4CFE8DF0-DBF2-453D-9D9D-2F1C1AB5D1E9}" dt="2023-11-07T21:28:01.285" v="15" actId="255"/>
        <pc:sldMkLst>
          <pc:docMk/>
          <pc:sldMk cId="2580646326" sldId="270"/>
        </pc:sldMkLst>
        <pc:spChg chg="mod">
          <ac:chgData name="Ken Fogel" userId="902fafca27bddd1d" providerId="LiveId" clId="{4CFE8DF0-DBF2-453D-9D9D-2F1C1AB5D1E9}" dt="2023-11-07T21:27:16.278" v="12" actId="20577"/>
          <ac:spMkLst>
            <pc:docMk/>
            <pc:sldMk cId="2580646326" sldId="270"/>
            <ac:spMk id="7" creationId="{E877C3C6-9271-EC4B-AB48-E0D70A302516}"/>
          </ac:spMkLst>
        </pc:spChg>
        <pc:graphicFrameChg chg="mod">
          <ac:chgData name="Ken Fogel" userId="902fafca27bddd1d" providerId="LiveId" clId="{4CFE8DF0-DBF2-453D-9D9D-2F1C1AB5D1E9}" dt="2023-11-07T21:28:01.285" v="15" actId="255"/>
          <ac:graphicFrameMkLst>
            <pc:docMk/>
            <pc:sldMk cId="2580646326" sldId="270"/>
            <ac:graphicFrameMk id="5" creationId="{DEBB32EA-AC2D-4540-A160-4E5F65AF071C}"/>
          </ac:graphicFrameMkLst>
        </pc:graphicFrameChg>
      </pc:sldChg>
      <pc:sldChg chg="modNotesTx">
        <pc:chgData name="Ken Fogel" userId="902fafca27bddd1d" providerId="LiveId" clId="{4CFE8DF0-DBF2-453D-9D9D-2F1C1AB5D1E9}" dt="2023-11-07T21:28:44.834" v="50" actId="20577"/>
        <pc:sldMkLst>
          <pc:docMk/>
          <pc:sldMk cId="263328210" sldId="305"/>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custT="1"/>
      <dgm:spPr>
        <a:solidFill>
          <a:srgbClr val="F49201"/>
        </a:solidFill>
      </dgm:spPr>
      <dgm:t>
        <a:bodyPr/>
        <a:lstStyle/>
        <a:p>
          <a:r>
            <a:rPr lang="en-CA" sz="2400" dirty="0"/>
            <a:t>Finally, what you enter into your source code is what you get</a:t>
          </a:r>
          <a:endParaRPr lang="en-US" sz="2400" dirty="0"/>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custT="1"/>
      <dgm:spPr>
        <a:solidFill>
          <a:srgbClr val="F49201">
            <a:alpha val="79000"/>
          </a:srgbClr>
        </a:solidFill>
      </dgm:spPr>
      <dgm:t>
        <a:bodyPr/>
        <a:lstStyle/>
        <a:p>
          <a:r>
            <a:rPr lang="en-CA" sz="2400" dirty="0"/>
            <a:t>Especially useful for Strings that contain HTML, XML and JSON</a:t>
          </a:r>
          <a:endParaRPr lang="en-US" sz="24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400" dirty="0"/>
            <a:t>Who doesn’t like writing three quotation marks in a row </a:t>
          </a:r>
          <a:endParaRPr lang="en-US" sz="24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mine</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Who doesn’t like writing three quotation marks in a row </a:t>
          </a:r>
          <a:endParaRPr lang="en-US" sz="2400" kern="1200" dirty="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Especially useful for Strings that contain HTML, XML and JSON</a:t>
          </a:r>
          <a:endParaRPr lang="en-US" sz="2400" kern="1200" dirty="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Finally, what you enter into your source code is what you get</a:t>
          </a:r>
          <a:endParaRPr lang="en-US" sz="2400" kern="1200" dirty="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mine</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2023-11-07</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2023-11-07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unity.oracle.com/community/groundbreakers/java/jcp/java-in-education/overvie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21 or greater. The demonstrations require JShell and the ability to run java from the command line</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For JUG leaders/Java Community Leaders:  There are ore resources and tips for community members working with students and universities on the wiki </a:t>
            </a:r>
            <a:r>
              <a:rPr lang="en-US" dirty="0">
                <a:hlinkClick r:id="rId3"/>
              </a:rPr>
              <a:t>https://community.oracle.com/community/groundbreakers/java/jcp/java-in-education/overview</a:t>
            </a:r>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 is a preview </a:t>
            </a:r>
            <a:r>
              <a:rPr lang="en-US" dirty="0" err="1"/>
              <a:t>featurr</a:t>
            </a:r>
            <a:r>
              <a:rPr lang="en-US" dirty="0"/>
              <a:t> of JDK 21. Rather than use a placeholder as shown in String Formatted, in this new approach you can use the name of a String object enclosed in \{ and } and it will take the value of the named String.</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Nameless </a:t>
            </a:r>
            <a:r>
              <a:rPr lang="en-CA"/>
              <a:t>class version.</a:t>
            </a: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23794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two new APIs, </a:t>
            </a:r>
            <a:r>
              <a:rPr lang="en-US" dirty="0"/>
              <a:t>Foreign Linker API &amp; Foreign Memory Access API, 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01199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2023-11-07</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2023-11-07</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hyperlink" Target="https://education.oracle.com/usergroupchampions"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Junior Developers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460208798"/>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a:t>
            </a:r>
            <a:br>
              <a:rPr lang="en-CA" sz="4800" b="1" dirty="0">
                <a:solidFill>
                  <a:schemeClr val="bg1"/>
                </a:solidFill>
              </a:rPr>
            </a:br>
            <a:r>
              <a:rPr lang="en-CA" sz="4800" b="1" dirty="0">
                <a:solidFill>
                  <a:schemeClr val="bg1"/>
                </a:solidFill>
              </a:rPr>
              <a:t>JDK 15</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String template JDK 21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73875" y="1967288"/>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850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pPr lvl="1"/>
            <a:r>
              <a:rPr lang="en-CA" sz="2800"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lvl="1"/>
            <a:r>
              <a:rPr lang="en-CA" sz="2800" i="1" dirty="0">
                <a:solidFill>
                  <a:srgbClr val="444444"/>
                </a:solidFill>
                <a:latin typeface="proxima-nova"/>
              </a:rPr>
              <a:t>This Just In! </a:t>
            </a:r>
            <a:r>
              <a:rPr lang="en-US" sz="2800" b="1" i="1" dirty="0">
                <a:solidFill>
                  <a:srgbClr val="444444"/>
                </a:solidFill>
                <a:latin typeface="proxima-nova"/>
              </a:rPr>
              <a:t>Unnamed Classes and Instance Main Methods</a:t>
            </a:r>
            <a:endParaRPr lang="en-CA" sz="2800" b="1" i="1" dirty="0">
              <a:solidFill>
                <a:srgbClr val="444444"/>
              </a:solidFill>
              <a:effectLst/>
              <a:latin typeface="proxima-nova"/>
            </a:endParaRP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 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Virtuous Virtual Threads</a:t>
            </a:r>
            <a:br>
              <a:rPr lang="en-US" b="1" dirty="0">
                <a:solidFill>
                  <a:srgbClr val="FFFFFF"/>
                </a:solidFill>
              </a:rPr>
            </a:br>
            <a:r>
              <a:rPr lang="en-US" dirty="0">
                <a:solidFill>
                  <a:srgbClr val="FFFFFF"/>
                </a:solidFill>
              </a:rPr>
              <a:t>JDK 21.</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4167272" y="591344"/>
            <a:ext cx="7913111" cy="5585619"/>
          </a:xfrm>
        </p:spPr>
        <p:txBody>
          <a:bodyPr anchor="ctr">
            <a:normAutofit/>
          </a:bodyPr>
          <a:lstStyle/>
          <a:p>
            <a:pPr marL="0" indent="0">
              <a:buNone/>
            </a:pPr>
            <a:r>
              <a:rPr lang="en-CA" sz="2000" b="1" dirty="0">
                <a:latin typeface="Consolas" panose="020B0609020204030204" pitchFamily="49" charset="0"/>
              </a:rPr>
              <a:t> </a:t>
            </a:r>
            <a:r>
              <a:rPr lang="en-US" sz="2000" b="1" dirty="0">
                <a:latin typeface="Consolas" panose="020B0609020204030204" pitchFamily="49" charset="0"/>
              </a:rPr>
              <a:t>public class </a:t>
            </a:r>
            <a:r>
              <a:rPr lang="en-US" sz="2000" b="1" dirty="0" err="1">
                <a:latin typeface="Consolas" panose="020B0609020204030204" pitchFamily="49" charset="0"/>
              </a:rPr>
              <a:t>VirtualThreadClass</a:t>
            </a:r>
            <a:r>
              <a:rPr lang="en-US" sz="2000" b="1" dirty="0">
                <a:latin typeface="Consolas" panose="020B0609020204030204" pitchFamily="49" charset="0"/>
              </a:rPr>
              <a:t> extends Thread { . . }</a:t>
            </a:r>
          </a:p>
          <a:p>
            <a:pPr marL="0" indent="0">
              <a:buNone/>
            </a:pPr>
            <a:endParaRPr lang="en-US" sz="2000" b="1" dirty="0">
              <a:latin typeface="Consolas" panose="020B0609020204030204" pitchFamily="49" charset="0"/>
            </a:endParaRPr>
          </a:p>
          <a:p>
            <a:pPr marL="0" indent="0">
              <a:buNone/>
            </a:pPr>
            <a:endParaRPr lang="en-US" sz="2000" b="1" dirty="0">
              <a:latin typeface="Consolas" panose="020B0609020204030204" pitchFamily="49" charset="0"/>
            </a:endParaRPr>
          </a:p>
          <a:p>
            <a:pPr marL="0" indent="0">
              <a:buNone/>
            </a:pPr>
            <a:r>
              <a:rPr lang="en-CA" sz="2000" b="1" dirty="0">
                <a:latin typeface="Consolas" panose="020B0609020204030204" pitchFamily="49" charset="0"/>
              </a:rPr>
              <a:t> public void perform() {</a:t>
            </a:r>
          </a:p>
          <a:p>
            <a:pPr marL="0" indent="0">
              <a:buNone/>
            </a:pPr>
            <a:r>
              <a:rPr lang="en-CA" sz="2000" b="1" dirty="0">
                <a:latin typeface="Consolas" panose="020B0609020204030204" pitchFamily="49" charset="0"/>
              </a:rPr>
              <a:t>      for (int i = 0; i &lt; 5; ++i) {</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Thread.ofVirtual</a:t>
            </a:r>
            <a:r>
              <a:rPr lang="en-CA" sz="2000" b="1" dirty="0">
                <a:latin typeface="Consolas" panose="020B0609020204030204" pitchFamily="49" charset="0"/>
              </a:rPr>
              <a:t>().name("Thread # " + i).</a:t>
            </a:r>
          </a:p>
          <a:p>
            <a:pPr marL="0" indent="0">
              <a:buNone/>
            </a:pPr>
            <a:r>
              <a:rPr lang="en-CA" sz="2000" b="1" dirty="0">
                <a:latin typeface="Consolas" panose="020B0609020204030204" pitchFamily="49" charset="0"/>
              </a:rPr>
              <a:t>            start(new </a:t>
            </a:r>
            <a:r>
              <a:rPr lang="en-CA" sz="2000" b="1" dirty="0" err="1">
                <a:latin typeface="Consolas" panose="020B0609020204030204" pitchFamily="49" charset="0"/>
              </a:rPr>
              <a:t>VirtualThreadClass</a:t>
            </a:r>
            <a:r>
              <a:rPr lang="en-CA" sz="2000" b="1" dirty="0">
                <a:latin typeface="Consolas" panose="020B0609020204030204" pitchFamily="49" charset="0"/>
              </a:rPr>
              <a:t>());</a:t>
            </a:r>
          </a:p>
          <a:p>
            <a:pPr marL="0" indent="0">
              <a:buNone/>
            </a:pPr>
            <a:r>
              <a:rPr lang="en-CA" sz="2000" b="1" dirty="0">
                <a:latin typeface="Consolas" panose="020B0609020204030204" pitchFamily="49" charset="0"/>
              </a:rPr>
              <a:t>}</a:t>
            </a:r>
          </a:p>
        </p:txBody>
      </p:sp>
    </p:spTree>
    <p:extLst>
      <p:ext uri="{BB962C8B-B14F-4D97-AF65-F5344CB8AC3E}">
        <p14:creationId xmlns:p14="http://schemas.microsoft.com/office/powerpoint/2010/main" val="23231547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333645876"/>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2346158" y="2628248"/>
            <a:ext cx="12093677" cy="1890261"/>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loan = input("           loan: ")</a:t>
            </a:r>
          </a:p>
          <a:p>
            <a:pPr>
              <a:spcAft>
                <a:spcPts val="500"/>
              </a:spcAft>
            </a:pPr>
            <a:r>
              <a:rPr lang="en-CA" sz="1600" b="1" dirty="0">
                <a:latin typeface="Consolas" panose="020B0609020204030204" pitchFamily="49" charset="0"/>
                <a:ea typeface="M+ 1m" panose="020B0509020203020207" pitchFamily="49" charset="-128"/>
              </a:rPr>
              <a:t>interest = input("       interest: ")</a:t>
            </a:r>
          </a:p>
          <a:p>
            <a:pPr>
              <a:spcAft>
                <a:spcPts val="500"/>
              </a:spcAft>
            </a:pPr>
            <a:r>
              <a:rPr lang="en-CA" sz="1600" b="1" dirty="0">
                <a:latin typeface="Consolas" panose="020B0609020204030204" pitchFamily="49" charset="0"/>
                <a:ea typeface="M+ 1m" panose="020B0509020203020207" pitchFamily="49" charset="-128"/>
              </a:rPr>
              <a:t>term = input("           term: ")</a:t>
            </a:r>
          </a:p>
          <a:p>
            <a:pPr>
              <a:spcAft>
                <a:spcPts val="500"/>
              </a:spcAft>
            </a:pP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float(interest) / 12;</a:t>
            </a:r>
          </a:p>
          <a:p>
            <a:pPr>
              <a:spcAft>
                <a:spcPts val="500"/>
              </a:spcAft>
            </a:pPr>
            <a:r>
              <a:rPr lang="en-CA" sz="1600" b="1" dirty="0">
                <a:latin typeface="Consolas" panose="020B0609020204030204" pitchFamily="49" charset="0"/>
                <a:ea typeface="M+ 1m" panose="020B0509020203020207" pitchFamily="49" charset="-128"/>
              </a:rPr>
              <a:t>result = float(loan)*(</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(1 - ((1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-float(term))));</a:t>
            </a:r>
          </a:p>
          <a:p>
            <a:pPr>
              <a:spcAft>
                <a:spcPts val="500"/>
              </a:spcAft>
            </a:pPr>
            <a:r>
              <a:rPr lang="en-CA" sz="1600" b="1" dirty="0">
                <a:latin typeface="Consolas" panose="020B0609020204030204" pitchFamily="49" charset="0"/>
                <a:ea typeface="M+ 1m" panose="020B0509020203020207" pitchFamily="49" charset="-128"/>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9715469" cy="5304016"/>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import </a:t>
            </a:r>
            <a:r>
              <a:rPr lang="en-CA" sz="1600" b="1" dirty="0" err="1">
                <a:latin typeface="Consolas" panose="020B0609020204030204" pitchFamily="49" charset="0"/>
                <a:ea typeface="M+ 1m" panose="020B0509020203020207" pitchFamily="49" charset="-128"/>
              </a:rPr>
              <a:t>java.util.Scanner</a:t>
            </a: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public class JavaCalculator01 {</a:t>
            </a:r>
          </a:p>
          <a:p>
            <a:pPr>
              <a:spcAft>
                <a:spcPts val="500"/>
              </a:spcAft>
            </a:pPr>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Scanner </a:t>
            </a:r>
            <a:r>
              <a:rPr lang="en-CA" sz="1600" b="1" dirty="0" err="1">
                <a:latin typeface="Consolas" panose="020B0609020204030204" pitchFamily="49" charset="0"/>
                <a:ea typeface="M+ 1m" panose="020B0509020203020207" pitchFamily="49" charset="-128"/>
              </a:rPr>
              <a:t>sc</a:t>
            </a:r>
            <a:r>
              <a:rPr lang="en-CA" sz="1600" b="1" dirty="0">
                <a:latin typeface="Consolas" panose="020B0609020204030204" pitchFamily="49" charset="0"/>
                <a:ea typeface="M+ 1m" panose="020B0509020203020207" pitchFamily="49" charset="-128"/>
              </a:rPr>
              <a:t> = new Scanner(System.in);</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Loan: ");</a:t>
            </a:r>
          </a:p>
          <a:p>
            <a:pPr>
              <a:spcAft>
                <a:spcPts val="500"/>
              </a:spcAft>
            </a:pPr>
            <a:r>
              <a:rPr lang="en-CA" sz="1600" b="1" dirty="0">
                <a:latin typeface="Consolas" panose="020B0609020204030204" pitchFamily="49" charset="0"/>
                <a:ea typeface="M+ 1m" panose="020B0509020203020207" pitchFamily="49" charset="-128"/>
              </a:rPr>
              <a:t>        double loan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Interest: ");</a:t>
            </a:r>
          </a:p>
          <a:p>
            <a:pPr>
              <a:spcAft>
                <a:spcPts val="500"/>
              </a:spcAft>
            </a:pPr>
            <a:r>
              <a:rPr lang="en-CA" sz="1600" b="1" dirty="0">
                <a:latin typeface="Consolas" panose="020B0609020204030204" pitchFamily="49" charset="0"/>
                <a:ea typeface="M+ 1m" panose="020B0509020203020207" pitchFamily="49" charset="-128"/>
              </a:rPr>
              <a:t>        double interest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Term: ");</a:t>
            </a:r>
          </a:p>
          <a:p>
            <a:pPr>
              <a:spcAft>
                <a:spcPts val="500"/>
              </a:spcAft>
            </a:pPr>
            <a:r>
              <a:rPr lang="en-CA" sz="1600" b="1" dirty="0">
                <a:latin typeface="Consolas" panose="020B0609020204030204" pitchFamily="49" charset="0"/>
                <a:ea typeface="M+ 1m" panose="020B0509020203020207" pitchFamily="49" charset="-128"/>
              </a:rPr>
              <a:t>        double term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double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double result = loan * </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System.out.println</a:t>
            </a:r>
            <a:r>
              <a:rPr lang="en-CA" sz="1600" b="1" dirty="0">
                <a:latin typeface="Consolas" panose="020B0609020204030204" pitchFamily="49" charset="0"/>
                <a:ea typeface="M+ 1m" panose="020B0509020203020207" pitchFamily="49" charset="-128"/>
              </a:rPr>
              <a:t>("Monthly Payment: " + </a:t>
            </a:r>
            <a:r>
              <a:rPr lang="en-CA" sz="1600" b="1" dirty="0" err="1">
                <a:latin typeface="Consolas" panose="020B0609020204030204" pitchFamily="49" charset="0"/>
                <a:ea typeface="M+ 1m" panose="020B0509020203020207" pitchFamily="49" charset="-128"/>
              </a:rPr>
              <a:t>String.format</a:t>
            </a:r>
            <a:r>
              <a:rPr lang="en-CA" sz="1600" b="1" dirty="0">
                <a:latin typeface="Consolas" panose="020B0609020204030204" pitchFamily="49" charset="0"/>
                <a:ea typeface="M+ 1m" panose="020B0509020203020207" pitchFamily="49" charset="-128"/>
              </a:rPr>
              <a:t>("%.2f", result));</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Classic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9715469" cy="4683333"/>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import </a:t>
            </a:r>
            <a:r>
              <a:rPr lang="en-CA" sz="1600" b="1" dirty="0" err="1">
                <a:latin typeface="Consolas" panose="020B0609020204030204" pitchFamily="49" charset="0"/>
                <a:ea typeface="M+ 1m" panose="020B0509020203020207" pitchFamily="49" charset="-128"/>
              </a:rPr>
              <a:t>java.util.Scanner</a:t>
            </a: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void main() {</a:t>
            </a:r>
          </a:p>
          <a:p>
            <a:pPr>
              <a:spcAft>
                <a:spcPts val="500"/>
              </a:spcAft>
            </a:pPr>
            <a:r>
              <a:rPr lang="en-CA" sz="1600" b="1" dirty="0">
                <a:latin typeface="Consolas" panose="020B0609020204030204" pitchFamily="49" charset="0"/>
                <a:ea typeface="M+ 1m" panose="020B0509020203020207" pitchFamily="49" charset="-128"/>
              </a:rPr>
              <a:t>    Scanner </a:t>
            </a:r>
            <a:r>
              <a:rPr lang="en-CA" sz="1600" b="1" dirty="0" err="1">
                <a:latin typeface="Consolas" panose="020B0609020204030204" pitchFamily="49" charset="0"/>
                <a:ea typeface="M+ 1m" panose="020B0509020203020207" pitchFamily="49" charset="-128"/>
              </a:rPr>
              <a:t>sc</a:t>
            </a:r>
            <a:r>
              <a:rPr lang="en-CA" sz="1600" b="1" dirty="0">
                <a:latin typeface="Consolas" panose="020B0609020204030204" pitchFamily="49" charset="0"/>
                <a:ea typeface="M+ 1m" panose="020B0509020203020207" pitchFamily="49" charset="-128"/>
              </a:rPr>
              <a:t> = new Scanner(System.in);</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Loan: ");</a:t>
            </a:r>
          </a:p>
          <a:p>
            <a:pPr>
              <a:spcAft>
                <a:spcPts val="500"/>
              </a:spcAft>
            </a:pPr>
            <a:r>
              <a:rPr lang="en-CA" sz="1600" b="1" dirty="0">
                <a:latin typeface="Consolas" panose="020B0609020204030204" pitchFamily="49" charset="0"/>
                <a:ea typeface="M+ 1m" panose="020B0509020203020207" pitchFamily="49" charset="-128"/>
              </a:rPr>
              <a:t>    double loan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Interest: ");</a:t>
            </a:r>
          </a:p>
          <a:p>
            <a:pPr>
              <a:spcAft>
                <a:spcPts val="500"/>
              </a:spcAft>
            </a:pPr>
            <a:r>
              <a:rPr lang="en-CA" sz="1600" b="1" dirty="0">
                <a:latin typeface="Consolas" panose="020B0609020204030204" pitchFamily="49" charset="0"/>
                <a:ea typeface="M+ 1m" panose="020B0509020203020207" pitchFamily="49" charset="-128"/>
              </a:rPr>
              <a:t>    double interest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a:t>
            </a:r>
            <a:r>
              <a:rPr lang="en-CA" sz="1600" b="1" dirty="0">
                <a:latin typeface="Consolas" panose="020B0609020204030204" pitchFamily="49" charset="0"/>
                <a:ea typeface="M+ 1m" panose="020B0509020203020207" pitchFamily="49" charset="-128"/>
              </a:rPr>
              <a:t>("           Term: ");</a:t>
            </a:r>
          </a:p>
          <a:p>
            <a:pPr>
              <a:spcAft>
                <a:spcPts val="500"/>
              </a:spcAft>
            </a:pPr>
            <a:r>
              <a:rPr lang="en-CA" sz="1600" b="1" dirty="0">
                <a:latin typeface="Consolas" panose="020B0609020204030204" pitchFamily="49" charset="0"/>
                <a:ea typeface="M+ 1m" panose="020B0509020203020207" pitchFamily="49" charset="-128"/>
              </a:rPr>
              <a:t>    double term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double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double result = loan * </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System.out.println</a:t>
            </a:r>
            <a:r>
              <a:rPr lang="en-CA" sz="1600" b="1" dirty="0">
                <a:latin typeface="Consolas" panose="020B0609020204030204" pitchFamily="49" charset="0"/>
                <a:ea typeface="M+ 1m" panose="020B0509020203020207" pitchFamily="49" charset="-128"/>
              </a:rPr>
              <a:t>("Monthly Payment: " + </a:t>
            </a:r>
            <a:r>
              <a:rPr lang="en-CA" sz="1600" b="1" dirty="0" err="1">
                <a:latin typeface="Consolas" panose="020B0609020204030204" pitchFamily="49" charset="0"/>
                <a:ea typeface="M+ 1m" panose="020B0509020203020207" pitchFamily="49" charset="-128"/>
              </a:rPr>
              <a:t>String.format</a:t>
            </a:r>
            <a:r>
              <a:rPr lang="en-CA" sz="1600" b="1" dirty="0">
                <a:latin typeface="Consolas" panose="020B0609020204030204" pitchFamily="49" charset="0"/>
                <a:ea typeface="M+ 1m" panose="020B0509020203020207" pitchFamily="49" charset="-128"/>
              </a:rPr>
              <a:t>("%.2f", result));</a:t>
            </a:r>
          </a:p>
          <a:p>
            <a:pPr>
              <a:spcAft>
                <a:spcPts val="500"/>
              </a:spcAft>
            </a:pPr>
            <a:r>
              <a:rPr lang="en-CA" sz="16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57965" y="1685740"/>
            <a:ext cx="46970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Nameless Class Java</a:t>
            </a:r>
          </a:p>
        </p:txBody>
      </p:sp>
    </p:spTree>
    <p:extLst>
      <p:ext uri="{BB962C8B-B14F-4D97-AF65-F5344CB8AC3E}">
        <p14:creationId xmlns:p14="http://schemas.microsoft.com/office/powerpoint/2010/main" val="263328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82880" y="320152"/>
            <a:ext cx="9504320" cy="6247864"/>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import java.util.Scanner;</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public class JavaCalculator03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inputData() {</a:t>
            </a:r>
          </a:p>
          <a:p>
            <a:r>
              <a:rPr lang="en-CA" sz="1200" b="1" dirty="0">
                <a:latin typeface="Consolas" panose="020B0609020204030204" pitchFamily="49" charset="0"/>
                <a:ea typeface="M+ 1m" panose="020B0509020203020207" pitchFamily="49" charset="-128"/>
              </a:rPr>
              <a:t>        Scanner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double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double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double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double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double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System.out.println</a:t>
            </a:r>
            <a:r>
              <a:rPr lang="en-CA" sz="1200" b="1" dirty="0">
                <a:latin typeface="Consolas" panose="020B0609020204030204" pitchFamily="49" charset="0"/>
                <a:ea typeface="M+ 1m" panose="020B0509020203020207" pitchFamily="49" charset="-128"/>
              </a:rPr>
              <a:t>("Monthly Payment: " + </a:t>
            </a:r>
            <a:r>
              <a:rPr lang="en-CA" sz="1200" b="1" dirty="0" err="1">
                <a:latin typeface="Consolas" panose="020B0609020204030204" pitchFamily="49" charset="0"/>
                <a:ea typeface="M+ 1m" panose="020B0509020203020207" pitchFamily="49" charset="-128"/>
              </a:rPr>
              <a:t>String.format</a:t>
            </a:r>
            <a:r>
              <a:rPr lang="en-CA" sz="1200" b="1" dirty="0">
                <a:latin typeface="Consolas" panose="020B0609020204030204" pitchFamily="49" charset="0"/>
                <a:ea typeface="M+ 1m" panose="020B0509020203020207" pitchFamily="49" charset="-128"/>
              </a:rPr>
              <a:t>("%.2f", 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inputData();</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JavaCalculator03 calc = new JavaCalculator03();</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calc.perform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4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lnSpcReduction="10000"/>
          </a:bodyPr>
          <a:lstStyle/>
          <a:p>
            <a:pPr algn="l"/>
            <a:r>
              <a:rPr lang="en-CA" b="0" i="0" dirty="0">
                <a:solidFill>
                  <a:srgbClr val="444444"/>
                </a:solidFill>
                <a:effectLst/>
                <a:latin typeface="proxima-nova"/>
              </a:rPr>
              <a:t>Java is an “old” language (Java 1996 &amp; Python 1991)</a:t>
            </a:r>
          </a:p>
          <a:p>
            <a:pPr lvl="1"/>
            <a:r>
              <a:rPr lang="en-CA" sz="2800" b="0" i="1" dirty="0">
                <a:solidFill>
                  <a:srgbClr val="444444"/>
                </a:solidFill>
                <a:effectLst/>
                <a:latin typeface="proxima-nova"/>
              </a:rPr>
              <a:t>also means it’s established, widely used and well-documented</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a:t>
            </a:r>
            <a:r>
              <a:rPr lang="en-CA" sz="2800" b="0" i="1" dirty="0" err="1">
                <a:solidFill>
                  <a:srgbClr val="444444"/>
                </a:solidFill>
                <a:effectLst/>
                <a:latin typeface="proxima-nova"/>
              </a:rPr>
              <a:t>Javascript</a:t>
            </a:r>
            <a:r>
              <a:rPr lang="en-CA" sz="2800" b="0" i="1" dirty="0">
                <a:solidFill>
                  <a:srgbClr val="444444"/>
                </a:solidFill>
                <a:effectLst/>
                <a:latin typeface="proxima-nova"/>
              </a:rPr>
              <a: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The language Python is written in is C</a:t>
            </a:r>
          </a:p>
          <a:p>
            <a:r>
              <a:rPr lang="en-CA" dirty="0">
                <a:solidFill>
                  <a:schemeClr val="bg1"/>
                </a:solidFill>
              </a:rPr>
              <a:t>Most AI/ML libraries are written in C</a:t>
            </a:r>
          </a:p>
          <a:p>
            <a:r>
              <a:rPr lang="en-CA" dirty="0">
                <a:solidFill>
                  <a:schemeClr val="bg1"/>
                </a:solidFill>
              </a:rPr>
              <a:t>This simplifies using these libraries in Python</a:t>
            </a:r>
          </a:p>
          <a:p>
            <a:r>
              <a:rPr lang="en-CA" dirty="0">
                <a:solidFill>
                  <a:schemeClr val="bg1"/>
                </a:solidFill>
              </a:rPr>
              <a:t>With Java 16 we will have a Foreign Linker API &amp; Foreign Memory Access API that will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6704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
        <p:nvSpPr>
          <p:cNvPr id="2" name="TextBox 1">
            <a:extLst>
              <a:ext uri="{FF2B5EF4-FFF2-40B4-BE49-F238E27FC236}">
                <a16:creationId xmlns:a16="http://schemas.microsoft.com/office/drawing/2014/main" id="{324494C5-0319-C244-A4C3-220FB1D21788}"/>
              </a:ext>
            </a:extLst>
          </p:cNvPr>
          <p:cNvSpPr txBox="1"/>
          <p:nvPr/>
        </p:nvSpPr>
        <p:spPr>
          <a:xfrm>
            <a:off x="4801936" y="5801321"/>
            <a:ext cx="7112973" cy="1200329"/>
          </a:xfrm>
          <a:prstGeom prst="rect">
            <a:avLst/>
          </a:prstGeom>
          <a:noFill/>
        </p:spPr>
        <p:txBody>
          <a:bodyPr wrap="square" rtlCol="0">
            <a:spAutoFit/>
          </a:bodyPr>
          <a:lstStyle/>
          <a:p>
            <a:r>
              <a:rPr lang="en-CA" dirty="0"/>
              <a:t>*Discounts for all User Group members from Oracle University here : </a:t>
            </a:r>
            <a:r>
              <a:rPr lang="en-US" dirty="0">
                <a:hlinkClick r:id="rId8"/>
              </a:rPr>
              <a:t>https://education.oracle.com/usergroupchampions</a:t>
            </a:r>
            <a:r>
              <a:rPr lang="en-US" dirty="0"/>
              <a:t> </a:t>
            </a:r>
          </a:p>
          <a:p>
            <a:r>
              <a:rPr lang="en-US" dirty="0"/>
              <a:t>Currently 25% discount through 12/21/2020. </a:t>
            </a:r>
            <a:endParaRPr lang="en-CA" dirty="0"/>
          </a:p>
          <a:p>
            <a:endParaRPr lang="en-US" dirty="0"/>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second* most significant new capability for writing Java for those wishing to learn the language </a:t>
            </a:r>
          </a:p>
          <a:p>
            <a:r>
              <a:rPr lang="en-CA" sz="2000" dirty="0"/>
              <a:t>No need to master an IDE to learn Java.</a:t>
            </a:r>
          </a:p>
          <a:p>
            <a:pPr marL="0" indent="0">
              <a:buNone/>
            </a:pPr>
            <a:endParaRPr lang="en-CA" sz="800" dirty="0"/>
          </a:p>
          <a:p>
            <a:pPr>
              <a:buFont typeface="Calibri" panose="020F0502020204030204" pitchFamily="34" charset="0"/>
              <a:buChar char="*"/>
            </a:pPr>
            <a:r>
              <a:rPr lang="en-CA" sz="1400" dirty="0"/>
              <a:t>The first will be shown on slide 18.</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21 - Unnamed Classes and Instance Main Methods</a:t>
            </a:r>
            <a:br>
              <a:rPr lang="en-US" b="0" i="0" dirty="0">
                <a:solidFill>
                  <a:srgbClr val="FFFFFF"/>
                </a:solidFill>
                <a:effectLst/>
                <a:latin typeface="Raleway" pitchFamily="2" charset="0"/>
              </a:rPr>
            </a:br>
            <a:r>
              <a:rPr lang="en-US" b="0" i="0" dirty="0">
                <a:solidFill>
                  <a:srgbClr val="FFFFFF"/>
                </a:solidFill>
                <a:effectLst/>
                <a:latin typeface="Raleway" pitchFamily="2" charset="0"/>
              </a:rPr>
              <a:t>Preview</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dirty="0"/>
              <a:t>The most common complaint about Java is its unsuitability, as compared usually to Python, for beginners</a:t>
            </a:r>
          </a:p>
          <a:p>
            <a:r>
              <a:rPr lang="en-CA" dirty="0"/>
              <a:t>JEP 330 - Launch Single-File Source-Code was a first step in simplification</a:t>
            </a:r>
          </a:p>
          <a:p>
            <a:r>
              <a:rPr lang="en-CA" dirty="0"/>
              <a:t>JEP 445 - </a:t>
            </a:r>
            <a:r>
              <a:rPr lang="en-US" dirty="0"/>
              <a:t>Unnamed Classes and Instance Main Methods is the next step</a:t>
            </a:r>
          </a:p>
          <a:p>
            <a:pPr lvl="1"/>
            <a:r>
              <a:rPr lang="en-US" dirty="0"/>
              <a:t>no need for any class declaration</a:t>
            </a:r>
          </a:p>
          <a:p>
            <a:pPr lvl="1"/>
            <a:r>
              <a:rPr lang="en-US" dirty="0"/>
              <a:t>import statements permitted </a:t>
            </a:r>
          </a:p>
          <a:p>
            <a:pPr lvl="1"/>
            <a:r>
              <a:rPr lang="en-US" dirty="0"/>
              <a:t>package statement not allowed</a:t>
            </a:r>
          </a:p>
          <a:p>
            <a:pPr lvl="1"/>
            <a:r>
              <a:rPr lang="en-US" dirty="0"/>
              <a:t>constructors not allowed</a:t>
            </a:r>
          </a:p>
          <a:p>
            <a:pPr marL="457200" lvl="1" indent="0">
              <a:buNone/>
            </a:pPr>
            <a:endParaRPr lang="en-US" dirty="0"/>
          </a:p>
          <a:p>
            <a:pPr lvl="1"/>
            <a:endParaRPr lang="en-CA" dirty="0"/>
          </a:p>
        </p:txBody>
      </p:sp>
    </p:spTree>
    <p:extLst>
      <p:ext uri="{BB962C8B-B14F-4D97-AF65-F5344CB8AC3E}">
        <p14:creationId xmlns:p14="http://schemas.microsoft.com/office/powerpoint/2010/main" val="32949387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dirty="0">
                <a:ln>
                  <a:noFill/>
                </a:ln>
                <a:solidFill>
                  <a:srgbClr val="FFFFFF"/>
                </a:solidFill>
                <a:effectLst/>
              </a:rPr>
              <a:t>Java 21 - Unnamed Classes and Instance Main Methods</a:t>
            </a:r>
            <a:br>
              <a:rPr kumimoji="0" lang="en-US" altLang="en-US" b="0" i="0" u="none" strike="noStrike" cap="none" normalizeH="0" baseline="0" dirty="0">
                <a:ln>
                  <a:noFill/>
                </a:ln>
                <a:solidFill>
                  <a:srgbClr val="FFFFFF"/>
                </a:solidFill>
                <a:effectLst/>
              </a:rPr>
            </a:br>
            <a:r>
              <a:rPr kumimoji="0" lang="en-US" altLang="en-US" b="0" i="0" u="none" strike="noStrike" cap="none" normalizeH="0" baseline="0" dirty="0">
                <a:ln>
                  <a:noFill/>
                </a:ln>
                <a:solidFill>
                  <a:srgbClr val="FFFFFF"/>
                </a:solidFill>
                <a:effectLst/>
              </a:rPr>
              <a:t>Preview</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    </a:t>
            </a:r>
            <a:r>
              <a:rPr kumimoji="0" lang="en-US" altLang="en-US" b="0" i="0" u="none" strike="noStrike" cap="none" normalizeH="0" baseline="0" dirty="0" err="1">
                <a:ln>
                  <a:noFill/>
                </a:ln>
                <a:effectLst/>
                <a:latin typeface="Consolas" panose="020B0609020204030204" pitchFamily="49" charset="0"/>
              </a:rPr>
              <a:t>System.out.println</a:t>
            </a:r>
            <a:r>
              <a:rPr kumimoji="0" lang="en-US" altLang="en-US" b="0"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Expected in JDK 22 is the removal of </a:t>
            </a:r>
            <a:r>
              <a:rPr kumimoji="0" lang="en-US" altLang="en-US" b="0" i="0" u="none" strike="noStrike" cap="none" normalizeH="0" baseline="0" dirty="0" err="1">
                <a:ln>
                  <a:noFill/>
                </a:ln>
                <a:effectLst/>
                <a:latin typeface="Consolas" panose="020B0609020204030204" pitchFamily="49" charset="0"/>
              </a:rPr>
              <a:t>System.out</a:t>
            </a:r>
            <a:endParaRPr kumimoji="0" lang="en-US" altLang="en-US"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a:ln>
                  <a:noFill/>
                </a:ln>
                <a:solidFill>
                  <a:srgbClr val="FFFFFF"/>
                </a:solidFill>
                <a:effectLst/>
              </a:rPr>
              <a:t>The New and Improved main! Useable anywhere!</a:t>
            </a:r>
            <a:endParaRPr lang="en-CA">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fontScale="85000" lnSpcReduction="20000"/>
          </a:bodyPr>
          <a:lstStyle/>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main(String[]</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1"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void main(String[] </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0" i="0" u="none" strike="noStrike" cap="none" normalizeH="0" baseline="0" dirty="0">
              <a:ln>
                <a:noFill/>
              </a:ln>
              <a:effectLst/>
            </a:endParaRPr>
          </a:p>
          <a:p>
            <a:pPr marL="0" indent="0" eaLnBrk="0" fontAlgn="base" hangingPunct="0">
              <a:lnSpc>
                <a:spcPct val="150000"/>
              </a:lnSpc>
              <a:spcBef>
                <a:spcPct val="0"/>
              </a:spcBef>
              <a:spcAft>
                <a:spcPct val="0"/>
              </a:spcAft>
              <a:buNone/>
            </a:pPr>
            <a:r>
              <a:rPr lang="en-US" altLang="en-US" dirty="0"/>
              <a:t>And our </a:t>
            </a:r>
            <a:r>
              <a:rPr lang="en-US" altLang="en-US" dirty="0" err="1"/>
              <a:t>favourite</a:t>
            </a:r>
            <a:r>
              <a:rPr lang="en-US" altLang="en-US" dirty="0"/>
              <a:t>:</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effectLst/>
                <a:latin typeface="Consolas" panose="020B0609020204030204" pitchFamily="49" charset="0"/>
              </a:rPr>
              <a:t>void main()</a:t>
            </a:r>
            <a:endParaRPr kumimoji="0" lang="en-US" altLang="en-US" b="0" i="0" u="none" strike="noStrike" cap="none" normalizeH="0" baseline="0" dirty="0">
              <a:ln>
                <a:noFill/>
              </a:ln>
              <a:effectLst/>
            </a:endParaRPr>
          </a:p>
          <a:p>
            <a:pPr eaLnBrk="0" fontAlgn="base" hangingPunct="0">
              <a:lnSpc>
                <a:spcPct val="150000"/>
              </a:lnSpc>
              <a:spcBef>
                <a:spcPct val="0"/>
              </a:spcBef>
              <a:spcAft>
                <a:spcPct val="0"/>
              </a:spcAft>
            </a:pPr>
            <a:r>
              <a:rPr lang="en-US" altLang="en-US" dirty="0"/>
              <a:t>Single File Execution:</a:t>
            </a:r>
          </a:p>
          <a:p>
            <a:pPr eaLnBrk="0" fontAlgn="base" hangingPunct="0">
              <a:lnSpc>
                <a:spcPct val="150000"/>
              </a:lnSpc>
              <a:spcBef>
                <a:spcPct val="0"/>
              </a:spcBef>
              <a:spcAft>
                <a:spcPct val="0"/>
              </a:spcAft>
            </a:pPr>
            <a:r>
              <a:rPr lang="en-US" altLang="en-US" sz="2600" b="1" dirty="0">
                <a:latin typeface="Consolas" panose="020B0609020204030204" pitchFamily="49" charset="0"/>
              </a:rPr>
              <a:t>java --enable-preview --source 21 file.java</a:t>
            </a:r>
          </a:p>
          <a:p>
            <a:pPr eaLnBrk="0" fontAlgn="base" hangingPunct="0">
              <a:lnSpc>
                <a:spcPct val="150000"/>
              </a:lnSpc>
              <a:spcBef>
                <a:spcPct val="0"/>
              </a:spcBef>
              <a:spcAft>
                <a:spcPct val="0"/>
              </a:spcAft>
            </a:pPr>
            <a:r>
              <a:rPr lang="en-US" altLang="en-US" dirty="0"/>
              <a:t>Compile &amp; Execute</a:t>
            </a:r>
          </a:p>
          <a:p>
            <a:pPr eaLnBrk="0" fontAlgn="base" hangingPunct="0">
              <a:lnSpc>
                <a:spcPct val="150000"/>
              </a:lnSpc>
              <a:spcBef>
                <a:spcPct val="0"/>
              </a:spcBef>
              <a:spcAft>
                <a:spcPct val="0"/>
              </a:spcAft>
            </a:pPr>
            <a:r>
              <a:rPr lang="en-US" altLang="en-US" sz="2800" b="1" dirty="0" err="1">
                <a:latin typeface="Consolas" panose="020B0609020204030204" pitchFamily="49" charset="0"/>
              </a:rPr>
              <a:t>javac</a:t>
            </a:r>
            <a:r>
              <a:rPr lang="en-US" altLang="en-US" sz="2800" b="1" dirty="0">
                <a:latin typeface="Consolas" panose="020B0609020204030204" pitchFamily="49" charset="0"/>
              </a:rPr>
              <a:t> --enable-preview --source 21 file.java</a:t>
            </a:r>
          </a:p>
          <a:p>
            <a:pPr eaLnBrk="0" fontAlgn="base" hangingPunct="0">
              <a:lnSpc>
                <a:spcPct val="150000"/>
              </a:lnSpc>
              <a:spcBef>
                <a:spcPct val="0"/>
              </a:spcBef>
              <a:spcAft>
                <a:spcPct val="0"/>
              </a:spcAft>
            </a:pPr>
            <a:r>
              <a:rPr lang="en-US" altLang="en-US" sz="2800" b="1" dirty="0">
                <a:latin typeface="Consolas" panose="020B0609020204030204" pitchFamily="49" charset="0"/>
              </a:rPr>
              <a:t>java --enable-preview file</a:t>
            </a:r>
          </a:p>
          <a:p>
            <a:pPr eaLnBrk="0" fontAlgn="base" hangingPunct="0">
              <a:lnSpc>
                <a:spcPct val="150000"/>
              </a:lnSpc>
              <a:spcBef>
                <a:spcPct val="0"/>
              </a:spcBef>
              <a:spcAft>
                <a:spcPct val="0"/>
              </a:spcAft>
            </a:pPr>
            <a:r>
              <a:rPr lang="en-US" altLang="en-US" dirty="0"/>
              <a:t>You can use any or all the new </a:t>
            </a:r>
            <a:r>
              <a:rPr lang="en-US" altLang="en-US" b="1" dirty="0">
                <a:latin typeface="Consolas" panose="020B0609020204030204" pitchFamily="49" charset="0"/>
              </a:rPr>
              <a:t>main</a:t>
            </a:r>
            <a:r>
              <a:rPr lang="en-US" altLang="en-US" dirty="0"/>
              <a:t> method formats.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They will execute in the order shown here, 1, then 2, then 3, then 4</a:t>
            </a:r>
            <a:r>
              <a:rPr lang="en-US" altLang="en-US" dirty="0"/>
              <a:t>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408038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17220</TotalTime>
  <Words>5347</Words>
  <Application>Microsoft Office PowerPoint</Application>
  <PresentationFormat>Widescreen</PresentationFormat>
  <Paragraphs>619</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Java Language Enhancements</vt:lpstr>
      <vt:lpstr>JShell - Read-Evaluate-Print Loop (REPL) JDK 9</vt:lpstr>
      <vt:lpstr>JEP 330 - Launch Single-File Source-Code Programs JDK 11</vt:lpstr>
      <vt:lpstr>Java 21 - Unnamed Classes and Instance Main Methods Preview</vt:lpstr>
      <vt:lpstr>Java 21 - Unnamed Classes and Instance Main Methods Preview</vt:lpstr>
      <vt:lpstr>The New and Improved main! Useable anywhere!</vt:lpstr>
      <vt:lpstr>var – reduction of redundancy reduction JDK 10</vt:lpstr>
      <vt:lpstr>text blocks  JDK 15</vt:lpstr>
      <vt:lpstr>Old School Concatenation</vt:lpstr>
      <vt:lpstr>New School Text Block JDK 15</vt:lpstr>
      <vt:lpstr>But wait, there is more . . . String formatted JDK 15</vt:lpstr>
      <vt:lpstr>And still more . . . String template JDK 21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JDK 21.</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Kenneth Fogel</cp:lastModifiedBy>
  <cp:revision>33</cp:revision>
  <cp:lastPrinted>2020-06-16T22:09:01Z</cp:lastPrinted>
  <dcterms:created xsi:type="dcterms:W3CDTF">2020-06-03T20:53:58Z</dcterms:created>
  <dcterms:modified xsi:type="dcterms:W3CDTF">2023-11-07T22:01:47Z</dcterms:modified>
</cp:coreProperties>
</file>