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272" r:id="rId29"/>
    <p:sldId id="284" r:id="rId30"/>
    <p:sldId id="298" r:id="rId31"/>
    <p:sldId id="279" r:id="rId32"/>
    <p:sldId id="276" r:id="rId33"/>
    <p:sldId id="259" r:id="rId34"/>
    <p:sldId id="260" r:id="rId35"/>
    <p:sldId id="263" r:id="rId36"/>
    <p:sldId id="264" r:id="rId37"/>
    <p:sldId id="285" r:id="rId38"/>
    <p:sldId id="315" r:id="rId39"/>
    <p:sldId id="286" r:id="rId40"/>
    <p:sldId id="314" r:id="rId41"/>
    <p:sldId id="277" r:id="rId42"/>
    <p:sldId id="2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77" d="100"/>
          <a:sy n="77" d="100"/>
        </p:scale>
        <p:origin x="3200" y="7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2024-10-10</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2024-10-10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also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37</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38</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a:solidFill>
                  <a:srgbClr val="FFFFFF"/>
                </a:solidFill>
              </a:rPr>
              <a:t>Version 2.3</a:t>
            </a:r>
            <a:endParaRPr lang="en-CA" sz="1800" dirty="0">
              <a:solidFill>
                <a:srgbClr val="FFFFFF"/>
              </a:solidFill>
            </a:endParaRP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fontScale="85000" lnSpcReduction="20000"/>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var authors = </a:t>
            </a:r>
            <a:r>
              <a:rPr lang="en-US" altLang="en-US" sz="3600" b="1" dirty="0" err="1">
                <a:latin typeface="Consolas" panose="020B0609020204030204" pitchFamily="49" charset="0"/>
              </a:rPr>
              <a:t>List.of</a:t>
            </a:r>
            <a:r>
              <a:rPr lang="en-US" altLang="en-US" sz="3600" b="1" dirty="0">
                <a:latin typeface="Consolas" panose="020B0609020204030204" pitchFamily="49" charset="0"/>
              </a:rPr>
              <a:t>("James",</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"Bill", "Guy", "Alex",</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"Dan", "Gavin");</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println</a:t>
            </a:r>
            <a:r>
              <a:rPr lang="en-US" altLang="en-US" sz="3600" b="1" dirty="0">
                <a:latin typeface="Consolas" panose="020B0609020204030204" pitchFamily="49" charset="0"/>
              </a:rPr>
              <a:t>(name + ": " +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name.length</a:t>
            </a: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https://openjdk.org/jeps/477</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111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This is a complete program in Java 23 using --enable-preview</a:t>
            </a: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Basic Java using JEP477 Preview</a:t>
            </a:r>
          </a:p>
        </p:txBody>
      </p:sp>
    </p:spTree>
    <p:extLst>
      <p:ext uri="{BB962C8B-B14F-4D97-AF65-F5344CB8AC3E}">
        <p14:creationId xmlns:p14="http://schemas.microsoft.com/office/powerpoint/2010/main" val="173926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a:t>
            </a:r>
          </a:p>
        </p:txBody>
      </p:sp>
    </p:spTree>
    <p:extLst>
      <p:ext uri="{BB962C8B-B14F-4D97-AF65-F5344CB8AC3E}">
        <p14:creationId xmlns:p14="http://schemas.microsoft.com/office/powerpoint/2010/main" val="129895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3079893" y="2160009"/>
            <a:ext cx="794090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OOP Java using JEP477 Preview</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370975"/>
          </a:xfrm>
          <a:prstGeom prst="rect">
            <a:avLst/>
          </a:prstGeom>
          <a:noFill/>
        </p:spPr>
        <p:txBody>
          <a:bodyPr wrap="square">
            <a:spAutoFit/>
          </a:bodyPr>
          <a:lstStyle/>
          <a:p>
            <a:r>
              <a:rPr lang="en-CA" sz="1600" b="1" dirty="0">
                <a:latin typeface="Consolas" panose="020B0609020204030204" pitchFamily="49" charset="0"/>
              </a:rPr>
              <a:t>import static java.io.IO.*;</a:t>
            </a:r>
          </a:p>
          <a:p>
            <a:endParaRPr lang="en-CA" sz="400" b="1" dirty="0">
              <a:latin typeface="Consolas" panose="020B0609020204030204" pitchFamily="49" charset="0"/>
            </a:endParaRPr>
          </a:p>
          <a:p>
            <a:r>
              <a:rPr lang="en-CA" sz="1600" b="1" dirty="0">
                <a:latin typeface="Consolas" panose="020B0609020204030204" pitchFamily="49" charset="0"/>
              </a:rPr>
              <a:t>public class JavaCalculator03 {</a:t>
            </a:r>
          </a:p>
          <a:p>
            <a:r>
              <a:rPr lang="en-CA" sz="400" b="1" dirty="0">
                <a:latin typeface="Consolas" panose="020B0609020204030204" pitchFamily="49" charset="0"/>
              </a:rPr>
              <a:t>    </a:t>
            </a:r>
          </a:p>
          <a:p>
            <a:r>
              <a:rPr lang="en-CA" sz="1600" b="1" dirty="0">
                <a:latin typeface="Consolas" panose="020B0609020204030204" pitchFamily="49" charset="0"/>
              </a:rPr>
              <a:t>   void main() {</a:t>
            </a:r>
          </a:p>
          <a:p>
            <a:r>
              <a:rPr lang="en-CA" sz="1600" b="1" dirty="0">
                <a:latin typeface="Consolas" panose="020B0609020204030204" pitchFamily="49" charset="0"/>
              </a:rPr>
              <a:t>      var loan = </a:t>
            </a:r>
            <a:r>
              <a:rPr lang="en-CA" sz="1600" b="1" dirty="0" err="1">
                <a:latin typeface="Consolas" panose="020B0609020204030204" pitchFamily="49" charset="0"/>
              </a:rPr>
              <a:t>inputData</a:t>
            </a:r>
            <a:r>
              <a:rPr lang="en-CA" sz="1600" b="1" dirty="0">
                <a:latin typeface="Consolas" panose="020B0609020204030204" pitchFamily="49" charset="0"/>
              </a:rPr>
              <a:t>();</a:t>
            </a:r>
          </a:p>
          <a:p>
            <a:r>
              <a:rPr lang="en-CA" sz="1600" b="1" dirty="0">
                <a:latin typeface="Consolas" panose="020B0609020204030204" pitchFamily="49" charset="0"/>
              </a:rPr>
              <a:t>      var result = </a:t>
            </a:r>
            <a:r>
              <a:rPr lang="en-CA" sz="1600" b="1" dirty="0" err="1">
                <a:latin typeface="Consolas" panose="020B0609020204030204" pitchFamily="49" charset="0"/>
              </a:rPr>
              <a:t>processData</a:t>
            </a:r>
            <a:r>
              <a:rPr lang="en-CA" sz="1600" b="1" dirty="0">
                <a:latin typeface="Consolas" panose="020B0609020204030204" pitchFamily="49" charset="0"/>
              </a:rPr>
              <a:t>(loan);</a:t>
            </a:r>
          </a:p>
          <a:p>
            <a:r>
              <a:rPr lang="en-CA" sz="1600" b="1" dirty="0">
                <a:latin typeface="Consolas" panose="020B0609020204030204" pitchFamily="49" charset="0"/>
              </a:rPr>
              <a:t>      </a:t>
            </a:r>
            <a:r>
              <a:rPr lang="en-CA" sz="1600" b="1" dirty="0" err="1">
                <a:latin typeface="Consolas" panose="020B0609020204030204" pitchFamily="49" charset="0"/>
              </a:rPr>
              <a:t>outputResult</a:t>
            </a:r>
            <a:r>
              <a:rPr lang="en-CA" sz="1600" b="1" dirty="0">
                <a:latin typeface="Consolas" panose="020B0609020204030204" pitchFamily="49" charset="0"/>
              </a:rPr>
              <a:t>(result);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a:t>
            </a:r>
            <a:r>
              <a:rPr lang="en-CA" sz="1600" b="1" dirty="0" err="1">
                <a:latin typeface="Consolas" panose="020B0609020204030204" pitchFamily="49" charset="0"/>
              </a:rPr>
              <a:t>LoanRecord</a:t>
            </a:r>
            <a:r>
              <a:rPr lang="en-CA" sz="1600" b="1" dirty="0">
                <a:latin typeface="Consolas" panose="020B0609020204030204" pitchFamily="49" charset="0"/>
              </a:rPr>
              <a:t> </a:t>
            </a:r>
            <a:r>
              <a:rPr lang="en-CA" sz="1600" b="1" dirty="0" err="1">
                <a:latin typeface="Consolas" panose="020B0609020204030204" pitchFamily="49" charset="0"/>
              </a:rPr>
              <a:t>inputData</a:t>
            </a:r>
            <a:r>
              <a:rPr lang="en-CA" sz="1600" b="1" dirty="0">
                <a:latin typeface="Consolas" panose="020B0609020204030204" pitchFamily="49" charset="0"/>
              </a:rPr>
              <a:t>() {</a:t>
            </a:r>
          </a:p>
          <a:p>
            <a:r>
              <a:rPr lang="en-CA" sz="1600" b="1" dirty="0">
                <a:latin typeface="Consolas" panose="020B0609020204030204" pitchFamily="49" charset="0"/>
              </a:rPr>
              <a:t>      var loan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("Loan &gt;&gt; "));</a:t>
            </a:r>
          </a:p>
          <a:p>
            <a:r>
              <a:rPr lang="en-CA" sz="1600" b="1" dirty="0">
                <a:latin typeface="Consolas" panose="020B0609020204030204" pitchFamily="49" charset="0"/>
              </a:rPr>
              <a:t>      var interest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("Interest &gt;&gt; "));</a:t>
            </a:r>
          </a:p>
          <a:p>
            <a:r>
              <a:rPr lang="en-CA" sz="1600" b="1" dirty="0">
                <a:latin typeface="Consolas" panose="020B0609020204030204" pitchFamily="49" charset="0"/>
              </a:rPr>
              <a:t>      var term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("Term &gt;&gt; "));</a:t>
            </a:r>
          </a:p>
          <a:p>
            <a:r>
              <a:rPr lang="en-CA" sz="1600" b="1" dirty="0">
                <a:latin typeface="Consolas" panose="020B0609020204030204" pitchFamily="49" charset="0"/>
              </a:rPr>
              <a:t>      return new </a:t>
            </a:r>
            <a:r>
              <a:rPr lang="en-CA" sz="1600" b="1" dirty="0" err="1">
                <a:latin typeface="Consolas" panose="020B0609020204030204" pitchFamily="49" charset="0"/>
              </a:rPr>
              <a:t>LoanRecord</a:t>
            </a:r>
            <a:r>
              <a:rPr lang="en-CA" sz="1600" b="1" dirty="0">
                <a:latin typeface="Consolas" panose="020B0609020204030204" pitchFamily="49" charset="0"/>
              </a:rPr>
              <a:t>(loan, interest, term);</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double </a:t>
            </a:r>
            <a:r>
              <a:rPr lang="en-CA" sz="1600" b="1" dirty="0" err="1">
                <a:latin typeface="Consolas" panose="020B0609020204030204" pitchFamily="49" charset="0"/>
              </a:rPr>
              <a:t>processData</a:t>
            </a:r>
            <a:r>
              <a:rPr lang="en-CA" sz="1600" b="1" dirty="0">
                <a:latin typeface="Consolas" panose="020B0609020204030204" pitchFamily="49" charset="0"/>
              </a:rPr>
              <a:t>(</a:t>
            </a:r>
            <a:r>
              <a:rPr lang="en-CA" sz="1600" b="1" dirty="0" err="1">
                <a:latin typeface="Consolas" panose="020B0609020204030204" pitchFamily="49" charset="0"/>
              </a:rPr>
              <a:t>LoanRecord</a:t>
            </a:r>
            <a:r>
              <a:rPr lang="en-CA" sz="1600" b="1" dirty="0">
                <a:latin typeface="Consolas" panose="020B0609020204030204" pitchFamily="49" charset="0"/>
              </a:rPr>
              <a:t> loan) {</a:t>
            </a:r>
          </a:p>
          <a:p>
            <a:r>
              <a:rPr lang="en-CA" sz="1600" b="1" dirty="0">
                <a:latin typeface="Consolas" panose="020B0609020204030204" pitchFamily="49" charset="0"/>
              </a:rPr>
              <a:t>      double </a:t>
            </a:r>
            <a:r>
              <a:rPr lang="en-CA" sz="1600" b="1" dirty="0" err="1">
                <a:latin typeface="Consolas" panose="020B0609020204030204" pitchFamily="49" charset="0"/>
              </a:rPr>
              <a:t>tempInterest</a:t>
            </a:r>
            <a:r>
              <a:rPr lang="en-CA" sz="1600" b="1" dirty="0">
                <a:latin typeface="Consolas" panose="020B0609020204030204" pitchFamily="49" charset="0"/>
              </a:rPr>
              <a:t> = </a:t>
            </a:r>
            <a:r>
              <a:rPr lang="en-CA" sz="1600" b="1" dirty="0" err="1">
                <a:latin typeface="Consolas" panose="020B0609020204030204" pitchFamily="49" charset="0"/>
              </a:rPr>
              <a:t>loan.interest</a:t>
            </a:r>
            <a:r>
              <a:rPr lang="en-CA" sz="1600" b="1" dirty="0">
                <a:latin typeface="Consolas" panose="020B0609020204030204" pitchFamily="49" charset="0"/>
              </a:rPr>
              <a:t>() / 12.0;</a:t>
            </a:r>
          </a:p>
          <a:p>
            <a:r>
              <a:rPr lang="en-CA" sz="1600" b="1" dirty="0">
                <a:latin typeface="Consolas" panose="020B0609020204030204" pitchFamily="49" charset="0"/>
              </a:rPr>
              <a:t>      double result = </a:t>
            </a:r>
            <a:r>
              <a:rPr lang="en-CA" sz="1600" b="1" dirty="0" err="1">
                <a:latin typeface="Consolas" panose="020B0609020204030204" pitchFamily="49" charset="0"/>
              </a:rPr>
              <a:t>loan.loan</a:t>
            </a:r>
            <a:r>
              <a:rPr lang="en-CA" sz="1600" b="1" dirty="0">
                <a:latin typeface="Consolas" panose="020B0609020204030204" pitchFamily="49" charset="0"/>
              </a:rPr>
              <a:t>() * (</a:t>
            </a:r>
            <a:r>
              <a:rPr lang="en-CA" sz="1600" b="1" dirty="0" err="1">
                <a:latin typeface="Consolas" panose="020B0609020204030204" pitchFamily="49" charset="0"/>
              </a:rPr>
              <a:t>tempInterest</a:t>
            </a:r>
            <a:r>
              <a:rPr lang="en-CA" sz="1600" b="1" dirty="0">
                <a:latin typeface="Consolas" panose="020B0609020204030204" pitchFamily="49" charset="0"/>
              </a:rPr>
              <a:t> / </a:t>
            </a:r>
          </a:p>
          <a:p>
            <a:r>
              <a:rPr lang="en-CA" sz="1600" b="1" dirty="0">
                <a:latin typeface="Consolas" panose="020B0609020204030204" pitchFamily="49" charset="0"/>
              </a:rPr>
              <a:t>           (1.0 – </a:t>
            </a:r>
            <a:r>
              <a:rPr lang="en-CA" sz="1600" b="1" dirty="0" err="1">
                <a:latin typeface="Consolas" panose="020B0609020204030204" pitchFamily="49" charset="0"/>
              </a:rPr>
              <a:t>Math.pow</a:t>
            </a:r>
            <a:r>
              <a:rPr lang="en-CA" sz="1600" b="1" dirty="0">
                <a:latin typeface="Consolas" panose="020B0609020204030204" pitchFamily="49" charset="0"/>
              </a:rPr>
              <a:t>((1.0 + </a:t>
            </a:r>
            <a:r>
              <a:rPr lang="en-CA" sz="1600" b="1" dirty="0" err="1">
                <a:latin typeface="Consolas" panose="020B0609020204030204" pitchFamily="49" charset="0"/>
              </a:rPr>
              <a:t>tempInterest</a:t>
            </a:r>
            <a:r>
              <a:rPr lang="en-CA" sz="1600" b="1" dirty="0">
                <a:latin typeface="Consolas" panose="020B0609020204030204" pitchFamily="49" charset="0"/>
              </a:rPr>
              <a:t>), -</a:t>
            </a:r>
            <a:r>
              <a:rPr lang="en-CA" sz="1600" b="1" dirty="0" err="1">
                <a:latin typeface="Consolas" panose="020B0609020204030204" pitchFamily="49" charset="0"/>
              </a:rPr>
              <a:t>loan.term</a:t>
            </a:r>
            <a:r>
              <a:rPr lang="en-CA" sz="1600" b="1" dirty="0">
                <a:latin typeface="Consolas" panose="020B0609020204030204" pitchFamily="49" charset="0"/>
              </a:rPr>
              <a:t>())));</a:t>
            </a:r>
          </a:p>
          <a:p>
            <a:r>
              <a:rPr lang="en-CA" sz="1600" b="1" dirty="0">
                <a:latin typeface="Consolas" panose="020B0609020204030204" pitchFamily="49" charset="0"/>
              </a:rPr>
              <a:t>      return 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void </a:t>
            </a:r>
            <a:r>
              <a:rPr lang="en-CA" sz="1600" b="1" dirty="0" err="1">
                <a:latin typeface="Consolas" panose="020B0609020204030204" pitchFamily="49" charset="0"/>
              </a:rPr>
              <a:t>outputResult</a:t>
            </a:r>
            <a:r>
              <a:rPr lang="en-CA" sz="1600" b="1" dirty="0">
                <a:latin typeface="Consolas" panose="020B0609020204030204" pitchFamily="49" charset="0"/>
              </a:rPr>
              <a:t>(double result) {</a:t>
            </a:r>
          </a:p>
          <a:p>
            <a:r>
              <a:rPr lang="en-CA" sz="1600" b="1" dirty="0">
                <a:latin typeface="Consolas" panose="020B0609020204030204" pitchFamily="49" charset="0"/>
              </a:rPr>
              <a:t>      </a:t>
            </a:r>
            <a:r>
              <a:rPr lang="en-CA" sz="1600" b="1" dirty="0" err="1">
                <a:latin typeface="Consolas" panose="020B0609020204030204" pitchFamily="49" charset="0"/>
              </a:rPr>
              <a:t>println</a:t>
            </a:r>
            <a:r>
              <a:rPr lang="en-CA" sz="1600" b="1" dirty="0">
                <a:latin typeface="Consolas" panose="020B0609020204030204" pitchFamily="49" charset="0"/>
              </a:rPr>
              <a:t>("Monthly Payment &gt;&gt; " + </a:t>
            </a:r>
            <a:r>
              <a:rPr lang="en-CA" sz="1600" b="1" dirty="0" err="1">
                <a:latin typeface="Consolas" panose="020B0609020204030204" pitchFamily="49" charset="0"/>
              </a:rPr>
              <a:t>String.format</a:t>
            </a:r>
            <a:r>
              <a:rPr lang="en-CA" sz="1600" b="1" dirty="0">
                <a:latin typeface="Consolas" panose="020B0609020204030204" pitchFamily="49" charset="0"/>
              </a:rPr>
              <a:t>("%.2f", result));</a:t>
            </a:r>
          </a:p>
          <a:p>
            <a:r>
              <a:rPr lang="en-CA" sz="1600" b="1" dirty="0">
                <a:latin typeface="Consolas" panose="020B0609020204030204" pitchFamily="49" charset="0"/>
              </a:rPr>
              <a:t>   }</a:t>
            </a:r>
          </a:p>
          <a:p>
            <a:r>
              <a:rPr lang="en-CA" sz="1600" b="1" dirty="0">
                <a:latin typeface="Consolas" panose="020B0609020204030204" pitchFamily="49" charset="0"/>
              </a:rPr>
              <a:t>}</a:t>
            </a:r>
          </a:p>
          <a:p>
            <a:endParaRPr lang="en-CA" sz="400" b="1" dirty="0">
              <a:latin typeface="Consolas" panose="020B0609020204030204" pitchFamily="49" charset="0"/>
            </a:endParaRPr>
          </a:p>
          <a:p>
            <a:r>
              <a:rPr lang="en-CA" sz="1600" b="1" dirty="0">
                <a:latin typeface="Consolas" panose="020B0609020204030204" pitchFamily="49" charset="0"/>
              </a:rPr>
              <a:t>record </a:t>
            </a:r>
            <a:r>
              <a:rPr lang="en-CA" sz="1600" b="1" dirty="0" err="1">
                <a:latin typeface="Consolas" panose="020B0609020204030204" pitchFamily="49" charset="0"/>
              </a:rPr>
              <a:t>LoanRecord</a:t>
            </a:r>
            <a:r>
              <a:rPr lang="en-CA" sz="1600" b="1" dirty="0">
                <a:latin typeface="Consolas" panose="020B0609020204030204" pitchFamily="49" charset="0"/>
              </a:rPr>
              <a:t>(double loan, double interest, double term) {}</a:t>
            </a:r>
          </a:p>
        </p:txBody>
      </p:sp>
      <p:sp>
        <p:nvSpPr>
          <p:cNvPr id="8" name="TextBox 7">
            <a:extLst>
              <a:ext uri="{FF2B5EF4-FFF2-40B4-BE49-F238E27FC236}">
                <a16:creationId xmlns:a16="http://schemas.microsoft.com/office/drawing/2014/main" id="{0740AC68-A164-A6F0-B517-93A444CA35C0}"/>
              </a:ext>
            </a:extLst>
          </p:cNvPr>
          <p:cNvSpPr txBox="1"/>
          <p:nvPr/>
        </p:nvSpPr>
        <p:spPr>
          <a:xfrm>
            <a:off x="8775469" y="422268"/>
            <a:ext cx="3416531" cy="3416320"/>
          </a:xfrm>
          <a:prstGeom prst="rect">
            <a:avLst/>
          </a:prstGeom>
          <a:noFill/>
        </p:spPr>
        <p:txBody>
          <a:bodyPr wrap="square" rtlCol="0">
            <a:spAutoFit/>
          </a:bodyPr>
          <a:lstStyle/>
          <a:p>
            <a:r>
              <a:rPr lang="en-US" sz="3600" dirty="0"/>
              <a:t>In Java and Python there are 18 lines of code not counting the Java closing braces.</a:t>
            </a:r>
            <a:endParaRPr lang="en-CA" sz="3600" dirty="0"/>
          </a:p>
        </p:txBody>
      </p:sp>
    </p:spTree>
    <p:extLst>
      <p:ext uri="{BB962C8B-B14F-4D97-AF65-F5344CB8AC3E}">
        <p14:creationId xmlns:p14="http://schemas.microsoft.com/office/powerpoint/2010/main" val="169859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17866</TotalTime>
  <Words>4998</Words>
  <Application>Microsoft Office PowerPoint</Application>
  <PresentationFormat>Widescreen</PresentationFormat>
  <Paragraphs>568</Paragraphs>
  <Slides>42</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37</cp:revision>
  <cp:lastPrinted>2020-06-16T22:09:01Z</cp:lastPrinted>
  <dcterms:created xsi:type="dcterms:W3CDTF">2020-06-03T20:53:58Z</dcterms:created>
  <dcterms:modified xsi:type="dcterms:W3CDTF">2024-10-10T21:48:38Z</dcterms:modified>
</cp:coreProperties>
</file>