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8.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65" r:id="rId2"/>
    <p:sldId id="295" r:id="rId3"/>
    <p:sldId id="309" r:id="rId4"/>
    <p:sldId id="310" r:id="rId5"/>
    <p:sldId id="294" r:id="rId6"/>
    <p:sldId id="311" r:id="rId7"/>
    <p:sldId id="312" r:id="rId8"/>
    <p:sldId id="266" r:id="rId9"/>
    <p:sldId id="267" r:id="rId10"/>
    <p:sldId id="308" r:id="rId11"/>
    <p:sldId id="313" r:id="rId12"/>
    <p:sldId id="321" r:id="rId13"/>
    <p:sldId id="319" r:id="rId14"/>
    <p:sldId id="303" r:id="rId15"/>
    <p:sldId id="307" r:id="rId16"/>
    <p:sldId id="320" r:id="rId17"/>
    <p:sldId id="322" r:id="rId18"/>
    <p:sldId id="323" r:id="rId19"/>
    <p:sldId id="324" r:id="rId20"/>
    <p:sldId id="269" r:id="rId21"/>
    <p:sldId id="270" r:id="rId22"/>
    <p:sldId id="281" r:id="rId23"/>
    <p:sldId id="282" r:id="rId24"/>
    <p:sldId id="301" r:id="rId25"/>
    <p:sldId id="271" r:id="rId26"/>
    <p:sldId id="299" r:id="rId27"/>
    <p:sldId id="283" r:id="rId28"/>
    <p:sldId id="272" r:id="rId29"/>
    <p:sldId id="284" r:id="rId30"/>
    <p:sldId id="298" r:id="rId31"/>
    <p:sldId id="279" r:id="rId32"/>
    <p:sldId id="276" r:id="rId33"/>
    <p:sldId id="259" r:id="rId34"/>
    <p:sldId id="260" r:id="rId35"/>
    <p:sldId id="263" r:id="rId36"/>
    <p:sldId id="264" r:id="rId37"/>
    <p:sldId id="285" r:id="rId38"/>
    <p:sldId id="315" r:id="rId39"/>
    <p:sldId id="286" r:id="rId40"/>
    <p:sldId id="314" r:id="rId41"/>
    <p:sldId id="277" r:id="rId42"/>
    <p:sldId id="28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37" autoAdjust="0"/>
    <p:restoredTop sz="73270" autoAdjust="0"/>
  </p:normalViewPr>
  <p:slideViewPr>
    <p:cSldViewPr snapToGrid="0">
      <p:cViewPr varScale="1">
        <p:scale>
          <a:sx n="77" d="100"/>
          <a:sy n="77" d="100"/>
        </p:scale>
        <p:origin x="3200" y="11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3" custScaleY="171128">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3" custScaleY="171128">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3" custScaleY="164249">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dirty="0"/>
            <a:t>Encourage students to join your JUG</a:t>
          </a:r>
          <a:endParaRPr lang="en-US" dirty="0"/>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dirty="0"/>
            <a:t>Have a meeting on a campus.</a:t>
          </a:r>
          <a:endParaRPr lang="en-US" dirty="0"/>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custT="1"/>
      <dgm:spPr/>
      <dgm:t>
        <a:bodyPr/>
        <a:lstStyle/>
        <a:p>
          <a:r>
            <a:rPr lang="en-CA" sz="3200" dirty="0"/>
            <a:t>A tool for simplifying instruction.</a:t>
          </a:r>
          <a:endParaRPr lang="en-US" sz="3200"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custT="1"/>
      <dgm:spPr/>
      <dgm:t>
        <a:bodyPr/>
        <a:lstStyle/>
        <a:p>
          <a:r>
            <a:rPr lang="en-CA" sz="3200" dirty="0"/>
            <a:t>Execution as you enter code and press return.</a:t>
          </a:r>
          <a:endParaRPr lang="en-US" sz="3200"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custT="1"/>
      <dgm:spPr/>
      <dgm:t>
        <a:bodyPr/>
        <a:lstStyle/>
        <a:p>
          <a:r>
            <a:rPr lang="en-CA" sz="3200" dirty="0"/>
            <a:t>Immediate response line by line</a:t>
          </a:r>
          <a:r>
            <a:rPr lang="en-CA" sz="2800" dirty="0"/>
            <a:t>.</a:t>
          </a:r>
          <a:endParaRPr lang="en-US" sz="2800"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custT="1"/>
      <dgm:spPr/>
      <dgm:t>
        <a:bodyPr/>
        <a:lstStyle/>
        <a:p>
          <a:r>
            <a:rPr lang="en-CA" sz="3200" dirty="0"/>
            <a:t>You can also write entire methods first and then execute them.</a:t>
          </a:r>
          <a:endParaRPr lang="en-US" sz="3200"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custT="1"/>
      <dgm:spPr/>
      <dgm:t>
        <a:bodyPr/>
        <a:lstStyle/>
        <a:p>
          <a:r>
            <a:rPr lang="en-CA" sz="3200" dirty="0"/>
            <a:t>Ideal in teaching Java one line at a time.</a:t>
          </a:r>
          <a:endParaRPr lang="en-US" sz="3200"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custScaleY="53397"/>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custScaleY="78426"/>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custScaleY="52198"/>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dirty="0" err="1">
              <a:latin typeface="Consolas" panose="020B0609020204030204" pitchFamily="49" charset="0"/>
            </a:rPr>
            <a:t>MyClass</a:t>
          </a:r>
          <a:r>
            <a:rPr lang="en-CA" dirty="0">
              <a:latin typeface="Consolas" panose="020B0609020204030204" pitchFamily="49" charset="0"/>
            </a:rPr>
            <a:t>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dirty="0">
              <a:latin typeface="Consolas" panose="020B0609020204030204" pitchFamily="49" charset="0"/>
            </a:rPr>
            <a:t>var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5587EAE-7778-402C-A348-CA55C91BC731}">
      <dgm:prSet custT="1"/>
      <dgm:spPr>
        <a:solidFill>
          <a:srgbClr val="F49201">
            <a:alpha val="79000"/>
          </a:srgbClr>
        </a:solidFill>
      </dgm:spPr>
      <dgm:t>
        <a:bodyPr/>
        <a:lstStyle/>
        <a:p>
          <a:r>
            <a:rPr lang="en-CA" sz="2800" dirty="0"/>
            <a:t>Especially useful for Strings that contain HTML, XML and JSON</a:t>
          </a:r>
          <a:endParaRPr lang="en-US" sz="2800" dirty="0"/>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custT="1"/>
      <dgm:spPr>
        <a:solidFill>
          <a:srgbClr val="F49201">
            <a:alpha val="76000"/>
          </a:srgbClr>
        </a:solidFill>
      </dgm:spPr>
      <dgm:t>
        <a:bodyPr/>
        <a:lstStyle/>
        <a:p>
          <a:r>
            <a:rPr lang="en-CA" sz="2800" dirty="0"/>
            <a:t>Who doesn’t like writing three quotation marks in a row? </a:t>
          </a:r>
          <a:endParaRPr lang="en-US" sz="2800" dirty="0"/>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542D6E61-F999-43D1-B55A-CEDDF4FEF58C}">
      <dgm:prSet custT="1"/>
      <dgm:spPr>
        <a:solidFill>
          <a:srgbClr val="F49201"/>
        </a:solidFill>
      </dgm:spPr>
      <dgm:t>
        <a:bodyPr/>
        <a:lstStyle/>
        <a:p>
          <a:r>
            <a:rPr lang="en-CA" sz="2800" dirty="0"/>
            <a:t>Finally, what you enter into your source code is what you get</a:t>
          </a:r>
          <a:endParaRPr lang="en-US" sz="2800" dirty="0"/>
        </a:p>
      </dgm:t>
    </dgm:pt>
    <dgm:pt modelId="{27A1B0DA-2845-48A0-8D1C-997E280861EE}" type="sibTrans" cxnId="{6DA9F98E-C289-4881-9557-E9DEF5497C4E}">
      <dgm:prSet/>
      <dgm:spPr/>
      <dgm:t>
        <a:bodyPr/>
        <a:lstStyle/>
        <a:p>
          <a:endParaRPr lang="en-US"/>
        </a:p>
      </dgm:t>
    </dgm:pt>
    <dgm:pt modelId="{1A7BEFC2-E169-4D2D-91E4-8D8391D3F185}" type="parTrans" cxnId="{6DA9F98E-C289-4881-9557-E9DEF5497C4E}">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ScaleY="140119"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custLinFactNeighborX="3463" custLinFactNeighborY="4797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44731" custLinFactNeighborY="12472"/>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600" dirty="0"/>
            <a:t>Initializing constructors, setters, getters, equals, </a:t>
          </a:r>
          <a:r>
            <a:rPr lang="en-CA" sz="2600" dirty="0" err="1"/>
            <a:t>hashCode</a:t>
          </a:r>
          <a:r>
            <a:rPr lang="en-CA" sz="2600" dirty="0"/>
            <a:t>, and </a:t>
          </a:r>
          <a:r>
            <a:rPr lang="en-CA" sz="2600" dirty="0" err="1"/>
            <a:t>toString</a:t>
          </a:r>
          <a:endParaRPr lang="en-US" sz="26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600" dirty="0"/>
            <a:t>Validating initial values without a separate constructor</a:t>
          </a:r>
          <a:endParaRPr lang="en-US" sz="26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ScaleY="45183"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X="252" custLinFactNeighborY="-1517">
        <dgm:presLayoutVars>
          <dgm:bulletEnabled val="1"/>
        </dgm:presLayoutVars>
      </dgm:prSet>
      <dgm:spPr/>
    </dgm:pt>
    <dgm:pt modelId="{86BD0C2D-08A5-424B-86E3-9A4832479032}" type="pres">
      <dgm:prSet presAssocID="{CAB706EF-11B9-46B1-A8CF-FA90A886FAF8}" presName="parentText" presStyleLbl="node1" presStyleIdx="1" presStyleCnt="5" custScaleY="61309" custLinFactNeighborX="881" custLinFactNeighborY="-11647">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custScaleY="49457">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ScaleY="73704" custLinFactNeighborY="17731">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ScaleY="69935" custLinFactNeighborX="252" custLinFactNeighborY="374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custT="1"/>
      <dgm:spPr>
        <a:solidFill>
          <a:srgbClr val="007590">
            <a:alpha val="26000"/>
          </a:srgbClr>
        </a:solidFill>
      </dgm:spPr>
      <dgm:t>
        <a:bodyPr/>
        <a:lstStyle/>
        <a:p>
          <a:r>
            <a:rPr lang="en-CA" sz="2800" dirty="0"/>
            <a:t>Little to download</a:t>
          </a:r>
          <a:endParaRPr lang="en-US" sz="2800"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custT="1"/>
      <dgm:spPr>
        <a:solidFill>
          <a:srgbClr val="007590">
            <a:alpha val="26000"/>
          </a:srgbClr>
        </a:solidFill>
      </dgm:spPr>
      <dgm:t>
        <a:bodyPr/>
        <a:lstStyle/>
        <a:p>
          <a:r>
            <a:rPr lang="en-CA" sz="2800" dirty="0"/>
            <a:t>Available in the browsers on every school PC</a:t>
          </a:r>
          <a:endParaRPr lang="en-US" sz="2800"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custT="1"/>
      <dgm:spPr>
        <a:solidFill>
          <a:srgbClr val="F49201">
            <a:alpha val="20000"/>
          </a:srgbClr>
        </a:solidFill>
      </dgm:spPr>
      <dgm:t>
        <a:bodyPr/>
        <a:lstStyle/>
        <a:p>
          <a:r>
            <a:rPr lang="en-CA" sz="2800" dirty="0"/>
            <a:t>Associated with the two big trends:</a:t>
          </a:r>
          <a:endParaRPr lang="en-US" sz="2800"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custT="1"/>
      <dgm:spPr>
        <a:solidFill>
          <a:srgbClr val="F49201">
            <a:alpha val="20000"/>
          </a:srgbClr>
        </a:solidFill>
      </dgm:spPr>
      <dgm:t>
        <a:bodyPr/>
        <a:lstStyle/>
        <a:p>
          <a:r>
            <a:rPr lang="en-CA" sz="2800"/>
            <a:t>Big Data</a:t>
          </a:r>
          <a:endParaRPr lang="en-US" sz="2800"/>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custT="1"/>
      <dgm:spPr>
        <a:solidFill>
          <a:srgbClr val="F49201">
            <a:alpha val="20000"/>
          </a:srgbClr>
        </a:solidFill>
      </dgm:spPr>
      <dgm:t>
        <a:bodyPr/>
        <a:lstStyle/>
        <a:p>
          <a:r>
            <a:rPr lang="en-CA" sz="2800" dirty="0"/>
            <a:t>AI/ML</a:t>
          </a:r>
          <a:endParaRPr lang="en-US" sz="2800" dirty="0"/>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custT="1"/>
      <dgm:spPr>
        <a:solidFill>
          <a:srgbClr val="F49201">
            <a:alpha val="20000"/>
          </a:srgbClr>
        </a:solidFill>
      </dgm:spPr>
      <dgm:t>
        <a:bodyPr/>
        <a:lstStyle/>
        <a:p>
          <a:r>
            <a:rPr lang="en-CA" sz="2800" dirty="0"/>
            <a:t>Online </a:t>
          </a:r>
          <a:r>
            <a:rPr lang="en-CA" sz="2800" dirty="0" err="1"/>
            <a:t>Jupyter</a:t>
          </a:r>
          <a:r>
            <a:rPr lang="en-CA" sz="2800" dirty="0"/>
            <a:t> notepad is popular</a:t>
          </a:r>
          <a:endParaRPr lang="en-US" sz="2800" dirty="0"/>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custScaleY="123967">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custScaleY="187468">
        <dgm:presLayoutVars>
          <dgm:bulletEnabled val="1"/>
        </dgm:presLayoutVars>
      </dgm:prSet>
      <dgm:spPr/>
    </dgm:pt>
  </dgm:ptLst>
  <dgm:cxnLst>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3FF9AB-E870-4076-823B-735BE0B5B1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1D66F5-C2A1-41A7-9845-FF5E8D045F19}">
      <dgm:prSet/>
      <dgm:spPr>
        <a:solidFill>
          <a:srgbClr val="F49201"/>
        </a:solidFill>
        <a:ln>
          <a:noFill/>
        </a:ln>
      </dgm:spPr>
      <dgm:t>
        <a:bodyPr/>
        <a:lstStyle/>
        <a:p>
          <a:r>
            <a:rPr lang="en-CA" dirty="0"/>
            <a:t>On the next slides is the same program in Python and Java</a:t>
          </a:r>
          <a:endParaRPr lang="en-US" dirty="0"/>
        </a:p>
      </dgm:t>
    </dgm:pt>
    <dgm:pt modelId="{430C5455-E00A-442F-AEFD-9FB08562CD3F}" type="parTrans" cxnId="{ED5DEDBE-E232-4E77-B8B9-3FA59CD30045}">
      <dgm:prSet/>
      <dgm:spPr/>
      <dgm:t>
        <a:bodyPr/>
        <a:lstStyle/>
        <a:p>
          <a:endParaRPr lang="en-US"/>
        </a:p>
      </dgm:t>
    </dgm:pt>
    <dgm:pt modelId="{65BC207D-432A-44D6-B595-A4F4D11B0853}" type="sibTrans" cxnId="{ED5DEDBE-E232-4E77-B8B9-3FA59CD30045}">
      <dgm:prSet/>
      <dgm:spPr/>
      <dgm:t>
        <a:bodyPr/>
        <a:lstStyle/>
        <a:p>
          <a:endParaRPr lang="en-US"/>
        </a:p>
      </dgm:t>
    </dgm:pt>
    <dgm:pt modelId="{111DE71C-6E49-44D6-9A5C-C824E7DBCD65}">
      <dgm:prSet/>
      <dgm:spPr>
        <a:solidFill>
          <a:srgbClr val="F49201">
            <a:alpha val="73000"/>
          </a:srgbClr>
        </a:solidFill>
      </dgm:spPr>
      <dgm:t>
        <a:bodyPr/>
        <a:lstStyle/>
        <a:p>
          <a:r>
            <a:rPr lang="en-CA" dirty="0"/>
            <a:t>These programs request three floating point values</a:t>
          </a:r>
          <a:endParaRPr lang="en-US" dirty="0"/>
        </a:p>
      </dgm:t>
    </dgm:pt>
    <dgm:pt modelId="{CB8F3187-7D5B-4EE4-89DD-5AEA879A1743}" type="parTrans" cxnId="{9C87E741-92A0-4A5B-8F54-3EA7654C7EC8}">
      <dgm:prSet/>
      <dgm:spPr/>
      <dgm:t>
        <a:bodyPr/>
        <a:lstStyle/>
        <a:p>
          <a:endParaRPr lang="en-US"/>
        </a:p>
      </dgm:t>
    </dgm:pt>
    <dgm:pt modelId="{85F76FD2-5CE0-40D9-BA4E-2591467E52EF}" type="sibTrans" cxnId="{9C87E741-92A0-4A5B-8F54-3EA7654C7EC8}">
      <dgm:prSet/>
      <dgm:spPr/>
      <dgm:t>
        <a:bodyPr/>
        <a:lstStyle/>
        <a:p>
          <a:endParaRPr lang="en-US"/>
        </a:p>
      </dgm:t>
    </dgm:pt>
    <dgm:pt modelId="{50FC7B30-3F7D-40EB-81CC-55D195AD6393}">
      <dgm:prSet/>
      <dgm:spPr/>
      <dgm:t>
        <a:bodyPr/>
        <a:lstStyle/>
        <a:p>
          <a:r>
            <a:rPr lang="en-CA" dirty="0"/>
            <a:t>Amount of money borrowed called the loan</a:t>
          </a:r>
          <a:endParaRPr lang="en-US" dirty="0"/>
        </a:p>
      </dgm:t>
    </dgm:pt>
    <dgm:pt modelId="{7CC3A13D-6E95-4927-92B0-F76B5E666203}" type="parTrans" cxnId="{7E45B9E3-0A07-438D-9078-3B483FF61AF1}">
      <dgm:prSet/>
      <dgm:spPr/>
      <dgm:t>
        <a:bodyPr/>
        <a:lstStyle/>
        <a:p>
          <a:endParaRPr lang="en-US"/>
        </a:p>
      </dgm:t>
    </dgm:pt>
    <dgm:pt modelId="{A7C36C85-155B-4793-B31A-8B9CD1EE8FCF}" type="sibTrans" cxnId="{7E45B9E3-0A07-438D-9078-3B483FF61AF1}">
      <dgm:prSet/>
      <dgm:spPr/>
      <dgm:t>
        <a:bodyPr/>
        <a:lstStyle/>
        <a:p>
          <a:endParaRPr lang="en-US"/>
        </a:p>
      </dgm:t>
    </dgm:pt>
    <dgm:pt modelId="{2EAF789F-FA96-4CDD-881B-29705343008E}">
      <dgm:prSet/>
      <dgm:spPr/>
      <dgm:t>
        <a:bodyPr/>
        <a:lstStyle/>
        <a:p>
          <a:r>
            <a:rPr lang="en-CA" dirty="0"/>
            <a:t>The annual percentage rate (APR) for interest on the borrowed money</a:t>
          </a:r>
          <a:endParaRPr lang="en-US" dirty="0"/>
        </a:p>
      </dgm:t>
    </dgm:pt>
    <dgm:pt modelId="{9644C5D5-19E7-44D4-969A-F3598410CD00}" type="parTrans" cxnId="{A76F0D73-6FCC-46D3-B86B-A1F7744444F6}">
      <dgm:prSet/>
      <dgm:spPr/>
      <dgm:t>
        <a:bodyPr/>
        <a:lstStyle/>
        <a:p>
          <a:endParaRPr lang="en-US"/>
        </a:p>
      </dgm:t>
    </dgm:pt>
    <dgm:pt modelId="{35C7EDCA-E90C-4132-A120-79DF5BFF61EE}" type="sibTrans" cxnId="{A76F0D73-6FCC-46D3-B86B-A1F7744444F6}">
      <dgm:prSet/>
      <dgm:spPr/>
      <dgm:t>
        <a:bodyPr/>
        <a:lstStyle/>
        <a:p>
          <a:endParaRPr lang="en-US"/>
        </a:p>
      </dgm:t>
    </dgm:pt>
    <dgm:pt modelId="{C907198D-4079-4931-8EC8-9C25862C178C}">
      <dgm:prSet/>
      <dgm:spPr/>
      <dgm:t>
        <a:bodyPr/>
        <a:lstStyle/>
        <a:p>
          <a:r>
            <a:rPr lang="en-CA" dirty="0"/>
            <a:t>The length of the load expressed in months called the term</a:t>
          </a:r>
          <a:endParaRPr lang="en-US" dirty="0"/>
        </a:p>
      </dgm:t>
    </dgm:pt>
    <dgm:pt modelId="{B06BC0AC-CA14-4353-BCA2-F22254459880}" type="parTrans" cxnId="{90ECB835-AD47-482C-9E07-7C7E64457CAC}">
      <dgm:prSet/>
      <dgm:spPr/>
      <dgm:t>
        <a:bodyPr/>
        <a:lstStyle/>
        <a:p>
          <a:endParaRPr lang="en-US"/>
        </a:p>
      </dgm:t>
    </dgm:pt>
    <dgm:pt modelId="{8370F04E-8880-4D59-ABCD-7B467660D102}" type="sibTrans" cxnId="{90ECB835-AD47-482C-9E07-7C7E64457CAC}">
      <dgm:prSet/>
      <dgm:spPr/>
      <dgm:t>
        <a:bodyPr/>
        <a:lstStyle/>
        <a:p>
          <a:endParaRPr lang="en-US"/>
        </a:p>
      </dgm:t>
    </dgm:pt>
    <dgm:pt modelId="{63E84945-CE86-48C7-9D63-FAC4A38890CB}">
      <dgm:prSet/>
      <dgm:spPr>
        <a:solidFill>
          <a:srgbClr val="F49201">
            <a:alpha val="59000"/>
          </a:srgbClr>
        </a:solidFill>
      </dgm:spPr>
      <dgm:t>
        <a:bodyPr/>
        <a:lstStyle/>
        <a:p>
          <a:r>
            <a:rPr lang="en-CA" dirty="0"/>
            <a:t>From these values the program calculates the monthly repayment and displays it</a:t>
          </a:r>
          <a:endParaRPr lang="en-US" dirty="0"/>
        </a:p>
      </dgm:t>
    </dgm:pt>
    <dgm:pt modelId="{78E11D26-A54C-431D-B7E6-7305B5D325D4}" type="parTrans" cxnId="{17E5FEE3-EAE2-4007-B7CB-248A4E3A1AFA}">
      <dgm:prSet/>
      <dgm:spPr/>
      <dgm:t>
        <a:bodyPr/>
        <a:lstStyle/>
        <a:p>
          <a:endParaRPr lang="en-US"/>
        </a:p>
      </dgm:t>
    </dgm:pt>
    <dgm:pt modelId="{3BE61C83-43C0-4B5E-AA41-246EE68CB85D}" type="sibTrans" cxnId="{17E5FEE3-EAE2-4007-B7CB-248A4E3A1AFA}">
      <dgm:prSet/>
      <dgm:spPr/>
      <dgm:t>
        <a:bodyPr/>
        <a:lstStyle/>
        <a:p>
          <a:endParaRPr lang="en-US"/>
        </a:p>
      </dgm:t>
    </dgm:pt>
    <dgm:pt modelId="{0484A2C5-9EB6-4F97-9A14-89470C21CA60}" type="pres">
      <dgm:prSet presAssocID="{A13FF9AB-E870-4076-823B-735BE0B5B16B}" presName="linear" presStyleCnt="0">
        <dgm:presLayoutVars>
          <dgm:animLvl val="lvl"/>
          <dgm:resizeHandles val="exact"/>
        </dgm:presLayoutVars>
      </dgm:prSet>
      <dgm:spPr/>
    </dgm:pt>
    <dgm:pt modelId="{39D93EE1-B33A-4D62-8197-1C72F709DBB0}" type="pres">
      <dgm:prSet presAssocID="{391D66F5-C2A1-41A7-9845-FF5E8D045F19}" presName="parentText" presStyleLbl="node1" presStyleIdx="0" presStyleCnt="3" custLinFactY="-40632" custLinFactNeighborX="-1034" custLinFactNeighborY="-100000">
        <dgm:presLayoutVars>
          <dgm:chMax val="0"/>
          <dgm:bulletEnabled val="1"/>
        </dgm:presLayoutVars>
      </dgm:prSet>
      <dgm:spPr/>
    </dgm:pt>
    <dgm:pt modelId="{E791CCB3-AC7A-4C11-9FAE-A13085BE2567}" type="pres">
      <dgm:prSet presAssocID="{65BC207D-432A-44D6-B595-A4F4D11B0853}" presName="spacer" presStyleCnt="0"/>
      <dgm:spPr/>
    </dgm:pt>
    <dgm:pt modelId="{46B3FBB8-8273-4A16-B4AC-541339BBC3D2}" type="pres">
      <dgm:prSet presAssocID="{111DE71C-6E49-44D6-9A5C-C824E7DBCD65}" presName="parentText" presStyleLbl="node1" presStyleIdx="1" presStyleCnt="3" custLinFactNeighborX="-1034" custLinFactNeighborY="-16265">
        <dgm:presLayoutVars>
          <dgm:chMax val="0"/>
          <dgm:bulletEnabled val="1"/>
        </dgm:presLayoutVars>
      </dgm:prSet>
      <dgm:spPr/>
    </dgm:pt>
    <dgm:pt modelId="{2681C59C-AFCA-46E9-A58A-96AA6AE351F9}" type="pres">
      <dgm:prSet presAssocID="{111DE71C-6E49-44D6-9A5C-C824E7DBCD65}" presName="childText" presStyleLbl="revTx" presStyleIdx="0" presStyleCnt="1">
        <dgm:presLayoutVars>
          <dgm:bulletEnabled val="1"/>
        </dgm:presLayoutVars>
      </dgm:prSet>
      <dgm:spPr/>
    </dgm:pt>
    <dgm:pt modelId="{F60B8168-E54D-4DEB-BD1C-DDE6AD57CDBD}" type="pres">
      <dgm:prSet presAssocID="{63E84945-CE86-48C7-9D63-FAC4A38890CB}" presName="parentText" presStyleLbl="node1" presStyleIdx="2" presStyleCnt="3" custLinFactNeighborX="-1034" custLinFactNeighborY="16265">
        <dgm:presLayoutVars>
          <dgm:chMax val="0"/>
          <dgm:bulletEnabled val="1"/>
        </dgm:presLayoutVars>
      </dgm:prSet>
      <dgm:spPr/>
    </dgm:pt>
  </dgm:ptLst>
  <dgm:cxnLst>
    <dgm:cxn modelId="{90ECB835-AD47-482C-9E07-7C7E64457CAC}" srcId="{111DE71C-6E49-44D6-9A5C-C824E7DBCD65}" destId="{C907198D-4079-4931-8EC8-9C25862C178C}" srcOrd="2" destOrd="0" parTransId="{B06BC0AC-CA14-4353-BCA2-F22254459880}" sibTransId="{8370F04E-8880-4D59-ABCD-7B467660D102}"/>
    <dgm:cxn modelId="{0C245E5C-0289-45B6-A48E-19BEB5A6AE33}" type="presOf" srcId="{391D66F5-C2A1-41A7-9845-FF5E8D045F19}" destId="{39D93EE1-B33A-4D62-8197-1C72F709DBB0}" srcOrd="0" destOrd="0" presId="urn:microsoft.com/office/officeart/2005/8/layout/vList2"/>
    <dgm:cxn modelId="{9C87E741-92A0-4A5B-8F54-3EA7654C7EC8}" srcId="{A13FF9AB-E870-4076-823B-735BE0B5B16B}" destId="{111DE71C-6E49-44D6-9A5C-C824E7DBCD65}" srcOrd="1" destOrd="0" parTransId="{CB8F3187-7D5B-4EE4-89DD-5AEA879A1743}" sibTransId="{85F76FD2-5CE0-40D9-BA4E-2591467E52EF}"/>
    <dgm:cxn modelId="{A76F0D73-6FCC-46D3-B86B-A1F7744444F6}" srcId="{111DE71C-6E49-44D6-9A5C-C824E7DBCD65}" destId="{2EAF789F-FA96-4CDD-881B-29705343008E}" srcOrd="1" destOrd="0" parTransId="{9644C5D5-19E7-44D4-969A-F3598410CD00}" sibTransId="{35C7EDCA-E90C-4132-A120-79DF5BFF61EE}"/>
    <dgm:cxn modelId="{D220A577-A2AE-472E-B321-05FCD7093666}" type="presOf" srcId="{63E84945-CE86-48C7-9D63-FAC4A38890CB}" destId="{F60B8168-E54D-4DEB-BD1C-DDE6AD57CDBD}" srcOrd="0" destOrd="0" presId="urn:microsoft.com/office/officeart/2005/8/layout/vList2"/>
    <dgm:cxn modelId="{EBB2A387-78F5-4BCF-B513-A38759CD3F4B}" type="presOf" srcId="{C907198D-4079-4931-8EC8-9C25862C178C}" destId="{2681C59C-AFCA-46E9-A58A-96AA6AE351F9}" srcOrd="0" destOrd="2" presId="urn:microsoft.com/office/officeart/2005/8/layout/vList2"/>
    <dgm:cxn modelId="{938F1188-B900-45A2-994C-1295852FC5AD}" type="presOf" srcId="{A13FF9AB-E870-4076-823B-735BE0B5B16B}" destId="{0484A2C5-9EB6-4F97-9A14-89470C21CA60}" srcOrd="0" destOrd="0" presId="urn:microsoft.com/office/officeart/2005/8/layout/vList2"/>
    <dgm:cxn modelId="{ED5DEDBE-E232-4E77-B8B9-3FA59CD30045}" srcId="{A13FF9AB-E870-4076-823B-735BE0B5B16B}" destId="{391D66F5-C2A1-41A7-9845-FF5E8D045F19}" srcOrd="0" destOrd="0" parTransId="{430C5455-E00A-442F-AEFD-9FB08562CD3F}" sibTransId="{65BC207D-432A-44D6-B595-A4F4D11B0853}"/>
    <dgm:cxn modelId="{7A794DD2-744B-47A5-BC4F-74DFBBAB21C9}" type="presOf" srcId="{50FC7B30-3F7D-40EB-81CC-55D195AD6393}" destId="{2681C59C-AFCA-46E9-A58A-96AA6AE351F9}" srcOrd="0" destOrd="0" presId="urn:microsoft.com/office/officeart/2005/8/layout/vList2"/>
    <dgm:cxn modelId="{7E45B9E3-0A07-438D-9078-3B483FF61AF1}" srcId="{111DE71C-6E49-44D6-9A5C-C824E7DBCD65}" destId="{50FC7B30-3F7D-40EB-81CC-55D195AD6393}" srcOrd="0" destOrd="0" parTransId="{7CC3A13D-6E95-4927-92B0-F76B5E666203}" sibTransId="{A7C36C85-155B-4793-B31A-8B9CD1EE8FCF}"/>
    <dgm:cxn modelId="{17E5FEE3-EAE2-4007-B7CB-248A4E3A1AFA}" srcId="{A13FF9AB-E870-4076-823B-735BE0B5B16B}" destId="{63E84945-CE86-48C7-9D63-FAC4A38890CB}" srcOrd="2" destOrd="0" parTransId="{78E11D26-A54C-431D-B7E6-7305B5D325D4}" sibTransId="{3BE61C83-43C0-4B5E-AA41-246EE68CB85D}"/>
    <dgm:cxn modelId="{4A4B03F2-EB46-478A-8E46-16CB1BCB32B8}" type="presOf" srcId="{2EAF789F-FA96-4CDD-881B-29705343008E}" destId="{2681C59C-AFCA-46E9-A58A-96AA6AE351F9}" srcOrd="0" destOrd="1" presId="urn:microsoft.com/office/officeart/2005/8/layout/vList2"/>
    <dgm:cxn modelId="{E844CCFE-38CE-4CD0-AC2A-F024B9704DAA}" type="presOf" srcId="{111DE71C-6E49-44D6-9A5C-C824E7DBCD65}" destId="{46B3FBB8-8273-4A16-B4AC-541339BBC3D2}" srcOrd="0" destOrd="0" presId="urn:microsoft.com/office/officeart/2005/8/layout/vList2"/>
    <dgm:cxn modelId="{F9CDF4EA-9D32-4A65-99D8-7265E9C989D8}" type="presParOf" srcId="{0484A2C5-9EB6-4F97-9A14-89470C21CA60}" destId="{39D93EE1-B33A-4D62-8197-1C72F709DBB0}" srcOrd="0" destOrd="0" presId="urn:microsoft.com/office/officeart/2005/8/layout/vList2"/>
    <dgm:cxn modelId="{618164B4-0367-488C-A394-D6A7B9340561}" type="presParOf" srcId="{0484A2C5-9EB6-4F97-9A14-89470C21CA60}" destId="{E791CCB3-AC7A-4C11-9FAE-A13085BE2567}" srcOrd="1" destOrd="0" presId="urn:microsoft.com/office/officeart/2005/8/layout/vList2"/>
    <dgm:cxn modelId="{C63894D0-CB3C-4DA1-916D-736511043AF0}" type="presParOf" srcId="{0484A2C5-9EB6-4F97-9A14-89470C21CA60}" destId="{46B3FBB8-8273-4A16-B4AC-541339BBC3D2}" srcOrd="2" destOrd="0" presId="urn:microsoft.com/office/officeart/2005/8/layout/vList2"/>
    <dgm:cxn modelId="{B759FDAE-F46C-4ACE-9CC2-FD70551D4BA7}" type="presParOf" srcId="{0484A2C5-9EB6-4F97-9A14-89470C21CA60}" destId="{2681C59C-AFCA-46E9-A58A-96AA6AE351F9}" srcOrd="3" destOrd="0" presId="urn:microsoft.com/office/officeart/2005/8/layout/vList2"/>
    <dgm:cxn modelId="{FB9F10E6-5591-4569-8E93-1CE476E0671E}" type="presParOf" srcId="{0484A2C5-9EB6-4F97-9A14-89470C21CA60}" destId="{F60B8168-E54D-4DEB-BD1C-DDE6AD57CD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50B51AF-49D1-49CA-A7B1-9D7AD1EE57F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CDD0EAA-9885-4B56-B8F8-549751A308F4}">
      <dgm:prSet custT="1"/>
      <dgm:spPr/>
      <dgm:t>
        <a:bodyPr/>
        <a:lstStyle/>
        <a:p>
          <a:r>
            <a:rPr lang="en-CA" sz="2400" dirty="0"/>
            <a:t>Many financial institutions depend on Java to run their backend</a:t>
          </a:r>
          <a:endParaRPr lang="en-US" sz="2400" dirty="0"/>
        </a:p>
      </dgm:t>
    </dgm:pt>
    <dgm:pt modelId="{53772EDB-BA1D-4183-8E17-5DF62D3082EF}" type="parTrans" cxnId="{A06A1C2C-A430-4713-AD60-0810ADCB7DAD}">
      <dgm:prSet/>
      <dgm:spPr/>
      <dgm:t>
        <a:bodyPr/>
        <a:lstStyle/>
        <a:p>
          <a:endParaRPr lang="en-US"/>
        </a:p>
      </dgm:t>
    </dgm:pt>
    <dgm:pt modelId="{8F3B9581-36C0-46B4-9F14-E15FBC434143}" type="sibTrans" cxnId="{A06A1C2C-A430-4713-AD60-0810ADCB7DAD}">
      <dgm:prSet/>
      <dgm:spPr/>
      <dgm:t>
        <a:bodyPr/>
        <a:lstStyle/>
        <a:p>
          <a:endParaRPr lang="en-US"/>
        </a:p>
      </dgm:t>
    </dgm:pt>
    <dgm:pt modelId="{57A41813-1BB5-4A79-854B-95EE579CC694}">
      <dgm:prSet custT="1"/>
      <dgm:spPr/>
      <dgm:t>
        <a:bodyPr/>
        <a:lstStyle/>
        <a:p>
          <a:r>
            <a:rPr lang="en-CA" sz="2400" dirty="0"/>
            <a:t>Twitter, LinkedIn, Amazon and others use Java</a:t>
          </a:r>
          <a:endParaRPr lang="en-US" sz="2400" dirty="0"/>
        </a:p>
      </dgm:t>
    </dgm:pt>
    <dgm:pt modelId="{9B8797A3-9D5B-4692-8665-854DC800D651}" type="parTrans" cxnId="{8AC8C76D-D426-410E-BAD4-4DAE3CC4D7DB}">
      <dgm:prSet/>
      <dgm:spPr/>
      <dgm:t>
        <a:bodyPr/>
        <a:lstStyle/>
        <a:p>
          <a:endParaRPr lang="en-US"/>
        </a:p>
      </dgm:t>
    </dgm:pt>
    <dgm:pt modelId="{9D027A5E-F85D-435A-9C41-F6309B24C2C8}" type="sibTrans" cxnId="{8AC8C76D-D426-410E-BAD4-4DAE3CC4D7DB}">
      <dgm:prSet/>
      <dgm:spPr/>
      <dgm:t>
        <a:bodyPr/>
        <a:lstStyle/>
        <a:p>
          <a:endParaRPr lang="en-US"/>
        </a:p>
      </dgm:t>
    </dgm:pt>
    <dgm:pt modelId="{3D87BA62-020C-40B6-AEE4-C1A3008C4D23}">
      <dgm:prSet custT="1"/>
      <dgm:spPr/>
      <dgm:t>
        <a:bodyPr/>
        <a:lstStyle/>
        <a:p>
          <a:r>
            <a:rPr lang="en-CA" sz="2400" dirty="0"/>
            <a:t>Your prospects are a function of how well you code</a:t>
          </a:r>
          <a:endParaRPr lang="en-US" sz="2400" dirty="0"/>
        </a:p>
      </dgm:t>
    </dgm:pt>
    <dgm:pt modelId="{7BBB10B2-202B-493E-8CB3-0CC378940696}" type="parTrans" cxnId="{739EAB52-7630-49DE-9703-33517A5B2798}">
      <dgm:prSet/>
      <dgm:spPr/>
      <dgm:t>
        <a:bodyPr/>
        <a:lstStyle/>
        <a:p>
          <a:endParaRPr lang="en-US"/>
        </a:p>
      </dgm:t>
    </dgm:pt>
    <dgm:pt modelId="{6438A429-7F32-40A8-9839-FF78403464C9}" type="sibTrans" cxnId="{739EAB52-7630-49DE-9703-33517A5B2798}">
      <dgm:prSet/>
      <dgm:spPr/>
      <dgm:t>
        <a:bodyPr/>
        <a:lstStyle/>
        <a:p>
          <a:endParaRPr lang="en-US"/>
        </a:p>
      </dgm:t>
    </dgm:pt>
    <dgm:pt modelId="{3463E0F7-458F-426B-A25F-ED0710DDAB83}">
      <dgm:prSet custT="1"/>
      <dgm:spPr/>
      <dgm:t>
        <a:bodyPr/>
        <a:lstStyle/>
        <a:p>
          <a:r>
            <a:rPr lang="en-CA" sz="2400" dirty="0"/>
            <a:t>The best language to learn to prepare you to work with any language during your career.</a:t>
          </a:r>
          <a:endParaRPr lang="en-US" sz="2400" dirty="0"/>
        </a:p>
      </dgm:t>
    </dgm:pt>
    <dgm:pt modelId="{B6F32F9C-E822-4F4B-A755-40201454220C}" type="parTrans" cxnId="{6201A5CA-3CF4-454E-BDA5-6E7A175DB2EE}">
      <dgm:prSet/>
      <dgm:spPr/>
      <dgm:t>
        <a:bodyPr/>
        <a:lstStyle/>
        <a:p>
          <a:endParaRPr lang="en-US"/>
        </a:p>
      </dgm:t>
    </dgm:pt>
    <dgm:pt modelId="{6BFBCDA5-E8A5-4486-894E-2BCFEC83D6A1}" type="sibTrans" cxnId="{6201A5CA-3CF4-454E-BDA5-6E7A175DB2EE}">
      <dgm:prSet/>
      <dgm:spPr/>
      <dgm:t>
        <a:bodyPr/>
        <a:lstStyle/>
        <a:p>
          <a:endParaRPr lang="en-US"/>
        </a:p>
      </dgm:t>
    </dgm:pt>
    <dgm:pt modelId="{63CEABA3-D74A-4854-99EC-E62FAFE88ADF}">
      <dgm:prSet custT="1"/>
      <dgm:spPr/>
      <dgm:t>
        <a:bodyPr/>
        <a:lstStyle/>
        <a:p>
          <a:r>
            <a:rPr lang="en-CA" sz="2400" dirty="0"/>
            <a:t>The best language for giving students a clear understanding of what it means to program.</a:t>
          </a:r>
          <a:endParaRPr lang="en-US" sz="2400" dirty="0"/>
        </a:p>
      </dgm:t>
    </dgm:pt>
    <dgm:pt modelId="{AC52266E-7F6D-4C7C-AC9B-18B144F45202}" type="parTrans" cxnId="{AA327277-4D04-489C-AE3E-2514BB16CA6B}">
      <dgm:prSet/>
      <dgm:spPr/>
      <dgm:t>
        <a:bodyPr/>
        <a:lstStyle/>
        <a:p>
          <a:endParaRPr lang="en-US"/>
        </a:p>
      </dgm:t>
    </dgm:pt>
    <dgm:pt modelId="{778A584D-22D6-4E21-B30C-D165A0621CA0}" type="sibTrans" cxnId="{AA327277-4D04-489C-AE3E-2514BB16CA6B}">
      <dgm:prSet/>
      <dgm:spPr/>
      <dgm:t>
        <a:bodyPr/>
        <a:lstStyle/>
        <a:p>
          <a:endParaRPr lang="en-US"/>
        </a:p>
      </dgm:t>
    </dgm:pt>
    <dgm:pt modelId="{DED99785-61B3-4767-8B7F-B89C5FEAC982}" type="pres">
      <dgm:prSet presAssocID="{350B51AF-49D1-49CA-A7B1-9D7AD1EE57F1}" presName="root" presStyleCnt="0">
        <dgm:presLayoutVars>
          <dgm:dir/>
          <dgm:resizeHandles val="exact"/>
        </dgm:presLayoutVars>
      </dgm:prSet>
      <dgm:spPr/>
    </dgm:pt>
    <dgm:pt modelId="{6F671C86-9E2A-4E67-92CE-8DC0E26E56D1}" type="pres">
      <dgm:prSet presAssocID="{9CDD0EAA-9885-4B56-B8F8-549751A308F4}" presName="compNode" presStyleCnt="0"/>
      <dgm:spPr/>
    </dgm:pt>
    <dgm:pt modelId="{5475BE4E-C09C-4DE8-80F3-6D83264158D1}" type="pres">
      <dgm:prSet presAssocID="{9CDD0EAA-9885-4B56-B8F8-549751A308F4}" presName="bgRect" presStyleLbl="bgShp" presStyleIdx="0" presStyleCnt="5"/>
      <dgm:spPr/>
    </dgm:pt>
    <dgm:pt modelId="{496EEFB8-666E-433A-B2B0-E9F2FD532B1A}" type="pres">
      <dgm:prSet presAssocID="{9CDD0EAA-9885-4B56-B8F8-549751A308F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C7AD5A3A-A9D2-40EB-A123-78FAAF137A59}" type="pres">
      <dgm:prSet presAssocID="{9CDD0EAA-9885-4B56-B8F8-549751A308F4}" presName="spaceRect" presStyleCnt="0"/>
      <dgm:spPr/>
    </dgm:pt>
    <dgm:pt modelId="{69FB090B-9DF5-4709-BFCE-7674395FAC0A}" type="pres">
      <dgm:prSet presAssocID="{9CDD0EAA-9885-4B56-B8F8-549751A308F4}" presName="parTx" presStyleLbl="revTx" presStyleIdx="0" presStyleCnt="5">
        <dgm:presLayoutVars>
          <dgm:chMax val="0"/>
          <dgm:chPref val="0"/>
        </dgm:presLayoutVars>
      </dgm:prSet>
      <dgm:spPr/>
    </dgm:pt>
    <dgm:pt modelId="{7BD67BFD-029B-4DB7-A765-BCC63EABA32A}" type="pres">
      <dgm:prSet presAssocID="{8F3B9581-36C0-46B4-9F14-E15FBC434143}" presName="sibTrans" presStyleCnt="0"/>
      <dgm:spPr/>
    </dgm:pt>
    <dgm:pt modelId="{1AE5C4C3-C3B3-4AFB-840C-C766DE33448C}" type="pres">
      <dgm:prSet presAssocID="{57A41813-1BB5-4A79-854B-95EE579CC694}" presName="compNode" presStyleCnt="0"/>
      <dgm:spPr/>
    </dgm:pt>
    <dgm:pt modelId="{4B0F2DE8-1E66-4522-9AC1-6525221E0CE5}" type="pres">
      <dgm:prSet presAssocID="{57A41813-1BB5-4A79-854B-95EE579CC694}" presName="bgRect" presStyleLbl="bgShp" presStyleIdx="1" presStyleCnt="5"/>
      <dgm:spPr/>
    </dgm:pt>
    <dgm:pt modelId="{D5076888-0AD7-4ECD-9992-9792AB50FDC7}" type="pres">
      <dgm:prSet presAssocID="{57A41813-1BB5-4A79-854B-95EE579CC6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B0663348-720F-4B41-BE26-4C0B06B54F1C}" type="pres">
      <dgm:prSet presAssocID="{57A41813-1BB5-4A79-854B-95EE579CC694}" presName="spaceRect" presStyleCnt="0"/>
      <dgm:spPr/>
    </dgm:pt>
    <dgm:pt modelId="{A0D83735-B946-4AFD-AA03-F0A32706C02B}" type="pres">
      <dgm:prSet presAssocID="{57A41813-1BB5-4A79-854B-95EE579CC694}" presName="parTx" presStyleLbl="revTx" presStyleIdx="1" presStyleCnt="5">
        <dgm:presLayoutVars>
          <dgm:chMax val="0"/>
          <dgm:chPref val="0"/>
        </dgm:presLayoutVars>
      </dgm:prSet>
      <dgm:spPr/>
    </dgm:pt>
    <dgm:pt modelId="{B0E4C569-6A6F-4869-94C9-7868F35B1A71}" type="pres">
      <dgm:prSet presAssocID="{9D027A5E-F85D-435A-9C41-F6309B24C2C8}" presName="sibTrans" presStyleCnt="0"/>
      <dgm:spPr/>
    </dgm:pt>
    <dgm:pt modelId="{407D2A99-7038-4ACE-8F8B-B9B2785DF0FF}" type="pres">
      <dgm:prSet presAssocID="{3D87BA62-020C-40B6-AEE4-C1A3008C4D23}" presName="compNode" presStyleCnt="0"/>
      <dgm:spPr/>
    </dgm:pt>
    <dgm:pt modelId="{9D58C1F0-6488-486F-A26A-BF9C285AA347}" type="pres">
      <dgm:prSet presAssocID="{3D87BA62-020C-40B6-AEE4-C1A3008C4D23}" presName="bgRect" presStyleLbl="bgShp" presStyleIdx="2" presStyleCnt="5"/>
      <dgm:spPr/>
    </dgm:pt>
    <dgm:pt modelId="{C4D83E87-D1F2-4F1B-8749-3FE60F8FBD30}" type="pres">
      <dgm:prSet presAssocID="{3D87BA62-020C-40B6-AEE4-C1A3008C4D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E1A68846-65E6-4234-B2C6-BE93D007C09C}" type="pres">
      <dgm:prSet presAssocID="{3D87BA62-020C-40B6-AEE4-C1A3008C4D23}" presName="spaceRect" presStyleCnt="0"/>
      <dgm:spPr/>
    </dgm:pt>
    <dgm:pt modelId="{13CF4646-65CD-47AC-8AD9-752D2E8CFC99}" type="pres">
      <dgm:prSet presAssocID="{3D87BA62-020C-40B6-AEE4-C1A3008C4D23}" presName="parTx" presStyleLbl="revTx" presStyleIdx="2" presStyleCnt="5">
        <dgm:presLayoutVars>
          <dgm:chMax val="0"/>
          <dgm:chPref val="0"/>
        </dgm:presLayoutVars>
      </dgm:prSet>
      <dgm:spPr/>
    </dgm:pt>
    <dgm:pt modelId="{2C402CF3-FDEC-4C40-B66D-52E86C025DEE}" type="pres">
      <dgm:prSet presAssocID="{6438A429-7F32-40A8-9839-FF78403464C9}" presName="sibTrans" presStyleCnt="0"/>
      <dgm:spPr/>
    </dgm:pt>
    <dgm:pt modelId="{50EE6444-AE6D-4D48-BCDD-6FB6B9E941C6}" type="pres">
      <dgm:prSet presAssocID="{3463E0F7-458F-426B-A25F-ED0710DDAB83}" presName="compNode" presStyleCnt="0"/>
      <dgm:spPr/>
    </dgm:pt>
    <dgm:pt modelId="{AB84FC65-A3E1-4B6F-85F2-B8DF49EEDF05}" type="pres">
      <dgm:prSet presAssocID="{3463E0F7-458F-426B-A25F-ED0710DDAB83}" presName="bgRect" presStyleLbl="bgShp" presStyleIdx="3" presStyleCnt="5"/>
      <dgm:spPr/>
    </dgm:pt>
    <dgm:pt modelId="{2E842EC2-7635-4CF4-8B03-0B85188A5A9E}" type="pres">
      <dgm:prSet presAssocID="{3463E0F7-458F-426B-A25F-ED0710DDAB8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8A1FBC7-4E6A-457F-A231-53815DE47C9F}" type="pres">
      <dgm:prSet presAssocID="{3463E0F7-458F-426B-A25F-ED0710DDAB83}" presName="spaceRect" presStyleCnt="0"/>
      <dgm:spPr/>
    </dgm:pt>
    <dgm:pt modelId="{D92B821E-17F5-46FF-9974-1E80905DA11C}" type="pres">
      <dgm:prSet presAssocID="{3463E0F7-458F-426B-A25F-ED0710DDAB83}" presName="parTx" presStyleLbl="revTx" presStyleIdx="3" presStyleCnt="5">
        <dgm:presLayoutVars>
          <dgm:chMax val="0"/>
          <dgm:chPref val="0"/>
        </dgm:presLayoutVars>
      </dgm:prSet>
      <dgm:spPr/>
    </dgm:pt>
    <dgm:pt modelId="{2003153A-DCAF-410E-8FFB-A32661318875}" type="pres">
      <dgm:prSet presAssocID="{6BFBCDA5-E8A5-4486-894E-2BCFEC83D6A1}" presName="sibTrans" presStyleCnt="0"/>
      <dgm:spPr/>
    </dgm:pt>
    <dgm:pt modelId="{1FFC427B-9980-4E74-8058-803390D14515}" type="pres">
      <dgm:prSet presAssocID="{63CEABA3-D74A-4854-99EC-E62FAFE88ADF}" presName="compNode" presStyleCnt="0"/>
      <dgm:spPr/>
    </dgm:pt>
    <dgm:pt modelId="{E9DD7ED8-7E7E-4717-95C6-C3AB043C86F5}" type="pres">
      <dgm:prSet presAssocID="{63CEABA3-D74A-4854-99EC-E62FAFE88ADF}" presName="bgRect" presStyleLbl="bgShp" presStyleIdx="4" presStyleCnt="5"/>
      <dgm:spPr/>
    </dgm:pt>
    <dgm:pt modelId="{4ED924FA-7BC2-4D62-AA07-8769FE339509}" type="pres">
      <dgm:prSet presAssocID="{63CEABA3-D74A-4854-99EC-E62FAFE88AD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8C3FEE1F-E87D-4FC1-8902-EC1DD473C143}" type="pres">
      <dgm:prSet presAssocID="{63CEABA3-D74A-4854-99EC-E62FAFE88ADF}" presName="spaceRect" presStyleCnt="0"/>
      <dgm:spPr/>
    </dgm:pt>
    <dgm:pt modelId="{AED68DCF-EEDD-41CC-BCF9-B2BAD7C0EB67}" type="pres">
      <dgm:prSet presAssocID="{63CEABA3-D74A-4854-99EC-E62FAFE88ADF}" presName="parTx" presStyleLbl="revTx" presStyleIdx="4" presStyleCnt="5">
        <dgm:presLayoutVars>
          <dgm:chMax val="0"/>
          <dgm:chPref val="0"/>
        </dgm:presLayoutVars>
      </dgm:prSet>
      <dgm:spPr/>
    </dgm:pt>
  </dgm:ptLst>
  <dgm:cxnLst>
    <dgm:cxn modelId="{A06A1C2C-A430-4713-AD60-0810ADCB7DAD}" srcId="{350B51AF-49D1-49CA-A7B1-9D7AD1EE57F1}" destId="{9CDD0EAA-9885-4B56-B8F8-549751A308F4}" srcOrd="0" destOrd="0" parTransId="{53772EDB-BA1D-4183-8E17-5DF62D3082EF}" sibTransId="{8F3B9581-36C0-46B4-9F14-E15FBC434143}"/>
    <dgm:cxn modelId="{47036C6B-6436-42FA-ABC7-ED070C395363}" type="presOf" srcId="{9CDD0EAA-9885-4B56-B8F8-549751A308F4}" destId="{69FB090B-9DF5-4709-BFCE-7674395FAC0A}" srcOrd="0" destOrd="0" presId="urn:microsoft.com/office/officeart/2018/2/layout/IconVerticalSolidList"/>
    <dgm:cxn modelId="{8AC8C76D-D426-410E-BAD4-4DAE3CC4D7DB}" srcId="{350B51AF-49D1-49CA-A7B1-9D7AD1EE57F1}" destId="{57A41813-1BB5-4A79-854B-95EE579CC694}" srcOrd="1" destOrd="0" parTransId="{9B8797A3-9D5B-4692-8665-854DC800D651}" sibTransId="{9D027A5E-F85D-435A-9C41-F6309B24C2C8}"/>
    <dgm:cxn modelId="{739EAB52-7630-49DE-9703-33517A5B2798}" srcId="{350B51AF-49D1-49CA-A7B1-9D7AD1EE57F1}" destId="{3D87BA62-020C-40B6-AEE4-C1A3008C4D23}" srcOrd="2" destOrd="0" parTransId="{7BBB10B2-202B-493E-8CB3-0CC378940696}" sibTransId="{6438A429-7F32-40A8-9839-FF78403464C9}"/>
    <dgm:cxn modelId="{039D6357-2797-4647-AD71-2C6FD93C7E2E}" type="presOf" srcId="{57A41813-1BB5-4A79-854B-95EE579CC694}" destId="{A0D83735-B946-4AFD-AA03-F0A32706C02B}" srcOrd="0" destOrd="0" presId="urn:microsoft.com/office/officeart/2018/2/layout/IconVerticalSolidList"/>
    <dgm:cxn modelId="{AA327277-4D04-489C-AE3E-2514BB16CA6B}" srcId="{350B51AF-49D1-49CA-A7B1-9D7AD1EE57F1}" destId="{63CEABA3-D74A-4854-99EC-E62FAFE88ADF}" srcOrd="4" destOrd="0" parTransId="{AC52266E-7F6D-4C7C-AC9B-18B144F45202}" sibTransId="{778A584D-22D6-4E21-B30C-D165A0621CA0}"/>
    <dgm:cxn modelId="{632F8297-C2D8-4F33-9B3C-ADD7C33CC5F7}" type="presOf" srcId="{350B51AF-49D1-49CA-A7B1-9D7AD1EE57F1}" destId="{DED99785-61B3-4767-8B7F-B89C5FEAC982}" srcOrd="0" destOrd="0" presId="urn:microsoft.com/office/officeart/2018/2/layout/IconVerticalSolidList"/>
    <dgm:cxn modelId="{D7AC5C99-0073-40C0-B19A-5988C2900338}" type="presOf" srcId="{63CEABA3-D74A-4854-99EC-E62FAFE88ADF}" destId="{AED68DCF-EEDD-41CC-BCF9-B2BAD7C0EB67}" srcOrd="0" destOrd="0" presId="urn:microsoft.com/office/officeart/2018/2/layout/IconVerticalSolidList"/>
    <dgm:cxn modelId="{E14460B0-C243-4643-87FB-8BF47B9890A9}" type="presOf" srcId="{3463E0F7-458F-426B-A25F-ED0710DDAB83}" destId="{D92B821E-17F5-46FF-9974-1E80905DA11C}" srcOrd="0" destOrd="0" presId="urn:microsoft.com/office/officeart/2018/2/layout/IconVerticalSolidList"/>
    <dgm:cxn modelId="{6201A5CA-3CF4-454E-BDA5-6E7A175DB2EE}" srcId="{350B51AF-49D1-49CA-A7B1-9D7AD1EE57F1}" destId="{3463E0F7-458F-426B-A25F-ED0710DDAB83}" srcOrd="3" destOrd="0" parTransId="{B6F32F9C-E822-4F4B-A755-40201454220C}" sibTransId="{6BFBCDA5-E8A5-4486-894E-2BCFEC83D6A1}"/>
    <dgm:cxn modelId="{0CCB39CF-61C8-4DA5-A66B-8245E471D2C3}" type="presOf" srcId="{3D87BA62-020C-40B6-AEE4-C1A3008C4D23}" destId="{13CF4646-65CD-47AC-8AD9-752D2E8CFC99}" srcOrd="0" destOrd="0" presId="urn:microsoft.com/office/officeart/2018/2/layout/IconVerticalSolidList"/>
    <dgm:cxn modelId="{6722EA9A-1452-47ED-96CF-13C30348648B}" type="presParOf" srcId="{DED99785-61B3-4767-8B7F-B89C5FEAC982}" destId="{6F671C86-9E2A-4E67-92CE-8DC0E26E56D1}" srcOrd="0" destOrd="0" presId="urn:microsoft.com/office/officeart/2018/2/layout/IconVerticalSolidList"/>
    <dgm:cxn modelId="{FE538986-F1E7-4EB4-A31A-55F19B226A09}" type="presParOf" srcId="{6F671C86-9E2A-4E67-92CE-8DC0E26E56D1}" destId="{5475BE4E-C09C-4DE8-80F3-6D83264158D1}" srcOrd="0" destOrd="0" presId="urn:microsoft.com/office/officeart/2018/2/layout/IconVerticalSolidList"/>
    <dgm:cxn modelId="{DC101AEE-C139-472E-9B37-6C33E5281B63}" type="presParOf" srcId="{6F671C86-9E2A-4E67-92CE-8DC0E26E56D1}" destId="{496EEFB8-666E-433A-B2B0-E9F2FD532B1A}" srcOrd="1" destOrd="0" presId="urn:microsoft.com/office/officeart/2018/2/layout/IconVerticalSolidList"/>
    <dgm:cxn modelId="{6E2AFFF3-8B8C-4DC3-BF0A-95F61B99402E}" type="presParOf" srcId="{6F671C86-9E2A-4E67-92CE-8DC0E26E56D1}" destId="{C7AD5A3A-A9D2-40EB-A123-78FAAF137A59}" srcOrd="2" destOrd="0" presId="urn:microsoft.com/office/officeart/2018/2/layout/IconVerticalSolidList"/>
    <dgm:cxn modelId="{3ACAD6D1-AE0D-46E2-9578-52AC2F2785FF}" type="presParOf" srcId="{6F671C86-9E2A-4E67-92CE-8DC0E26E56D1}" destId="{69FB090B-9DF5-4709-BFCE-7674395FAC0A}" srcOrd="3" destOrd="0" presId="urn:microsoft.com/office/officeart/2018/2/layout/IconVerticalSolidList"/>
    <dgm:cxn modelId="{59D3C949-B61A-4B8F-8A86-5926E04D786B}" type="presParOf" srcId="{DED99785-61B3-4767-8B7F-B89C5FEAC982}" destId="{7BD67BFD-029B-4DB7-A765-BCC63EABA32A}" srcOrd="1" destOrd="0" presId="urn:microsoft.com/office/officeart/2018/2/layout/IconVerticalSolidList"/>
    <dgm:cxn modelId="{E2A89D38-DF3E-4B38-B567-F49DB6EF8151}" type="presParOf" srcId="{DED99785-61B3-4767-8B7F-B89C5FEAC982}" destId="{1AE5C4C3-C3B3-4AFB-840C-C766DE33448C}" srcOrd="2" destOrd="0" presId="urn:microsoft.com/office/officeart/2018/2/layout/IconVerticalSolidList"/>
    <dgm:cxn modelId="{38D0795F-BFE6-49B3-AAF2-3E2479CE3659}" type="presParOf" srcId="{1AE5C4C3-C3B3-4AFB-840C-C766DE33448C}" destId="{4B0F2DE8-1E66-4522-9AC1-6525221E0CE5}" srcOrd="0" destOrd="0" presId="urn:microsoft.com/office/officeart/2018/2/layout/IconVerticalSolidList"/>
    <dgm:cxn modelId="{8581995D-E7F5-47B4-B267-7BFB0FB94765}" type="presParOf" srcId="{1AE5C4C3-C3B3-4AFB-840C-C766DE33448C}" destId="{D5076888-0AD7-4ECD-9992-9792AB50FDC7}" srcOrd="1" destOrd="0" presId="urn:microsoft.com/office/officeart/2018/2/layout/IconVerticalSolidList"/>
    <dgm:cxn modelId="{637CD296-F080-42C5-BB68-A55B1E0F53B4}" type="presParOf" srcId="{1AE5C4C3-C3B3-4AFB-840C-C766DE33448C}" destId="{B0663348-720F-4B41-BE26-4C0B06B54F1C}" srcOrd="2" destOrd="0" presId="urn:microsoft.com/office/officeart/2018/2/layout/IconVerticalSolidList"/>
    <dgm:cxn modelId="{6A40F8C8-C484-4164-9ED0-8557D08EF4A9}" type="presParOf" srcId="{1AE5C4C3-C3B3-4AFB-840C-C766DE33448C}" destId="{A0D83735-B946-4AFD-AA03-F0A32706C02B}" srcOrd="3" destOrd="0" presId="urn:microsoft.com/office/officeart/2018/2/layout/IconVerticalSolidList"/>
    <dgm:cxn modelId="{39DBA47A-4835-4128-A3AA-DAEA76F726B5}" type="presParOf" srcId="{DED99785-61B3-4767-8B7F-B89C5FEAC982}" destId="{B0E4C569-6A6F-4869-94C9-7868F35B1A71}" srcOrd="3" destOrd="0" presId="urn:microsoft.com/office/officeart/2018/2/layout/IconVerticalSolidList"/>
    <dgm:cxn modelId="{3FA6AA1B-1FB0-40BF-8D34-8E80262A2872}" type="presParOf" srcId="{DED99785-61B3-4767-8B7F-B89C5FEAC982}" destId="{407D2A99-7038-4ACE-8F8B-B9B2785DF0FF}" srcOrd="4" destOrd="0" presId="urn:microsoft.com/office/officeart/2018/2/layout/IconVerticalSolidList"/>
    <dgm:cxn modelId="{B4DCF6F4-059C-4E51-8D57-934C041E637E}" type="presParOf" srcId="{407D2A99-7038-4ACE-8F8B-B9B2785DF0FF}" destId="{9D58C1F0-6488-486F-A26A-BF9C285AA347}" srcOrd="0" destOrd="0" presId="urn:microsoft.com/office/officeart/2018/2/layout/IconVerticalSolidList"/>
    <dgm:cxn modelId="{2B04446C-45ED-4EEF-9707-85E708AC5CE9}" type="presParOf" srcId="{407D2A99-7038-4ACE-8F8B-B9B2785DF0FF}" destId="{C4D83E87-D1F2-4F1B-8749-3FE60F8FBD30}" srcOrd="1" destOrd="0" presId="urn:microsoft.com/office/officeart/2018/2/layout/IconVerticalSolidList"/>
    <dgm:cxn modelId="{B5FC7EBA-C5D9-4930-8CC6-3EAF5A9DC86E}" type="presParOf" srcId="{407D2A99-7038-4ACE-8F8B-B9B2785DF0FF}" destId="{E1A68846-65E6-4234-B2C6-BE93D007C09C}" srcOrd="2" destOrd="0" presId="urn:microsoft.com/office/officeart/2018/2/layout/IconVerticalSolidList"/>
    <dgm:cxn modelId="{5CCE5644-3E0B-4DCE-8EA7-7F9FF3F1C2C9}" type="presParOf" srcId="{407D2A99-7038-4ACE-8F8B-B9B2785DF0FF}" destId="{13CF4646-65CD-47AC-8AD9-752D2E8CFC99}" srcOrd="3" destOrd="0" presId="urn:microsoft.com/office/officeart/2018/2/layout/IconVerticalSolidList"/>
    <dgm:cxn modelId="{BF9E1315-F00D-4687-835B-8E8CE6E47370}" type="presParOf" srcId="{DED99785-61B3-4767-8B7F-B89C5FEAC982}" destId="{2C402CF3-FDEC-4C40-B66D-52E86C025DEE}" srcOrd="5" destOrd="0" presId="urn:microsoft.com/office/officeart/2018/2/layout/IconVerticalSolidList"/>
    <dgm:cxn modelId="{11103E7C-9B18-40C1-BB19-A27F398FBFC5}" type="presParOf" srcId="{DED99785-61B3-4767-8B7F-B89C5FEAC982}" destId="{50EE6444-AE6D-4D48-BCDD-6FB6B9E941C6}" srcOrd="6" destOrd="0" presId="urn:microsoft.com/office/officeart/2018/2/layout/IconVerticalSolidList"/>
    <dgm:cxn modelId="{49008204-E5B7-49F2-A2AA-AF2AA9FAD955}" type="presParOf" srcId="{50EE6444-AE6D-4D48-BCDD-6FB6B9E941C6}" destId="{AB84FC65-A3E1-4B6F-85F2-B8DF49EEDF05}" srcOrd="0" destOrd="0" presId="urn:microsoft.com/office/officeart/2018/2/layout/IconVerticalSolidList"/>
    <dgm:cxn modelId="{6809E48C-1650-48E3-9065-A08992D1569B}" type="presParOf" srcId="{50EE6444-AE6D-4D48-BCDD-6FB6B9E941C6}" destId="{2E842EC2-7635-4CF4-8B03-0B85188A5A9E}" srcOrd="1" destOrd="0" presId="urn:microsoft.com/office/officeart/2018/2/layout/IconVerticalSolidList"/>
    <dgm:cxn modelId="{BC9F1B7E-5EFC-47D8-BA9D-3F3457F827DC}" type="presParOf" srcId="{50EE6444-AE6D-4D48-BCDD-6FB6B9E941C6}" destId="{48A1FBC7-4E6A-457F-A231-53815DE47C9F}" srcOrd="2" destOrd="0" presId="urn:microsoft.com/office/officeart/2018/2/layout/IconVerticalSolidList"/>
    <dgm:cxn modelId="{05B0DA13-ABEF-4FBA-966A-9B64E0AF7810}" type="presParOf" srcId="{50EE6444-AE6D-4D48-BCDD-6FB6B9E941C6}" destId="{D92B821E-17F5-46FF-9974-1E80905DA11C}" srcOrd="3" destOrd="0" presId="urn:microsoft.com/office/officeart/2018/2/layout/IconVerticalSolidList"/>
    <dgm:cxn modelId="{E8467425-D274-4AE8-82A0-B9B25E9C1CFB}" type="presParOf" srcId="{DED99785-61B3-4767-8B7F-B89C5FEAC982}" destId="{2003153A-DCAF-410E-8FFB-A32661318875}" srcOrd="7" destOrd="0" presId="urn:microsoft.com/office/officeart/2018/2/layout/IconVerticalSolidList"/>
    <dgm:cxn modelId="{AD4830F0-7F84-4955-BD64-33BFC4F803A4}" type="presParOf" srcId="{DED99785-61B3-4767-8B7F-B89C5FEAC982}" destId="{1FFC427B-9980-4E74-8058-803390D14515}" srcOrd="8" destOrd="0" presId="urn:microsoft.com/office/officeart/2018/2/layout/IconVerticalSolidList"/>
    <dgm:cxn modelId="{72D5CD5A-78EC-4876-98BC-72305174BC6A}" type="presParOf" srcId="{1FFC427B-9980-4E74-8058-803390D14515}" destId="{E9DD7ED8-7E7E-4717-95C6-C3AB043C86F5}" srcOrd="0" destOrd="0" presId="urn:microsoft.com/office/officeart/2018/2/layout/IconVerticalSolidList"/>
    <dgm:cxn modelId="{591CFBF1-EA65-4F0C-9B74-422DC06C1E6D}" type="presParOf" srcId="{1FFC427B-9980-4E74-8058-803390D14515}" destId="{4ED924FA-7BC2-4D62-AA07-8769FE339509}" srcOrd="1" destOrd="0" presId="urn:microsoft.com/office/officeart/2018/2/layout/IconVerticalSolidList"/>
    <dgm:cxn modelId="{7663DBE7-8D4F-48A5-81CE-B0BF51845BCC}" type="presParOf" srcId="{1FFC427B-9980-4E74-8058-803390D14515}" destId="{8C3FEE1F-E87D-4FC1-8902-EC1DD473C143}" srcOrd="2" destOrd="0" presId="urn:microsoft.com/office/officeart/2018/2/layout/IconVerticalSolidList"/>
    <dgm:cxn modelId="{2066CE21-0087-40F2-A3EA-A8BBDB3C2292}" type="presParOf" srcId="{1FFC427B-9980-4E74-8058-803390D14515}" destId="{AED68DCF-EEDD-41CC-BCF9-B2BAD7C0EB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223925" y="1138"/>
          <a:ext cx="2790593" cy="2865292"/>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This presentation looks at enhancements to the Java language</a:t>
          </a:r>
          <a:endParaRPr lang="en-US" sz="2900" kern="1200" dirty="0"/>
        </a:p>
      </dsp:txBody>
      <dsp:txXfrm>
        <a:off x="223925" y="1138"/>
        <a:ext cx="2790593" cy="2865292"/>
      </dsp:txXfrm>
    </dsp:sp>
    <dsp:sp modelId="{FA9FC9BB-7426-438F-89E2-A9B4865F8F3A}">
      <dsp:nvSpPr>
        <dsp:cNvPr id="0" name=""/>
        <dsp:cNvSpPr/>
      </dsp:nvSpPr>
      <dsp:spPr>
        <a:xfrm>
          <a:off x="3293578" y="1138"/>
          <a:ext cx="2790593" cy="2865292"/>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These enhancements help dispel some of the myths surrounding Java.</a:t>
          </a:r>
          <a:endParaRPr lang="en-US" sz="2900" kern="1200" dirty="0"/>
        </a:p>
      </dsp:txBody>
      <dsp:txXfrm>
        <a:off x="3293578" y="1138"/>
        <a:ext cx="2790593" cy="2865292"/>
      </dsp:txXfrm>
    </dsp:sp>
    <dsp:sp modelId="{F9B12F6D-A1D8-46E9-A95C-C5D90C0E82C6}">
      <dsp:nvSpPr>
        <dsp:cNvPr id="0" name=""/>
        <dsp:cNvSpPr/>
      </dsp:nvSpPr>
      <dsp:spPr>
        <a:xfrm>
          <a:off x="1758751" y="3145490"/>
          <a:ext cx="2790593" cy="275011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It is about why Java should be the language taught at all levels in schools today.</a:t>
          </a:r>
          <a:endParaRPr lang="en-US" sz="2900" kern="1200" dirty="0"/>
        </a:p>
      </dsp:txBody>
      <dsp:txXfrm>
        <a:off x="1758751" y="3145490"/>
        <a:ext cx="2790593" cy="27501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Encourage students to join your JUG</a:t>
          </a:r>
          <a:endParaRPr lang="en-US" sz="1600" kern="1200" dirty="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Have a meeting on a campus.</a:t>
          </a:r>
          <a:endParaRPr lang="en-US" sz="1600" kern="1200" dirty="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170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1706"/>
          <a:ext cx="5750920" cy="83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A tool for simplifying instruction.</a:t>
          </a:r>
          <a:endParaRPr lang="en-US" sz="3200" kern="1200" dirty="0"/>
        </a:p>
      </dsp:txBody>
      <dsp:txXfrm>
        <a:off x="0" y="1706"/>
        <a:ext cx="5750920" cy="831446"/>
      </dsp:txXfrm>
    </dsp:sp>
    <dsp:sp modelId="{9216A449-A885-44B4-ADD4-F0BDF7E7BFA0}">
      <dsp:nvSpPr>
        <dsp:cNvPr id="0" name=""/>
        <dsp:cNvSpPr/>
      </dsp:nvSpPr>
      <dsp:spPr>
        <a:xfrm>
          <a:off x="0" y="83315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833152"/>
          <a:ext cx="5750920" cy="122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Execution as you enter code and press return.</a:t>
          </a:r>
          <a:endParaRPr lang="en-US" sz="3200" kern="1200" dirty="0"/>
        </a:p>
      </dsp:txBody>
      <dsp:txXfrm>
        <a:off x="0" y="833152"/>
        <a:ext cx="5750920" cy="1221173"/>
      </dsp:txXfrm>
    </dsp:sp>
    <dsp:sp modelId="{36D5C27A-0570-49F7-B839-331205C2A63D}">
      <dsp:nvSpPr>
        <dsp:cNvPr id="0" name=""/>
        <dsp:cNvSpPr/>
      </dsp:nvSpPr>
      <dsp:spPr>
        <a:xfrm>
          <a:off x="0" y="205432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54325"/>
          <a:ext cx="5750920" cy="812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Immediate response line by line</a:t>
          </a:r>
          <a:r>
            <a:rPr lang="en-CA" sz="2800" kern="1200" dirty="0"/>
            <a:t>.</a:t>
          </a:r>
          <a:endParaRPr lang="en-US" sz="2800" kern="1200" dirty="0"/>
        </a:p>
      </dsp:txBody>
      <dsp:txXfrm>
        <a:off x="0" y="2054325"/>
        <a:ext cx="5750920" cy="812776"/>
      </dsp:txXfrm>
    </dsp:sp>
    <dsp:sp modelId="{58996D5E-2D6E-459B-985B-3169FF2E7078}">
      <dsp:nvSpPr>
        <dsp:cNvPr id="0" name=""/>
        <dsp:cNvSpPr/>
      </dsp:nvSpPr>
      <dsp:spPr>
        <a:xfrm>
          <a:off x="0" y="286710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2867102"/>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You can also write entire methods first and then execute them.</a:t>
          </a:r>
          <a:endParaRPr lang="en-US" sz="3200" kern="1200" dirty="0"/>
        </a:p>
      </dsp:txBody>
      <dsp:txXfrm>
        <a:off x="0" y="2867102"/>
        <a:ext cx="5750920" cy="1557102"/>
      </dsp:txXfrm>
    </dsp:sp>
    <dsp:sp modelId="{B0835B5C-2AD9-41CA-AEAA-235B67E3C1D2}">
      <dsp:nvSpPr>
        <dsp:cNvPr id="0" name=""/>
        <dsp:cNvSpPr/>
      </dsp:nvSpPr>
      <dsp:spPr>
        <a:xfrm>
          <a:off x="0" y="442420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424205"/>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Ideal in teaching Java one line at a time.</a:t>
          </a:r>
          <a:endParaRPr lang="en-US" sz="3200" kern="1200" dirty="0"/>
        </a:p>
      </dsp:txBody>
      <dsp:txXfrm>
        <a:off x="0" y="4424205"/>
        <a:ext cx="5750920" cy="1557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err="1">
              <a:latin typeface="Consolas" panose="020B0609020204030204" pitchFamily="49" charset="0"/>
            </a:rPr>
            <a:t>MyClass</a:t>
          </a:r>
          <a:r>
            <a:rPr lang="en-CA" sz="3100" kern="1200" dirty="0">
              <a:latin typeface="Consolas" panose="020B0609020204030204" pitchFamily="49" charset="0"/>
            </a:rPr>
            <a:t>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latin typeface="Consolas" panose="020B0609020204030204" pitchFamily="49" charset="0"/>
            </a:rPr>
            <a:t>var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038900"/>
          <a:ext cx="5659676" cy="1857842"/>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Who doesn’t like writing three quotation marks in a row? </a:t>
          </a:r>
          <a:endParaRPr lang="en-US" sz="2800" kern="1200" dirty="0"/>
        </a:p>
      </dsp:txBody>
      <dsp:txXfrm>
        <a:off x="0" y="4038900"/>
        <a:ext cx="5659676" cy="1003234"/>
      </dsp:txXfrm>
    </dsp:sp>
    <dsp:sp modelId="{31346748-F94C-486A-94BD-7921D3DB8999}">
      <dsp:nvSpPr>
        <dsp:cNvPr id="0" name=""/>
        <dsp:cNvSpPr/>
      </dsp:nvSpPr>
      <dsp:spPr>
        <a:xfrm>
          <a:off x="0" y="5286827"/>
          <a:ext cx="2829838" cy="609915"/>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0" y="5286827"/>
        <a:ext cx="2829838" cy="609915"/>
      </dsp:txXfrm>
    </dsp:sp>
    <dsp:sp modelId="{9F4DAD46-6F39-46C2-90A1-9D1DDB2B2C07}">
      <dsp:nvSpPr>
        <dsp:cNvPr id="0" name=""/>
        <dsp:cNvSpPr/>
      </dsp:nvSpPr>
      <dsp:spPr>
        <a:xfrm>
          <a:off x="2829837" y="5286827"/>
          <a:ext cx="2829838" cy="60991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2829837" y="5286827"/>
        <a:ext cx="2829838" cy="609915"/>
      </dsp:txXfrm>
    </dsp:sp>
    <dsp:sp modelId="{784AEC82-14C5-499A-AD4A-7FFD0D76D638}">
      <dsp:nvSpPr>
        <dsp:cNvPr id="0" name=""/>
        <dsp:cNvSpPr/>
      </dsp:nvSpPr>
      <dsp:spPr>
        <a:xfrm rot="10800000">
          <a:off x="0" y="2136237"/>
          <a:ext cx="5659676" cy="2039239"/>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Especially useful for Strings that contain HTML, XML and JSON</a:t>
          </a:r>
          <a:endParaRPr lang="en-US" sz="2800" kern="1200" dirty="0"/>
        </a:p>
      </dsp:txBody>
      <dsp:txXfrm rot="10800000">
        <a:off x="0" y="2136237"/>
        <a:ext cx="5659676" cy="1325036"/>
      </dsp:txXfrm>
    </dsp:sp>
    <dsp:sp modelId="{D851ACAB-2DF2-4910-9018-5DF2AE632E9A}">
      <dsp:nvSpPr>
        <dsp:cNvPr id="0" name=""/>
        <dsp:cNvSpPr/>
      </dsp:nvSpPr>
      <dsp:spPr>
        <a:xfrm rot="10800000">
          <a:off x="0" y="254433"/>
          <a:ext cx="5659676" cy="2039239"/>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Finally, what you enter into your source code is what you get</a:t>
          </a:r>
          <a:endParaRPr lang="en-US" sz="2800" kern="1200" dirty="0"/>
        </a:p>
      </dsp:txBody>
      <dsp:txXfrm rot="10800000">
        <a:off x="0" y="254433"/>
        <a:ext cx="5659676" cy="13250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0"/>
          <a:ext cx="6263640" cy="66503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Data objects are known for boilerplate code:</a:t>
          </a:r>
          <a:endParaRPr lang="en-US" sz="2500" kern="1200" dirty="0"/>
        </a:p>
      </dsp:txBody>
      <dsp:txXfrm>
        <a:off x="32464" y="32464"/>
        <a:ext cx="6198712" cy="600102"/>
      </dsp:txXfrm>
    </dsp:sp>
    <dsp:sp modelId="{7F976C01-1A8E-42B0-90A8-C9EF38168BFF}">
      <dsp:nvSpPr>
        <dsp:cNvPr id="0" name=""/>
        <dsp:cNvSpPr/>
      </dsp:nvSpPr>
      <dsp:spPr>
        <a:xfrm>
          <a:off x="0" y="718130"/>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Initializing constructors, setters, getters, equals, </a:t>
          </a:r>
          <a:r>
            <a:rPr lang="en-CA" sz="2600" kern="1200" dirty="0" err="1"/>
            <a:t>hashCode</a:t>
          </a:r>
          <a:r>
            <a:rPr lang="en-CA" sz="2600" kern="1200" dirty="0"/>
            <a:t>, and </a:t>
          </a:r>
          <a:r>
            <a:rPr lang="en-CA" sz="2600" kern="1200" dirty="0" err="1"/>
            <a:t>toString</a:t>
          </a:r>
          <a:endParaRPr lang="en-US" sz="2600" kern="1200" dirty="0"/>
        </a:p>
      </dsp:txBody>
      <dsp:txXfrm>
        <a:off x="0" y="718130"/>
        <a:ext cx="6263640" cy="879750"/>
      </dsp:txXfrm>
    </dsp:sp>
    <dsp:sp modelId="{86BD0C2D-08A5-424B-86E3-9A4832479032}">
      <dsp:nvSpPr>
        <dsp:cNvPr id="0" name=""/>
        <dsp:cNvSpPr/>
      </dsp:nvSpPr>
      <dsp:spPr>
        <a:xfrm>
          <a:off x="0" y="1608804"/>
          <a:ext cx="6263640" cy="902382"/>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To the rescue is the immutable record</a:t>
          </a:r>
          <a:endParaRPr lang="en-US" sz="2500" kern="1200" dirty="0"/>
        </a:p>
      </dsp:txBody>
      <dsp:txXfrm>
        <a:off x="44051" y="1652855"/>
        <a:ext cx="6175538" cy="814280"/>
      </dsp:txXfrm>
    </dsp:sp>
    <dsp:sp modelId="{D29E8B74-D65E-4649-BC29-719C89E340C0}">
      <dsp:nvSpPr>
        <dsp:cNvPr id="0" name=""/>
        <dsp:cNvSpPr/>
      </dsp:nvSpPr>
      <dsp:spPr>
        <a:xfrm>
          <a:off x="0" y="2620511"/>
          <a:ext cx="6263640" cy="727937"/>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a:t>More than just a simplification of a bean</a:t>
          </a:r>
          <a:endParaRPr lang="en-US" sz="2500" kern="1200"/>
        </a:p>
      </dsp:txBody>
      <dsp:txXfrm>
        <a:off x="35535" y="2656046"/>
        <a:ext cx="6192570" cy="656867"/>
      </dsp:txXfrm>
    </dsp:sp>
    <dsp:sp modelId="{B718AD6F-98C8-46E1-B57F-CFF634528F64}">
      <dsp:nvSpPr>
        <dsp:cNvPr id="0" name=""/>
        <dsp:cNvSpPr/>
      </dsp:nvSpPr>
      <dsp:spPr>
        <a:xfrm>
          <a:off x="0" y="3463731"/>
          <a:ext cx="6263640" cy="1084819"/>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It’s the path to objects defaulting to immutability</a:t>
          </a:r>
          <a:endParaRPr lang="en-US" sz="2500" kern="1200" dirty="0"/>
        </a:p>
      </dsp:txBody>
      <dsp:txXfrm>
        <a:off x="52956" y="3516687"/>
        <a:ext cx="6157728" cy="978907"/>
      </dsp:txXfrm>
    </dsp:sp>
    <dsp:sp modelId="{9DAF1D9D-7B5B-4D7E-8B0F-579CA9D3302B}">
      <dsp:nvSpPr>
        <dsp:cNvPr id="0" name=""/>
        <dsp:cNvSpPr/>
      </dsp:nvSpPr>
      <dsp:spPr>
        <a:xfrm>
          <a:off x="0" y="4662011"/>
          <a:ext cx="6263640" cy="1029345"/>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And then there is the compact constructor	</a:t>
          </a:r>
          <a:endParaRPr lang="en-US" sz="2500" kern="1200" dirty="0"/>
        </a:p>
      </dsp:txBody>
      <dsp:txXfrm>
        <a:off x="50248" y="4712259"/>
        <a:ext cx="6163144" cy="928849"/>
      </dsp:txXfrm>
    </dsp:sp>
    <dsp:sp modelId="{F1422EAC-B4C3-4523-A4E6-853A06F96262}">
      <dsp:nvSpPr>
        <dsp:cNvPr id="0" name=""/>
        <dsp:cNvSpPr/>
      </dsp:nvSpPr>
      <dsp:spPr>
        <a:xfrm>
          <a:off x="0" y="5733883"/>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Validating initial values without a separate constructor</a:t>
          </a:r>
          <a:endParaRPr lang="en-US" sz="2600" kern="1200" dirty="0"/>
        </a:p>
      </dsp:txBody>
      <dsp:txXfrm>
        <a:off x="0" y="5733883"/>
        <a:ext cx="6263640" cy="8797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31703" y="-1034922"/>
          <a:ext cx="1804757"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Little to download</a:t>
          </a:r>
          <a:endParaRPr lang="en-US" sz="2800" kern="1200" dirty="0"/>
        </a:p>
        <a:p>
          <a:pPr marL="285750" lvl="1" indent="-285750" algn="l" defTabSz="1244600">
            <a:lnSpc>
              <a:spcPct val="90000"/>
            </a:lnSpc>
            <a:spcBef>
              <a:spcPct val="0"/>
            </a:spcBef>
            <a:spcAft>
              <a:spcPct val="15000"/>
            </a:spcAft>
            <a:buChar char="•"/>
          </a:pPr>
          <a:r>
            <a:rPr lang="en-CA" sz="2800" kern="1200" dirty="0"/>
            <a:t>Available in the browsers on every school PC</a:t>
          </a:r>
          <a:endParaRPr lang="en-US" sz="2800" kern="1200" dirty="0"/>
        </a:p>
      </dsp:txBody>
      <dsp:txXfrm rot="-5400000">
        <a:off x="2188632" y="96250"/>
        <a:ext cx="3802799" cy="1628555"/>
      </dsp:txXfrm>
    </dsp:sp>
    <dsp:sp modelId="{5540DFF0-C8BF-49C1-AA37-8643C006F6D4}">
      <dsp:nvSpPr>
        <dsp:cNvPr id="0" name=""/>
        <dsp:cNvSpPr/>
      </dsp:nvSpPr>
      <dsp:spPr>
        <a:xfrm>
          <a:off x="0" y="629"/>
          <a:ext cx="2188631" cy="1819796"/>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88835" y="89464"/>
        <a:ext cx="2010961" cy="1642126"/>
      </dsp:txXfrm>
    </dsp:sp>
    <dsp:sp modelId="{F8E31C8E-EBAD-4EBC-BAF8-4E3A8CFDE4DD}">
      <dsp:nvSpPr>
        <dsp:cNvPr id="0" name=""/>
        <dsp:cNvSpPr/>
      </dsp:nvSpPr>
      <dsp:spPr>
        <a:xfrm rot="5400000">
          <a:off x="2765430" y="1332479"/>
          <a:ext cx="2729228" cy="38871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Associated with the two big trends:</a:t>
          </a:r>
          <a:endParaRPr lang="en-US" sz="2800" kern="1200" dirty="0"/>
        </a:p>
        <a:p>
          <a:pPr marL="571500" lvl="2" indent="-285750" algn="l" defTabSz="1244600">
            <a:lnSpc>
              <a:spcPct val="90000"/>
            </a:lnSpc>
            <a:spcBef>
              <a:spcPct val="0"/>
            </a:spcBef>
            <a:spcAft>
              <a:spcPct val="15000"/>
            </a:spcAft>
            <a:buChar char="•"/>
          </a:pPr>
          <a:r>
            <a:rPr lang="en-CA" sz="2800" kern="1200"/>
            <a:t>Big Data</a:t>
          </a:r>
          <a:endParaRPr lang="en-US" sz="2800" kern="1200"/>
        </a:p>
        <a:p>
          <a:pPr marL="571500" lvl="2" indent="-285750" algn="l" defTabSz="1244600">
            <a:lnSpc>
              <a:spcPct val="90000"/>
            </a:lnSpc>
            <a:spcBef>
              <a:spcPct val="0"/>
            </a:spcBef>
            <a:spcAft>
              <a:spcPct val="15000"/>
            </a:spcAft>
            <a:buChar char="•"/>
          </a:pPr>
          <a:r>
            <a:rPr lang="en-CA" sz="2800" kern="1200" dirty="0"/>
            <a:t>AI/ML</a:t>
          </a:r>
          <a:endParaRPr lang="en-US" sz="2800" kern="1200" dirty="0"/>
        </a:p>
        <a:p>
          <a:pPr marL="285750" lvl="1" indent="-285750" algn="l" defTabSz="1244600">
            <a:lnSpc>
              <a:spcPct val="90000"/>
            </a:lnSpc>
            <a:spcBef>
              <a:spcPct val="0"/>
            </a:spcBef>
            <a:spcAft>
              <a:spcPct val="15000"/>
            </a:spcAft>
            <a:buChar char="•"/>
          </a:pPr>
          <a:r>
            <a:rPr lang="en-CA" sz="2800" kern="1200" dirty="0"/>
            <a:t>Online </a:t>
          </a:r>
          <a:r>
            <a:rPr lang="en-CA" sz="2800" kern="1200" dirty="0" err="1"/>
            <a:t>Jupyter</a:t>
          </a:r>
          <a:r>
            <a:rPr lang="en-CA" sz="2800" kern="1200" dirty="0"/>
            <a:t> notepad is popular</a:t>
          </a:r>
          <a:endParaRPr lang="en-US" sz="2800" kern="1200" dirty="0"/>
        </a:p>
      </dsp:txBody>
      <dsp:txXfrm rot="-5400000">
        <a:off x="2186494" y="2044645"/>
        <a:ext cx="3753870" cy="2462768"/>
      </dsp:txXfrm>
    </dsp:sp>
    <dsp:sp modelId="{D178018A-A702-4ABC-9858-0CADB5C7D4BB}">
      <dsp:nvSpPr>
        <dsp:cNvPr id="0" name=""/>
        <dsp:cNvSpPr/>
      </dsp:nvSpPr>
      <dsp:spPr>
        <a:xfrm>
          <a:off x="0" y="2366131"/>
          <a:ext cx="2186494" cy="181979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88835" y="2454966"/>
        <a:ext cx="2008824" cy="1642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93EE1-B33A-4D62-8197-1C72F709DBB0}">
      <dsp:nvSpPr>
        <dsp:cNvPr id="0" name=""/>
        <dsp:cNvSpPr/>
      </dsp:nvSpPr>
      <dsp:spPr>
        <a:xfrm>
          <a:off x="0" y="6"/>
          <a:ext cx="6263640" cy="107406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On the next slides is the same program in Python and Java</a:t>
          </a:r>
          <a:endParaRPr lang="en-US" sz="2700" kern="1200" dirty="0"/>
        </a:p>
      </dsp:txBody>
      <dsp:txXfrm>
        <a:off x="52431" y="52437"/>
        <a:ext cx="6158778" cy="969198"/>
      </dsp:txXfrm>
    </dsp:sp>
    <dsp:sp modelId="{46B3FBB8-8273-4A16-B4AC-541339BBC3D2}">
      <dsp:nvSpPr>
        <dsp:cNvPr id="0" name=""/>
        <dsp:cNvSpPr/>
      </dsp:nvSpPr>
      <dsp:spPr>
        <a:xfrm>
          <a:off x="0" y="1393283"/>
          <a:ext cx="6263640" cy="1074060"/>
        </a:xfrm>
        <a:prstGeom prst="roundRect">
          <a:avLst/>
        </a:prstGeom>
        <a:solidFill>
          <a:srgbClr val="F49201">
            <a:alpha val="73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These programs request three floating point values</a:t>
          </a:r>
          <a:endParaRPr lang="en-US" sz="2700" kern="1200" dirty="0"/>
        </a:p>
      </dsp:txBody>
      <dsp:txXfrm>
        <a:off x="52431" y="1445714"/>
        <a:ext cx="6158778" cy="969198"/>
      </dsp:txXfrm>
    </dsp:sp>
    <dsp:sp modelId="{2681C59C-AFCA-46E9-A58A-96AA6AE351F9}">
      <dsp:nvSpPr>
        <dsp:cNvPr id="0" name=""/>
        <dsp:cNvSpPr/>
      </dsp:nvSpPr>
      <dsp:spPr>
        <a:xfrm>
          <a:off x="0" y="2740058"/>
          <a:ext cx="626364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CA" sz="2100" kern="1200" dirty="0"/>
            <a:t>Amount of money borrowed called the loan</a:t>
          </a:r>
          <a:endParaRPr lang="en-US" sz="2100" kern="1200" dirty="0"/>
        </a:p>
        <a:p>
          <a:pPr marL="228600" lvl="1" indent="-228600" algn="l" defTabSz="933450">
            <a:lnSpc>
              <a:spcPct val="90000"/>
            </a:lnSpc>
            <a:spcBef>
              <a:spcPct val="0"/>
            </a:spcBef>
            <a:spcAft>
              <a:spcPct val="20000"/>
            </a:spcAft>
            <a:buChar char="•"/>
          </a:pPr>
          <a:r>
            <a:rPr lang="en-CA" sz="2100" kern="1200" dirty="0"/>
            <a:t>The annual percentage rate (APR) for interest on the borrowed money</a:t>
          </a:r>
          <a:endParaRPr lang="en-US" sz="2100" kern="1200" dirty="0"/>
        </a:p>
        <a:p>
          <a:pPr marL="228600" lvl="1" indent="-228600" algn="l" defTabSz="933450">
            <a:lnSpc>
              <a:spcPct val="90000"/>
            </a:lnSpc>
            <a:spcBef>
              <a:spcPct val="0"/>
            </a:spcBef>
            <a:spcAft>
              <a:spcPct val="20000"/>
            </a:spcAft>
            <a:buChar char="•"/>
          </a:pPr>
          <a:r>
            <a:rPr lang="en-CA" sz="2100" kern="1200" dirty="0"/>
            <a:t>The length of the load expressed in months called the term</a:t>
          </a:r>
          <a:endParaRPr lang="en-US" sz="2100" kern="1200" dirty="0"/>
        </a:p>
      </dsp:txBody>
      <dsp:txXfrm>
        <a:off x="0" y="2740058"/>
        <a:ext cx="6263640" cy="1676699"/>
      </dsp:txXfrm>
    </dsp:sp>
    <dsp:sp modelId="{F60B8168-E54D-4DEB-BD1C-DDE6AD57CDBD}">
      <dsp:nvSpPr>
        <dsp:cNvPr id="0" name=""/>
        <dsp:cNvSpPr/>
      </dsp:nvSpPr>
      <dsp:spPr>
        <a:xfrm>
          <a:off x="0" y="4689473"/>
          <a:ext cx="6263640" cy="1074060"/>
        </a:xfrm>
        <a:prstGeom prst="round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From these values the program calculates the monthly repayment and displays it</a:t>
          </a:r>
          <a:endParaRPr lang="en-US" sz="2700" kern="1200" dirty="0"/>
        </a:p>
      </dsp:txBody>
      <dsp:txXfrm>
        <a:off x="52431" y="4741904"/>
        <a:ext cx="6158778" cy="9691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5BE4E-C09C-4DE8-80F3-6D83264158D1}">
      <dsp:nvSpPr>
        <dsp:cNvPr id="0" name=""/>
        <dsp:cNvSpPr/>
      </dsp:nvSpPr>
      <dsp:spPr>
        <a:xfrm>
          <a:off x="0" y="4329"/>
          <a:ext cx="6807333" cy="9221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EEFB8-666E-433A-B2B0-E9F2FD532B1A}">
      <dsp:nvSpPr>
        <dsp:cNvPr id="0" name=""/>
        <dsp:cNvSpPr/>
      </dsp:nvSpPr>
      <dsp:spPr>
        <a:xfrm>
          <a:off x="278935" y="211801"/>
          <a:ext cx="507155" cy="5071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FB090B-9DF5-4709-BFCE-7674395FAC0A}">
      <dsp:nvSpPr>
        <dsp:cNvPr id="0" name=""/>
        <dsp:cNvSpPr/>
      </dsp:nvSpPr>
      <dsp:spPr>
        <a:xfrm>
          <a:off x="1065026" y="4329"/>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Many financial institutions depend on Java to run their backend</a:t>
          </a:r>
          <a:endParaRPr lang="en-US" sz="2400" kern="1200" dirty="0"/>
        </a:p>
      </dsp:txBody>
      <dsp:txXfrm>
        <a:off x="1065026" y="4329"/>
        <a:ext cx="5742306" cy="922100"/>
      </dsp:txXfrm>
    </dsp:sp>
    <dsp:sp modelId="{4B0F2DE8-1E66-4522-9AC1-6525221E0CE5}">
      <dsp:nvSpPr>
        <dsp:cNvPr id="0" name=""/>
        <dsp:cNvSpPr/>
      </dsp:nvSpPr>
      <dsp:spPr>
        <a:xfrm>
          <a:off x="0" y="1156955"/>
          <a:ext cx="6807333" cy="9221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76888-0AD7-4ECD-9992-9792AB50FDC7}">
      <dsp:nvSpPr>
        <dsp:cNvPr id="0" name=""/>
        <dsp:cNvSpPr/>
      </dsp:nvSpPr>
      <dsp:spPr>
        <a:xfrm>
          <a:off x="278935" y="1364428"/>
          <a:ext cx="507155" cy="5071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D83735-B946-4AFD-AA03-F0A32706C02B}">
      <dsp:nvSpPr>
        <dsp:cNvPr id="0" name=""/>
        <dsp:cNvSpPr/>
      </dsp:nvSpPr>
      <dsp:spPr>
        <a:xfrm>
          <a:off x="1065026" y="1156955"/>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Twitter, LinkedIn, Amazon and others use Java</a:t>
          </a:r>
          <a:endParaRPr lang="en-US" sz="2400" kern="1200" dirty="0"/>
        </a:p>
      </dsp:txBody>
      <dsp:txXfrm>
        <a:off x="1065026" y="1156955"/>
        <a:ext cx="5742306" cy="922100"/>
      </dsp:txXfrm>
    </dsp:sp>
    <dsp:sp modelId="{9D58C1F0-6488-486F-A26A-BF9C285AA347}">
      <dsp:nvSpPr>
        <dsp:cNvPr id="0" name=""/>
        <dsp:cNvSpPr/>
      </dsp:nvSpPr>
      <dsp:spPr>
        <a:xfrm>
          <a:off x="0" y="2309581"/>
          <a:ext cx="6807333" cy="92210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83E87-D1F2-4F1B-8749-3FE60F8FBD30}">
      <dsp:nvSpPr>
        <dsp:cNvPr id="0" name=""/>
        <dsp:cNvSpPr/>
      </dsp:nvSpPr>
      <dsp:spPr>
        <a:xfrm>
          <a:off x="278935" y="2517054"/>
          <a:ext cx="507155" cy="5071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CF4646-65CD-47AC-8AD9-752D2E8CFC99}">
      <dsp:nvSpPr>
        <dsp:cNvPr id="0" name=""/>
        <dsp:cNvSpPr/>
      </dsp:nvSpPr>
      <dsp:spPr>
        <a:xfrm>
          <a:off x="1065026" y="2309581"/>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Your prospects are a function of how well you code</a:t>
          </a:r>
          <a:endParaRPr lang="en-US" sz="2400" kern="1200" dirty="0"/>
        </a:p>
      </dsp:txBody>
      <dsp:txXfrm>
        <a:off x="1065026" y="2309581"/>
        <a:ext cx="5742306" cy="922100"/>
      </dsp:txXfrm>
    </dsp:sp>
    <dsp:sp modelId="{AB84FC65-A3E1-4B6F-85F2-B8DF49EEDF05}">
      <dsp:nvSpPr>
        <dsp:cNvPr id="0" name=""/>
        <dsp:cNvSpPr/>
      </dsp:nvSpPr>
      <dsp:spPr>
        <a:xfrm>
          <a:off x="0" y="3462207"/>
          <a:ext cx="6807333" cy="92210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42EC2-7635-4CF4-8B03-0B85188A5A9E}">
      <dsp:nvSpPr>
        <dsp:cNvPr id="0" name=""/>
        <dsp:cNvSpPr/>
      </dsp:nvSpPr>
      <dsp:spPr>
        <a:xfrm>
          <a:off x="278935" y="3669680"/>
          <a:ext cx="507155" cy="5071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2B821E-17F5-46FF-9974-1E80905DA11C}">
      <dsp:nvSpPr>
        <dsp:cNvPr id="0" name=""/>
        <dsp:cNvSpPr/>
      </dsp:nvSpPr>
      <dsp:spPr>
        <a:xfrm>
          <a:off x="1065026" y="3462207"/>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to learn to prepare you to work with any language during your career.</a:t>
          </a:r>
          <a:endParaRPr lang="en-US" sz="2400" kern="1200" dirty="0"/>
        </a:p>
      </dsp:txBody>
      <dsp:txXfrm>
        <a:off x="1065026" y="3462207"/>
        <a:ext cx="5742306" cy="922100"/>
      </dsp:txXfrm>
    </dsp:sp>
    <dsp:sp modelId="{E9DD7ED8-7E7E-4717-95C6-C3AB043C86F5}">
      <dsp:nvSpPr>
        <dsp:cNvPr id="0" name=""/>
        <dsp:cNvSpPr/>
      </dsp:nvSpPr>
      <dsp:spPr>
        <a:xfrm>
          <a:off x="0" y="4614833"/>
          <a:ext cx="6807333" cy="92210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D924FA-7BC2-4D62-AA07-8769FE339509}">
      <dsp:nvSpPr>
        <dsp:cNvPr id="0" name=""/>
        <dsp:cNvSpPr/>
      </dsp:nvSpPr>
      <dsp:spPr>
        <a:xfrm>
          <a:off x="278935" y="4822306"/>
          <a:ext cx="507155" cy="5071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68DCF-EEDD-41CC-BCF9-B2BAD7C0EB67}">
      <dsp:nvSpPr>
        <dsp:cNvPr id="0" name=""/>
        <dsp:cNvSpPr/>
      </dsp:nvSpPr>
      <dsp:spPr>
        <a:xfrm>
          <a:off x="1065026" y="4614833"/>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for giving students a clear understanding of what it means to program.</a:t>
          </a:r>
          <a:endParaRPr lang="en-US" sz="2400" kern="1200" dirty="0"/>
        </a:p>
      </dsp:txBody>
      <dsp:txXfrm>
        <a:off x="1065026" y="4614833"/>
        <a:ext cx="5742306" cy="9221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2024-10-10</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2024-10-10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education.oracle.com/usergroupchampions"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community.oracle.com/community/groundbreakers/java/jcp/java-in-education/overview"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287523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233304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new features added to the Java language are first made available as preview features. As such they are not available in your code unless you indicate that you will be using preview features. As such they are not ready for production but will likely be in a subsequent version of Java. Using the switches, text that begins with two dashes, permits the use of the feature in your code. There could be changes in these preview features before they become a standard part of the language.</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3266388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original Java Hello World program. It is full of OOP decorations, the red text. In a class setting it is common to tell students to ignore these decoration as they will be explained in later lectures.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323187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JEP 445 is the most significant simplification of Java for education. You no longer need “public class”, no need for access control  or static. All methods are treated as “public static”.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14</a:t>
            </a:fld>
            <a:endParaRPr lang="en-CA"/>
          </a:p>
        </p:txBody>
      </p:sp>
    </p:spTree>
    <p:extLst>
      <p:ext uri="{BB962C8B-B14F-4D97-AF65-F5344CB8AC3E}">
        <p14:creationId xmlns:p14="http://schemas.microsoft.com/office/powerpoint/2010/main" val="274487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16</a:t>
            </a:fld>
            <a:endParaRPr lang="en-CA"/>
          </a:p>
        </p:txBody>
      </p:sp>
    </p:spTree>
    <p:extLst>
      <p:ext uri="{BB962C8B-B14F-4D97-AF65-F5344CB8AC3E}">
        <p14:creationId xmlns:p14="http://schemas.microsoft.com/office/powerpoint/2010/main" val="1415349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8603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1588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0567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2855727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classic myth. As with most languages Java may appear difficult to anyone who has not seen any programming language. For any language you need a confident instructor.</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21</a:t>
            </a:fld>
            <a:endParaRPr lang="en-CA"/>
          </a:p>
        </p:txBody>
      </p:sp>
    </p:spTree>
    <p:extLst>
      <p:ext uri="{BB962C8B-B14F-4D97-AF65-F5344CB8AC3E}">
        <p14:creationId xmlns:p14="http://schemas.microsoft.com/office/powerpoint/2010/main" val="2011993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22</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using the String formatted method to support inserting place holders for variables into a String similar to </a:t>
            </a:r>
            <a:r>
              <a:rPr lang="en-US" dirty="0" err="1"/>
              <a:t>printf</a:t>
            </a:r>
            <a:r>
              <a:rPr lang="en-US" dirty="0"/>
              <a:t>.</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547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869429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28</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used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31</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Java has matured it is being used in more and more complex systems. This does not mean that Java has forgotten beginners. The new Paving the on-ramp initiative has made several significant enhancements to Java to simplify its learning curve.</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2833807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comparison is meant to show the difference in the languages.</a:t>
            </a:r>
          </a:p>
          <a:p>
            <a:endParaRPr lang="en-CA" dirty="0"/>
          </a:p>
          <a:p>
            <a:r>
              <a:rPr lang="en-CA" dirty="0"/>
              <a:t>It is not about which language has a better syntax or style.</a:t>
            </a:r>
          </a:p>
          <a:p>
            <a:endParaRPr lang="en-CA" dirty="0"/>
          </a:p>
          <a:p>
            <a:r>
              <a:rPr lang="en-CA" dirty="0"/>
              <a:t>It is about dispelling the myth that Python is an easier language to understand and significantly more compact in its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37320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 simple program that calculates the monthly payment for money borrowed at a fixed rate.</a:t>
            </a:r>
          </a:p>
          <a:p>
            <a:endParaRPr lang="en-CA" dirty="0"/>
          </a:p>
          <a:p>
            <a:r>
              <a:rPr lang="en-CA" dirty="0"/>
              <a:t>In Python it appears quite straightforward.</a:t>
            </a:r>
          </a:p>
          <a:p>
            <a:endParaRPr lang="en-CA" dirty="0"/>
          </a:p>
          <a:p>
            <a:r>
              <a:rPr lang="en-CA" dirty="0"/>
              <a:t>Python is untyped so that data types of the variables are determined at runtime.,</a:t>
            </a:r>
          </a:p>
          <a:p>
            <a:endParaRPr lang="en-CA" dirty="0"/>
          </a:p>
          <a:p>
            <a:r>
              <a:rPr lang="en-CA" dirty="0"/>
              <a:t>Also notice that input variables have to be cast to a type.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wonder what will happen if the interest rate is ‘bob’?</a:t>
            </a:r>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7725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in Java.</a:t>
            </a:r>
          </a:p>
          <a:p>
            <a:endParaRPr lang="en-CA" dirty="0"/>
          </a:p>
          <a:p>
            <a:r>
              <a:rPr lang="en-CA" dirty="0"/>
              <a:t>Its longer because output and input are separate actions.</a:t>
            </a:r>
          </a:p>
          <a:p>
            <a:endParaRPr lang="en-CA" dirty="0"/>
          </a:p>
          <a:p>
            <a:r>
              <a:rPr lang="en-CA" dirty="0"/>
              <a:t>What happens if I enter ‘bob’ as the interest rate? An exception will be thrown right where the invalid data is entered.</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151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but structured as an object oriented solution.</a:t>
            </a:r>
          </a:p>
          <a:p>
            <a:endParaRPr lang="en-CA" dirty="0"/>
          </a:p>
          <a:p>
            <a:r>
              <a:rPr lang="en-CA" dirty="0"/>
              <a:t>To understand the Python functions it is necessary to examine the last line of each function to determine if they are returning anything.</a:t>
            </a:r>
          </a:p>
          <a:p>
            <a:endParaRPr lang="en-CA" dirty="0"/>
          </a:p>
          <a:p>
            <a:r>
              <a:rPr lang="en-CA" dirty="0"/>
              <a:t>The tuple structure is cool and until the Java Record I’d give the point to Python.</a:t>
            </a:r>
          </a:p>
          <a:p>
            <a:endParaRPr lang="en-CA" dirty="0"/>
          </a:p>
          <a:p>
            <a:r>
              <a:rPr lang="en-CA" dirty="0"/>
              <a:t>Do not view the Python code as being difficult to understand especially if you have not used it. To a Python programmer Java looks bizarre.</a:t>
            </a:r>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1419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Python OOP was 18 lines, blank lines not counted.</a:t>
            </a:r>
          </a:p>
          <a:p>
            <a:endParaRPr lang="en-CA" dirty="0"/>
          </a:p>
          <a:p>
            <a:r>
              <a:rPr lang="en-CA" dirty="0"/>
              <a:t>This Java OOP is also 16 lines, blank lines and the closing brace not counted.</a:t>
            </a:r>
          </a:p>
          <a:p>
            <a:endParaRPr lang="en-CA" dirty="0"/>
          </a:p>
          <a:p>
            <a:r>
              <a:rPr lang="en-CA" dirty="0"/>
              <a:t>Java is not more verbose or more complex than Python or JavaScript.</a:t>
            </a:r>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0167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The work being done in the Java Platform, especially through the Portola  OpenJDK project will make Java more appealing in this space, </a:t>
            </a:r>
            <a:r>
              <a:rPr lang="en-US" dirty="0"/>
              <a:t>with </a:t>
            </a:r>
            <a:r>
              <a:rPr lang="en-US" dirty="0" err="1"/>
              <a:t>mproved</a:t>
            </a:r>
            <a:r>
              <a:rPr lang="en-US" dirty="0"/>
              <a:t> Java/Native Interoperability, and a simple, safe, and performant replacement for JNI</a:t>
            </a:r>
          </a:p>
          <a:p>
            <a:endParaRPr lang="en-CA" dirty="0"/>
          </a:p>
          <a:p>
            <a:endParaRPr lang="en-CA" dirty="0"/>
          </a:p>
          <a:p>
            <a:r>
              <a:rPr lang="en-CA" dirty="0"/>
              <a:t>There is also a standalone, optional Java SE JSR being developed through the JCP that is addressing the visual aspects of ML. 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37</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has never played as well as it should when interacting with code written in C or C++. Possible but not simple.</a:t>
            </a:r>
          </a:p>
          <a:p>
            <a:r>
              <a:rPr lang="en-CA" dirty="0"/>
              <a:t>The Foreign Function &amp; Memory API </a:t>
            </a:r>
            <a:r>
              <a:rPr lang="en-US" dirty="0"/>
              <a:t>will go a long way to making this easier than the current approach that requires JNI.</a:t>
            </a:r>
          </a:p>
          <a:p>
            <a:r>
              <a:rPr lang="en-US" dirty="0"/>
              <a:t>When someone says they must use Python for AI/ML work say to then “Not so fast!”.</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38</a:t>
            </a:fld>
            <a:endParaRPr lang="en-CA"/>
          </a:p>
        </p:txBody>
      </p:sp>
    </p:spTree>
    <p:extLst>
      <p:ext uri="{BB962C8B-B14F-4D97-AF65-F5344CB8AC3E}">
        <p14:creationId xmlns:p14="http://schemas.microsoft.com/office/powerpoint/2010/main" val="5587657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39</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 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r>
              <a:rPr lang="en-CA" dirty="0"/>
              <a:t>**Discounts for all User Group members from Oracle University here : </a:t>
            </a:r>
            <a:r>
              <a:rPr lang="en-US" dirty="0">
                <a:hlinkClick r:id="rId3"/>
              </a:rPr>
              <a:t>https://education.oracle.com/usergroupchampions</a:t>
            </a:r>
            <a:r>
              <a:rPr lang="en-US" dirty="0"/>
              <a:t> </a:t>
            </a:r>
          </a:p>
          <a:p>
            <a:r>
              <a:rPr lang="en-US" dirty="0"/>
              <a:t>Currently 25% discount through 12/21/2020. </a:t>
            </a:r>
          </a:p>
          <a:p>
            <a:endParaRPr lang="en-US" dirty="0"/>
          </a:p>
          <a:p>
            <a:endParaRPr lang="en-CA" dirty="0"/>
          </a:p>
          <a:p>
            <a:r>
              <a:rPr lang="en-CA" dirty="0"/>
              <a:t>More resources for community members working with students and universities on the wiki </a:t>
            </a:r>
            <a:r>
              <a:rPr lang="en-US" dirty="0">
                <a:hlinkClick r:id="rId4"/>
              </a:rPr>
              <a:t>https://community.oracle.com/community/groundbreakers/java/jcp/java-in-education/overview</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41</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versions of Java. There is the Oracle version and the OpenJDK version. Anyone and any company can distribute and provide support to the OpenJDK versions. But there is just one development path for Java and that is OpenJDK. All versions are derived from the OpenJDK, even Oracle’s.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1842082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not age that is the metric but rather whether the language is being actively maintained.</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2551382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there is a huge market for developing mobile apps based on Java. There are even tools that will transform Java code to Apple IOS approved languages.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767739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8</a:t>
            </a:fld>
            <a:endParaRPr lang="en-CA"/>
          </a:p>
        </p:txBody>
      </p:sp>
    </p:spTree>
    <p:extLst>
      <p:ext uri="{BB962C8B-B14F-4D97-AF65-F5344CB8AC3E}">
        <p14:creationId xmlns:p14="http://schemas.microsoft.com/office/powerpoint/2010/main" val="198683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9</a:t>
            </a:fld>
            <a:endParaRPr lang="en-CA"/>
          </a:p>
        </p:txBody>
      </p:sp>
    </p:spTree>
    <p:extLst>
      <p:ext uri="{BB962C8B-B14F-4D97-AF65-F5344CB8AC3E}">
        <p14:creationId xmlns:p14="http://schemas.microsoft.com/office/powerpoint/2010/main" val="3340695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2024-10-10</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2024-10-10</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omniprof/JCP_EC_Education_WG_Presenta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9363" y="-354336"/>
            <a:ext cx="2675469" cy="2675469"/>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257175" y="803705"/>
            <a:ext cx="4972050" cy="2053795"/>
          </a:xfrm>
        </p:spPr>
        <p:txBody>
          <a:bodyPr anchor="b">
            <a:normAutofit/>
          </a:bodyPr>
          <a:lstStyle/>
          <a:p>
            <a:pPr algn="r"/>
            <a:r>
              <a:rPr lang="en-CA" sz="5400" dirty="0">
                <a:solidFill>
                  <a:srgbClr val="FFFFFF"/>
                </a:solidFill>
              </a:rPr>
              <a:t>Java in Education </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257176" y="4019317"/>
            <a:ext cx="4829174" cy="2495783"/>
          </a:xfrm>
        </p:spPr>
        <p:txBody>
          <a:bodyPr anchor="t">
            <a:normAutofit fontScale="92500" lnSpcReduction="20000"/>
          </a:bodyPr>
          <a:lstStyle/>
          <a:p>
            <a:pPr algn="r"/>
            <a:r>
              <a:rPr lang="en-CA" sz="1800" dirty="0">
                <a:solidFill>
                  <a:srgbClr val="FFFFFF"/>
                </a:solidFill>
              </a:rPr>
              <a:t>&lt;Insert your name here if using&gt;  </a:t>
            </a:r>
          </a:p>
          <a:p>
            <a:pPr algn="r"/>
            <a:r>
              <a:rPr lang="en-CA" sz="1800" dirty="0">
                <a:solidFill>
                  <a:srgbClr val="FFFFFF"/>
                </a:solidFill>
              </a:rPr>
              <a:t>JUG Presentation</a:t>
            </a:r>
          </a:p>
          <a:p>
            <a:pPr algn="r"/>
            <a:r>
              <a:rPr lang="en-CA" sz="1800" dirty="0">
                <a:solidFill>
                  <a:srgbClr val="FFFFFF"/>
                </a:solidFill>
              </a:rPr>
              <a:t>For CS Instructors and Students</a:t>
            </a:r>
          </a:p>
          <a:p>
            <a:pPr algn="r"/>
            <a:endParaRPr lang="en-CA" sz="1800" dirty="0">
              <a:solidFill>
                <a:srgbClr val="FFFFFF"/>
              </a:solidFill>
            </a:endParaRPr>
          </a:p>
          <a:p>
            <a:pPr algn="r"/>
            <a:endParaRPr lang="en-CA" sz="1800" dirty="0">
              <a:solidFill>
                <a:srgbClr val="FFFFFF"/>
              </a:solidFill>
            </a:endParaRPr>
          </a:p>
          <a:p>
            <a:pPr algn="r"/>
            <a:r>
              <a:rPr lang="en-CA" sz="1800" dirty="0">
                <a:solidFill>
                  <a:srgbClr val="FFFFFF"/>
                </a:solidFill>
              </a:rPr>
              <a:t>Prepared by Ken Fogel &amp; the JCP Executive Committee (EC)  Java in Education Working Group</a:t>
            </a:r>
          </a:p>
          <a:p>
            <a:pPr algn="r"/>
            <a:r>
              <a:rPr lang="en-CA" sz="1800" dirty="0">
                <a:solidFill>
                  <a:srgbClr val="FFFFFF"/>
                </a:solidFill>
              </a:rPr>
              <a:t>Version 2.4</a:t>
            </a:r>
          </a:p>
        </p:txBody>
      </p:sp>
      <p:pic>
        <p:nvPicPr>
          <p:cNvPr id="3" name="Picture 2">
            <a:extLst>
              <a:ext uri="{FF2B5EF4-FFF2-40B4-BE49-F238E27FC236}">
                <a16:creationId xmlns:a16="http://schemas.microsoft.com/office/drawing/2014/main" id="{1D73C883-ADB8-684A-B7A5-F387A4ED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511" y="2029159"/>
            <a:ext cx="6131805" cy="4844883"/>
          </a:xfrm>
          <a:prstGeom prst="rect">
            <a:avLst/>
          </a:prstGeom>
        </p:spPr>
      </p:pic>
    </p:spTree>
    <p:extLst>
      <p:ext uri="{BB962C8B-B14F-4D97-AF65-F5344CB8AC3E}">
        <p14:creationId xmlns:p14="http://schemas.microsoft.com/office/powerpoint/2010/main" val="16175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600" dirty="0"/>
              <a:t>Addresses the overhead of running code</a:t>
            </a:r>
          </a:p>
          <a:p>
            <a:pPr lvl="1"/>
            <a:r>
              <a:rPr lang="en-CA" sz="3600" b="1" dirty="0"/>
              <a:t>Traditional Style</a:t>
            </a:r>
          </a:p>
          <a:p>
            <a:pPr lvl="2"/>
            <a:r>
              <a:rPr lang="en-CA" sz="3600" dirty="0"/>
              <a:t>Two-step to execution</a:t>
            </a:r>
          </a:p>
          <a:p>
            <a:pPr lvl="3"/>
            <a:r>
              <a:rPr lang="en-CA" sz="3600" dirty="0" err="1">
                <a:latin typeface="Consolas" panose="020B0609020204030204" pitchFamily="49" charset="0"/>
              </a:rPr>
              <a:t>javac</a:t>
            </a:r>
            <a:endParaRPr lang="en-CA" sz="3600" dirty="0">
              <a:latin typeface="Consolas" panose="020B0609020204030204" pitchFamily="49" charset="0"/>
            </a:endParaRPr>
          </a:p>
          <a:p>
            <a:pPr lvl="3"/>
            <a:r>
              <a:rPr lang="en-CA" sz="3600" dirty="0">
                <a:latin typeface="Consolas" panose="020B0609020204030204" pitchFamily="49" charset="0"/>
              </a:rPr>
              <a:t>java -jar</a:t>
            </a:r>
          </a:p>
          <a:p>
            <a:pPr marL="0" indent="0">
              <a:buNone/>
            </a:pPr>
            <a:endParaRPr lang="en-CA" sz="800" dirty="0"/>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78497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200" b="1" dirty="0"/>
              <a:t>Multi-File Source-Code Style</a:t>
            </a:r>
          </a:p>
          <a:p>
            <a:pPr lvl="1"/>
            <a:r>
              <a:rPr lang="en-CA" sz="3200" dirty="0"/>
              <a:t>One-step to execution</a:t>
            </a:r>
          </a:p>
          <a:p>
            <a:pPr lvl="2"/>
            <a:r>
              <a:rPr lang="en-CA" sz="3200" dirty="0">
                <a:latin typeface="Consolas" panose="020B0609020204030204" pitchFamily="49" charset="0"/>
              </a:rPr>
              <a:t>java</a:t>
            </a:r>
          </a:p>
          <a:p>
            <a:pPr lvl="3"/>
            <a:r>
              <a:rPr lang="en-CA" sz="3200" dirty="0"/>
              <a:t>If the file has a public class with a main it compiles and executes</a:t>
            </a:r>
          </a:p>
          <a:p>
            <a:pPr lvl="3"/>
            <a:r>
              <a:rPr lang="en-CA" sz="3200" dirty="0"/>
              <a:t>Now you can have multiple class files in the same folder or in a subfolder</a:t>
            </a:r>
          </a:p>
          <a:p>
            <a:pPr lvl="3"/>
            <a:r>
              <a:rPr lang="en-CA" sz="3200" dirty="0"/>
              <a:t>You can even include jar files </a:t>
            </a:r>
          </a:p>
          <a:p>
            <a:r>
              <a:rPr lang="en-CA" sz="3200" dirty="0"/>
              <a:t>No need to master an IDE</a:t>
            </a:r>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862698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FA86C-D29C-15D3-64F7-5D395700AD36}"/>
              </a:ext>
            </a:extLst>
          </p:cNvPr>
          <p:cNvSpPr>
            <a:spLocks noGrp="1"/>
          </p:cNvSpPr>
          <p:nvPr>
            <p:ph type="title"/>
          </p:nvPr>
        </p:nvSpPr>
        <p:spPr>
          <a:xfrm>
            <a:off x="686834" y="1153572"/>
            <a:ext cx="3200400" cy="4461163"/>
          </a:xfrm>
        </p:spPr>
        <p:txBody>
          <a:bodyPr>
            <a:normAutofit/>
          </a:bodyPr>
          <a:lstStyle/>
          <a:p>
            <a:r>
              <a:rPr lang="en-US">
                <a:solidFill>
                  <a:srgbClr val="FFFFFF"/>
                </a:solidFill>
              </a:rPr>
              <a:t>Preview Features</a:t>
            </a:r>
            <a:endParaRPr lang="en-C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A8C8AE4-7F39-800F-43E1-B7F8AD6CCDC8}"/>
              </a:ext>
            </a:extLst>
          </p:cNvPr>
          <p:cNvSpPr>
            <a:spLocks noGrp="1"/>
          </p:cNvSpPr>
          <p:nvPr>
            <p:ph idx="1"/>
          </p:nvPr>
        </p:nvSpPr>
        <p:spPr>
          <a:xfrm>
            <a:off x="4233042" y="591344"/>
            <a:ext cx="7958958" cy="5585619"/>
          </a:xfrm>
        </p:spPr>
        <p:txBody>
          <a:bodyPr anchor="ctr">
            <a:normAutofit/>
          </a:bodyPr>
          <a:lstStyle/>
          <a:p>
            <a:r>
              <a:rPr lang="en-US" dirty="0"/>
              <a:t>New features in the Java language are not immediately available</a:t>
            </a:r>
          </a:p>
          <a:p>
            <a:r>
              <a:rPr lang="en-US" dirty="0"/>
              <a:t>They are designated Preview features and a switch on the command line or in your IDE must be set.</a:t>
            </a:r>
          </a:p>
          <a:p>
            <a:pPr marL="0" indent="0">
              <a:buNone/>
            </a:pPr>
            <a:r>
              <a:rPr lang="en-US" sz="2600" dirty="0" err="1">
                <a:latin typeface="Consolas" panose="020B0609020204030204" pitchFamily="49" charset="0"/>
              </a:rPr>
              <a:t>javac</a:t>
            </a:r>
            <a:r>
              <a:rPr lang="en-US" sz="800" dirty="0">
                <a:latin typeface="Consolas" panose="020B0609020204030204" pitchFamily="49" charset="0"/>
              </a:rPr>
              <a:t> </a:t>
            </a:r>
            <a:r>
              <a:rPr lang="en-US" sz="2600" dirty="0">
                <a:latin typeface="Consolas" panose="020B0609020204030204" pitchFamily="49" charset="0"/>
              </a:rPr>
              <a:t>--source</a:t>
            </a:r>
            <a:r>
              <a:rPr lang="en-US" sz="800" dirty="0">
                <a:latin typeface="Consolas" panose="020B0609020204030204" pitchFamily="49" charset="0"/>
              </a:rPr>
              <a:t> </a:t>
            </a:r>
            <a:r>
              <a:rPr lang="en-US" sz="2600" dirty="0">
                <a:latin typeface="Consolas" panose="020B0609020204030204" pitchFamily="49" charset="0"/>
              </a:rPr>
              <a:t>23</a:t>
            </a:r>
            <a:r>
              <a:rPr lang="en-US" sz="800" dirty="0">
                <a:latin typeface="Consolas" panose="020B0609020204030204" pitchFamily="49" charset="0"/>
              </a:rPr>
              <a:t> </a:t>
            </a:r>
            <a:r>
              <a:rPr lang="en-US" sz="2600" dirty="0">
                <a:latin typeface="Consolas" panose="020B0609020204030204" pitchFamily="49" charset="0"/>
              </a:rPr>
              <a:t>--enable-preview Main.java</a:t>
            </a:r>
          </a:p>
          <a:p>
            <a:pPr marL="0" indent="0">
              <a:buNone/>
            </a:pPr>
            <a:r>
              <a:rPr lang="en-US" sz="2600" dirty="0">
                <a:latin typeface="Consolas" panose="020B0609020204030204" pitchFamily="49" charset="0"/>
              </a:rPr>
              <a:t>java</a:t>
            </a:r>
            <a:r>
              <a:rPr lang="en-US" sz="800" dirty="0">
                <a:latin typeface="Consolas" panose="020B0609020204030204" pitchFamily="49" charset="0"/>
              </a:rPr>
              <a:t> </a:t>
            </a:r>
            <a:r>
              <a:rPr lang="en-US" sz="2600" dirty="0">
                <a:latin typeface="Consolas" panose="020B0609020204030204" pitchFamily="49" charset="0"/>
              </a:rPr>
              <a:t>--enable-preview Main</a:t>
            </a:r>
          </a:p>
          <a:p>
            <a:pPr marL="0" indent="0">
              <a:buNone/>
            </a:pPr>
            <a:endParaRPr lang="en-US" dirty="0">
              <a:latin typeface="Consolas" panose="020B0609020204030204" pitchFamily="49" charset="0"/>
            </a:endParaRPr>
          </a:p>
          <a:p>
            <a:r>
              <a:rPr lang="en-US" dirty="0"/>
              <a:t>Or using the source code launcher</a:t>
            </a:r>
          </a:p>
          <a:p>
            <a:pPr marL="0" indent="0">
              <a:buNone/>
            </a:pPr>
            <a:r>
              <a:rPr lang="en-US" sz="2600" dirty="0">
                <a:latin typeface="Consolas" panose="020B0609020204030204" pitchFamily="49" charset="0"/>
              </a:rPr>
              <a:t>java --enable-preview Main.java</a:t>
            </a:r>
          </a:p>
          <a:p>
            <a:pPr marL="0" indent="0">
              <a:buNone/>
            </a:pPr>
            <a:endParaRPr lang="en-CA" dirty="0"/>
          </a:p>
        </p:txBody>
      </p:sp>
    </p:spTree>
    <p:extLst>
      <p:ext uri="{BB962C8B-B14F-4D97-AF65-F5344CB8AC3E}">
        <p14:creationId xmlns:p14="http://schemas.microsoft.com/office/powerpoint/2010/main" val="761072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76AF-1739-BA75-AF1B-D2AB6C12273E}"/>
              </a:ext>
            </a:extLst>
          </p:cNvPr>
          <p:cNvSpPr>
            <a:spLocks noGrp="1"/>
          </p:cNvSpPr>
          <p:nvPr>
            <p:ph type="title"/>
          </p:nvPr>
        </p:nvSpPr>
        <p:spPr/>
        <p:txBody>
          <a:bodyPr/>
          <a:lstStyle/>
          <a:p>
            <a:pPr algn="ctr"/>
            <a:r>
              <a:rPr lang="en-US" b="1" dirty="0"/>
              <a:t>Too many decorations!</a:t>
            </a:r>
            <a:endParaRPr lang="en-CA" b="1" dirty="0"/>
          </a:p>
        </p:txBody>
      </p:sp>
      <p:sp>
        <p:nvSpPr>
          <p:cNvPr id="3" name="Content Placeholder 2">
            <a:extLst>
              <a:ext uri="{FF2B5EF4-FFF2-40B4-BE49-F238E27FC236}">
                <a16:creationId xmlns:a16="http://schemas.microsoft.com/office/drawing/2014/main" id="{3F7EC34D-900F-CBF2-1033-0EDDAA7839D3}"/>
              </a:ext>
            </a:extLst>
          </p:cNvPr>
          <p:cNvSpPr>
            <a:spLocks noGrp="1"/>
          </p:cNvSpPr>
          <p:nvPr>
            <p:ph idx="1"/>
          </p:nvPr>
        </p:nvSpPr>
        <p:spPr>
          <a:xfrm>
            <a:off x="838200" y="1825625"/>
            <a:ext cx="10515600" cy="4351338"/>
          </a:xfrm>
        </p:spPr>
        <p:txBody>
          <a:bodyPr>
            <a:normAutofit fontScale="92500"/>
          </a:bodyPr>
          <a:lstStyle/>
          <a:p>
            <a:pPr marL="0" indent="0" eaLnBrk="0" fontAlgn="base" hangingPunct="0">
              <a:lnSpc>
                <a:spcPct val="150000"/>
              </a:lnSpc>
              <a:spcBef>
                <a:spcPct val="0"/>
              </a:spcBef>
              <a:spcAft>
                <a:spcPct val="0"/>
              </a:spcAft>
              <a:buNone/>
            </a:pPr>
            <a:r>
              <a:rPr lang="en-US" altLang="en-US" sz="3600" b="1">
                <a:solidFill>
                  <a:srgbClr val="FF0000"/>
                </a:solidFill>
                <a:latin typeface="Consolas" panose="020B0609020204030204" pitchFamily="49" charset="0"/>
              </a:rPr>
              <a:t>public class HelloWorld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r>
              <a:rPr lang="en-US" altLang="en-US" sz="3600" b="1">
                <a:solidFill>
                  <a:srgbClr val="FF0000"/>
                </a:solidFill>
                <a:latin typeface="Consolas" panose="020B0609020204030204" pitchFamily="49" charset="0"/>
              </a:rPr>
              <a:t>public static </a:t>
            </a:r>
            <a:r>
              <a:rPr lang="en-US" altLang="en-US" sz="3600" b="1">
                <a:latin typeface="Consolas" panose="020B0609020204030204" pitchFamily="49" charset="0"/>
              </a:rPr>
              <a:t>void main(</a:t>
            </a:r>
            <a:r>
              <a:rPr lang="en-US" altLang="en-US" sz="3600" b="1">
                <a:solidFill>
                  <a:srgbClr val="FF0000"/>
                </a:solidFill>
                <a:latin typeface="Consolas" panose="020B0609020204030204" pitchFamily="49" charset="0"/>
              </a:rPr>
              <a:t>String[] args</a:t>
            </a:r>
            <a:r>
              <a:rPr lang="en-US" altLang="en-US" sz="3600" b="1">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r>
              <a:rPr lang="en-US" altLang="en-US" sz="3600" b="1">
                <a:solidFill>
                  <a:srgbClr val="FF0000"/>
                </a:solidFill>
                <a:latin typeface="Consolas" panose="020B0609020204030204" pitchFamily="49" charset="0"/>
              </a:rPr>
              <a:t>System.out.</a:t>
            </a:r>
            <a:r>
              <a:rPr lang="en-US" altLang="en-US" sz="3600" b="1">
                <a:latin typeface="Consolas" panose="020B0609020204030204" pitchFamily="49" charset="0"/>
              </a:rPr>
              <a:t>println("Hello, World!");</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a:t>
            </a:r>
          </a:p>
          <a:p>
            <a:endParaRPr lang="en-CA" dirty="0"/>
          </a:p>
        </p:txBody>
      </p:sp>
    </p:spTree>
    <p:extLst>
      <p:ext uri="{BB962C8B-B14F-4D97-AF65-F5344CB8AC3E}">
        <p14:creationId xmlns:p14="http://schemas.microsoft.com/office/powerpoint/2010/main" val="380825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03982-FF5D-45EB-537B-0C685C66C8E6}"/>
              </a:ext>
            </a:extLst>
          </p:cNvPr>
          <p:cNvSpPr>
            <a:spLocks noGrp="1"/>
          </p:cNvSpPr>
          <p:nvPr>
            <p:ph type="title"/>
          </p:nvPr>
        </p:nvSpPr>
        <p:spPr>
          <a:xfrm>
            <a:off x="686834" y="523631"/>
            <a:ext cx="3200400" cy="5845907"/>
          </a:xfrm>
        </p:spPr>
        <p:txBody>
          <a:bodyPr>
            <a:normAutofit/>
          </a:bodyPr>
          <a:lstStyle/>
          <a:p>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3CDA70-D002-3B86-A49C-0FA6B8CDB575}"/>
              </a:ext>
            </a:extLst>
          </p:cNvPr>
          <p:cNvSpPr>
            <a:spLocks noGrp="1"/>
          </p:cNvSpPr>
          <p:nvPr>
            <p:ph idx="1"/>
          </p:nvPr>
        </p:nvSpPr>
        <p:spPr>
          <a:xfrm>
            <a:off x="4447308" y="591344"/>
            <a:ext cx="6906491" cy="5585619"/>
          </a:xfrm>
        </p:spPr>
        <p:txBody>
          <a:bodyPr anchor="ctr">
            <a:normAutofit/>
          </a:bodyPr>
          <a:lstStyle/>
          <a:p>
            <a:r>
              <a:rPr lang="en-US" sz="3200" dirty="0"/>
              <a:t>The most common complaint about Java is its unsuitability, as compared to other languages, for beginners</a:t>
            </a:r>
          </a:p>
          <a:p>
            <a:r>
              <a:rPr lang="en-US" sz="3200" dirty="0"/>
              <a:t>The ultimate simplification</a:t>
            </a:r>
          </a:p>
          <a:p>
            <a:pPr lvl="1"/>
            <a:r>
              <a:rPr lang="en-US" sz="3200" dirty="0"/>
              <a:t>no need for any class declaration</a:t>
            </a:r>
          </a:p>
          <a:p>
            <a:pPr lvl="1"/>
            <a:r>
              <a:rPr lang="en-US" sz="3200" dirty="0"/>
              <a:t>no need for access control declarations</a:t>
            </a:r>
          </a:p>
        </p:txBody>
      </p:sp>
    </p:spTree>
    <p:extLst>
      <p:ext uri="{BB962C8B-B14F-4D97-AF65-F5344CB8AC3E}">
        <p14:creationId xmlns:p14="http://schemas.microsoft.com/office/powerpoint/2010/main" val="329493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5020886" y="132862"/>
            <a:ext cx="7168065" cy="6725138"/>
          </a:xfrm>
        </p:spPr>
        <p:txBody>
          <a:bodyPr anchor="ctr">
            <a:normAutofit/>
          </a:bodyPr>
          <a:lstStyle/>
          <a:p>
            <a:pPr eaLnBrk="0" fontAlgn="base" hangingPunct="0">
              <a:lnSpc>
                <a:spcPct val="150000"/>
              </a:lnSpc>
              <a:spcBef>
                <a:spcPct val="0"/>
              </a:spcBef>
              <a:spcAft>
                <a:spcPct val="0"/>
              </a:spcAft>
            </a:pPr>
            <a:r>
              <a:rPr kumimoji="0" lang="en-US" altLang="en-US" sz="3600" b="1" i="0" u="none" strike="noStrike" cap="none" normalizeH="0" baseline="0" dirty="0">
                <a:ln>
                  <a:noFill/>
                </a:ln>
                <a:effectLst/>
                <a:latin typeface="Consolas" panose="020B0609020204030204" pitchFamily="49" charset="0"/>
              </a:rPr>
              <a:t>main</a:t>
            </a:r>
            <a:r>
              <a:rPr kumimoji="0" lang="en-US" altLang="en-US" sz="3600" b="0" i="0" u="none" strike="noStrike" cap="none" normalizeH="0" baseline="0" dirty="0">
                <a:ln>
                  <a:noFill/>
                </a:ln>
                <a:effectLst/>
              </a:rPr>
              <a:t> can be expressed as an instance method.</a:t>
            </a:r>
          </a:p>
          <a:p>
            <a:pPr eaLnBrk="0" fontAlgn="base" hangingPunct="0">
              <a:lnSpc>
                <a:spcPct val="150000"/>
              </a:lnSpc>
              <a:spcBef>
                <a:spcPct val="0"/>
              </a:spcBef>
              <a:spcAft>
                <a:spcPct val="0"/>
              </a:spcAft>
            </a:pPr>
            <a:r>
              <a:rPr lang="en-US" altLang="en-US" sz="3600" dirty="0"/>
              <a:t>Can be used in any Java program, not just implicit classes.</a:t>
            </a:r>
          </a:p>
          <a:p>
            <a:pPr marL="0" indent="0" eaLnBrk="0" fontAlgn="base" hangingPunct="0">
              <a:lnSpc>
                <a:spcPct val="150000"/>
              </a:lnSpc>
              <a:spcBef>
                <a:spcPct val="0"/>
              </a:spcBef>
              <a:spcAft>
                <a:spcPct val="0"/>
              </a:spcAft>
              <a:buNone/>
            </a:pPr>
            <a:endParaRPr lang="en-US" altLang="en-US" sz="3600" dirty="0">
              <a:latin typeface="Consolas" panose="020B0609020204030204" pitchFamily="49" charset="0"/>
            </a:endParaRPr>
          </a:p>
        </p:txBody>
      </p:sp>
    </p:spTree>
    <p:extLst>
      <p:ext uri="{BB962C8B-B14F-4D97-AF65-F5344CB8AC3E}">
        <p14:creationId xmlns:p14="http://schemas.microsoft.com/office/powerpoint/2010/main" val="415073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00000"/>
              </a:lnSpc>
              <a:spcBef>
                <a:spcPct val="0"/>
              </a:spcBef>
              <a:spcAft>
                <a:spcPct val="0"/>
              </a:spcAft>
              <a:buNone/>
            </a:pPr>
            <a:r>
              <a:rPr lang="en-US" altLang="en-US" sz="4000" b="1" dirty="0"/>
              <a:t>Here are complete Java programs:</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a:t>
            </a:r>
            <a:r>
              <a:rPr lang="en-US" altLang="en-US" b="1" dirty="0" err="1">
                <a:latin typeface="Consolas" panose="020B0609020204030204" pitchFamily="49" charset="0"/>
              </a:rPr>
              <a:t>println</a:t>
            </a:r>
            <a:r>
              <a:rPr lang="en-US" altLang="en-US" b="1" dirty="0">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sz="4000" b="1" dirty="0"/>
              <a:t>How about some input:</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String name = </a:t>
            </a:r>
            <a:r>
              <a:rPr lang="en-US" altLang="en-US" b="1" dirty="0" err="1">
                <a:latin typeface="Consolas" panose="020B0609020204030204" pitchFamily="49" charset="0"/>
              </a:rPr>
              <a:t>readln</a:t>
            </a:r>
            <a:r>
              <a:rPr lang="en-US" altLang="en-US" b="1" dirty="0">
                <a:latin typeface="Consolas" panose="020B0609020204030204" pitchFamily="49" charset="0"/>
              </a:rPr>
              <a:t>("Name: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a:t>
            </a:r>
            <a:r>
              <a:rPr lang="en-US" altLang="en-US" b="1" dirty="0" err="1">
                <a:latin typeface="Consolas" panose="020B0609020204030204" pitchFamily="49" charset="0"/>
              </a:rPr>
              <a:t>println</a:t>
            </a:r>
            <a:r>
              <a:rPr lang="en-US" altLang="en-US" b="1" dirty="0">
                <a:latin typeface="Consolas" panose="020B0609020204030204" pitchFamily="49" charset="0"/>
              </a:rPr>
              <a:t>("Pleased to meet you, " +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name);</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p:txBody>
      </p:sp>
    </p:spTree>
    <p:extLst>
      <p:ext uri="{BB962C8B-B14F-4D97-AF65-F5344CB8AC3E}">
        <p14:creationId xmlns:p14="http://schemas.microsoft.com/office/powerpoint/2010/main" val="1327813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50000"/>
              </a:lnSpc>
              <a:spcBef>
                <a:spcPct val="0"/>
              </a:spcBef>
              <a:spcAft>
                <a:spcPct val="0"/>
              </a:spcAft>
              <a:buNone/>
            </a:pPr>
            <a:r>
              <a:rPr lang="en-US" altLang="en-US" sz="3600" dirty="0"/>
              <a:t>Say goodbye to most “import” statements when starting out!</a:t>
            </a:r>
          </a:p>
          <a:p>
            <a:pPr marL="0" indent="0" eaLnBrk="0" fontAlgn="base" hangingPunct="0">
              <a:lnSpc>
                <a:spcPct val="150000"/>
              </a:lnSpc>
              <a:spcBef>
                <a:spcPct val="0"/>
              </a:spcBef>
              <a:spcAft>
                <a:spcPct val="0"/>
              </a:spcAft>
              <a:buNone/>
            </a:pPr>
            <a:r>
              <a:rPr lang="en-US" altLang="en-US" sz="3600" dirty="0"/>
              <a:t>There is now an implicit </a:t>
            </a:r>
          </a:p>
          <a:p>
            <a:pPr marL="0" indent="0" eaLnBrk="0" fontAlgn="base" hangingPunct="0">
              <a:lnSpc>
                <a:spcPct val="150000"/>
              </a:lnSpc>
              <a:spcBef>
                <a:spcPct val="0"/>
              </a:spcBef>
              <a:spcAft>
                <a:spcPct val="0"/>
              </a:spcAft>
              <a:buNone/>
            </a:pPr>
            <a:r>
              <a:rPr lang="en-US" altLang="en-US" sz="3600" dirty="0">
                <a:latin typeface="Consolas" panose="020B0609020204030204" pitchFamily="49" charset="0"/>
              </a:rPr>
              <a:t>	import module </a:t>
            </a:r>
            <a:r>
              <a:rPr lang="en-US" altLang="en-US" sz="3600" dirty="0" err="1">
                <a:latin typeface="Consolas" panose="020B0609020204030204" pitchFamily="49" charset="0"/>
              </a:rPr>
              <a:t>java.base</a:t>
            </a:r>
            <a:r>
              <a:rPr lang="en-US" altLang="en-US" sz="3600"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3600" dirty="0"/>
          </a:p>
        </p:txBody>
      </p:sp>
    </p:spTree>
    <p:extLst>
      <p:ext uri="{BB962C8B-B14F-4D97-AF65-F5344CB8AC3E}">
        <p14:creationId xmlns:p14="http://schemas.microsoft.com/office/powerpoint/2010/main" val="1659702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50000"/>
              </a:lnSpc>
              <a:spcBef>
                <a:spcPct val="0"/>
              </a:spcBef>
              <a:spcAft>
                <a:spcPct val="0"/>
              </a:spcAft>
              <a:buNone/>
            </a:pPr>
            <a:r>
              <a:rPr lang="en-US" altLang="en-US" sz="3600" b="1" dirty="0" err="1">
                <a:latin typeface="Consolas" panose="020B0609020204030204" pitchFamily="49" charset="0"/>
              </a:rPr>
              <a:t>java.base</a:t>
            </a:r>
            <a:r>
              <a:rPr lang="en-US" altLang="en-US" sz="3600" b="1" dirty="0"/>
              <a:t> includes:</a:t>
            </a:r>
          </a:p>
          <a:p>
            <a:pPr marL="0" indent="0" eaLnBrk="0" fontAlgn="base" hangingPunct="0">
              <a:lnSpc>
                <a:spcPct val="120000"/>
              </a:lnSpc>
              <a:spcBef>
                <a:spcPct val="0"/>
              </a:spcBef>
              <a:spcAft>
                <a:spcPct val="0"/>
              </a:spcAft>
              <a:buNone/>
            </a:pPr>
            <a:r>
              <a:rPr lang="en-US" altLang="en-US" sz="3600" dirty="0">
                <a:latin typeface="Consolas" panose="020B0609020204030204" pitchFamily="49" charset="0"/>
              </a:rPr>
              <a:t>java.io			</a:t>
            </a:r>
            <a:r>
              <a:rPr lang="en-US" altLang="en-US" sz="3600" dirty="0" err="1">
                <a:latin typeface="Consolas" panose="020B0609020204030204" pitchFamily="49" charset="0"/>
              </a:rPr>
              <a:t>java.lang</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java.math</a:t>
            </a:r>
            <a:r>
              <a:rPr lang="en-US" altLang="en-US" sz="3600" dirty="0">
                <a:latin typeface="Consolas" panose="020B0609020204030204" pitchFamily="49" charset="0"/>
              </a:rPr>
              <a:t>		java.net</a:t>
            </a: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java.nio</a:t>
            </a:r>
            <a:r>
              <a:rPr lang="en-US" altLang="en-US" sz="3600" dirty="0">
                <a:latin typeface="Consolas" panose="020B0609020204030204" pitchFamily="49" charset="0"/>
              </a:rPr>
              <a:t>		</a:t>
            </a:r>
            <a:r>
              <a:rPr lang="en-US" altLang="en-US" sz="3600" dirty="0" err="1">
                <a:latin typeface="Consolas" panose="020B0609020204030204" pitchFamily="49" charset="0"/>
              </a:rPr>
              <a:t>java.security</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java.text</a:t>
            </a:r>
            <a:r>
              <a:rPr lang="en-US" altLang="en-US" sz="3600" dirty="0">
                <a:latin typeface="Consolas" panose="020B0609020204030204" pitchFamily="49" charset="0"/>
              </a:rPr>
              <a:t>		</a:t>
            </a:r>
            <a:r>
              <a:rPr lang="en-US" altLang="en-US" sz="3600" dirty="0" err="1">
                <a:latin typeface="Consolas" panose="020B0609020204030204" pitchFamily="49" charset="0"/>
              </a:rPr>
              <a:t>java.time</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java.util</a:t>
            </a:r>
            <a:r>
              <a:rPr lang="en-US" altLang="en-US" sz="3600" dirty="0">
                <a:latin typeface="Consolas" panose="020B0609020204030204" pitchFamily="49" charset="0"/>
              </a:rPr>
              <a:t>		</a:t>
            </a:r>
            <a:r>
              <a:rPr lang="en-US" altLang="en-US" sz="3600" dirty="0" err="1">
                <a:latin typeface="Consolas" panose="020B0609020204030204" pitchFamily="49" charset="0"/>
              </a:rPr>
              <a:t>javax.crypto</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b="1" dirty="0"/>
              <a:t>For Example, you can use Collections, Files, and BigDecimal without an import statement.</a:t>
            </a:r>
          </a:p>
        </p:txBody>
      </p:sp>
    </p:spTree>
    <p:extLst>
      <p:ext uri="{BB962C8B-B14F-4D97-AF65-F5344CB8AC3E}">
        <p14:creationId xmlns:p14="http://schemas.microsoft.com/office/powerpoint/2010/main" val="2547871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23 - Implicitly Declared Classes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fontScale="85000" lnSpcReduction="20000"/>
          </a:bodyPr>
          <a:lstStyle/>
          <a:p>
            <a:pPr marL="0" indent="0" eaLnBrk="0" fontAlgn="base" hangingPunct="0">
              <a:lnSpc>
                <a:spcPct val="150000"/>
              </a:lnSpc>
              <a:spcBef>
                <a:spcPct val="0"/>
              </a:spcBef>
              <a:spcAft>
                <a:spcPct val="0"/>
              </a:spcAft>
              <a:buNone/>
            </a:pPr>
            <a:r>
              <a:rPr lang="en-US" altLang="en-US" sz="3600" dirty="0"/>
              <a:t>Here is a complete program! *</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var authors = </a:t>
            </a:r>
            <a:r>
              <a:rPr lang="en-US" altLang="en-US" sz="3600" b="1" dirty="0" err="1">
                <a:latin typeface="Consolas" panose="020B0609020204030204" pitchFamily="49" charset="0"/>
              </a:rPr>
              <a:t>List.of</a:t>
            </a:r>
            <a:r>
              <a:rPr lang="en-US" altLang="en-US" sz="3600" b="1" dirty="0">
                <a:latin typeface="Consolas" panose="020B0609020204030204" pitchFamily="49" charset="0"/>
              </a:rPr>
              <a:t>("James",</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"Bill", "Guy", "Alex",</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"Dan", "Gavin");</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for (var name : authors) {</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a:t>
            </a:r>
            <a:r>
              <a:rPr lang="en-US" altLang="en-US" sz="3600" b="1" dirty="0" err="1">
                <a:latin typeface="Consolas" panose="020B0609020204030204" pitchFamily="49" charset="0"/>
              </a:rPr>
              <a:t>println</a:t>
            </a:r>
            <a:r>
              <a:rPr lang="en-US" altLang="en-US" sz="3600" b="1" dirty="0">
                <a:latin typeface="Consolas" panose="020B0609020204030204" pitchFamily="49" charset="0"/>
              </a:rPr>
              <a:t>(name + ": " + </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a:t>
            </a:r>
            <a:r>
              <a:rPr lang="en-US" altLang="en-US" sz="3600" b="1" dirty="0" err="1">
                <a:latin typeface="Consolas" panose="020B0609020204030204" pitchFamily="49" charset="0"/>
              </a:rPr>
              <a:t>name.length</a:t>
            </a:r>
            <a:r>
              <a:rPr lang="en-US" altLang="en-US" sz="3600"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dirty="0">
                <a:latin typeface="Consolas" panose="020B0609020204030204" pitchFamily="49" charset="0"/>
              </a:rPr>
              <a:t>* From https://openjdk.org/jeps/477</a:t>
            </a:r>
          </a:p>
        </p:txBody>
      </p:sp>
    </p:spTree>
    <p:extLst>
      <p:ext uri="{BB962C8B-B14F-4D97-AF65-F5344CB8AC3E}">
        <p14:creationId xmlns:p14="http://schemas.microsoft.com/office/powerpoint/2010/main" val="282870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can be a steep learning curve for a beginner </a:t>
            </a:r>
          </a:p>
          <a:p>
            <a:pPr lvl="1"/>
            <a:r>
              <a:rPr lang="en-CA" sz="3600" b="0" i="1" dirty="0">
                <a:solidFill>
                  <a:srgbClr val="444444"/>
                </a:solidFill>
                <a:effectLst/>
              </a:rPr>
              <a:t>Only if the instructor themselves had a steep curve in learning the language</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507144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199" y="365125"/>
            <a:ext cx="10991045" cy="1325563"/>
          </a:xfrm>
        </p:spPr>
        <p:txBody>
          <a:bodyPr>
            <a:normAutofit/>
          </a:bodyPr>
          <a:lstStyle/>
          <a:p>
            <a:r>
              <a:rPr lang="en-CA" b="1" dirty="0"/>
              <a:t>var</a:t>
            </a:r>
            <a:r>
              <a:rPr lang="en-CA" dirty="0"/>
              <a:t> – reduction of redundancy reduction JDK 10</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3718106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3021871767"/>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59" y="637125"/>
            <a:ext cx="3964761" cy="5256371"/>
          </a:xfrm>
        </p:spPr>
        <p:txBody>
          <a:bodyPr>
            <a:normAutofit/>
          </a:bodyPr>
          <a:lstStyle/>
          <a:p>
            <a:r>
              <a:rPr lang="en-CA" sz="4800" b="1" dirty="0">
                <a:solidFill>
                  <a:schemeClr val="bg1"/>
                </a:solidFill>
              </a:rPr>
              <a:t>text blocks (15)</a:t>
            </a:r>
          </a:p>
        </p:txBody>
      </p:sp>
    </p:spTree>
    <p:extLst>
      <p:ext uri="{BB962C8B-B14F-4D97-AF65-F5344CB8AC3E}">
        <p14:creationId xmlns:p14="http://schemas.microsoft.com/office/powerpoint/2010/main" val="2580646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110359" y="2269173"/>
            <a:ext cx="12065598" cy="3659988"/>
          </a:xfrm>
        </p:spPr>
        <p:txBody>
          <a:bodyPr>
            <a:noAutofit/>
          </a:bodyPr>
          <a:lstStyle/>
          <a:p>
            <a:pPr marL="0" indent="0">
              <a:buNone/>
            </a:pPr>
            <a:r>
              <a:rPr lang="en-CA" sz="2400" b="1" dirty="0">
                <a:solidFill>
                  <a:schemeClr val="tx1">
                    <a:lumMod val="85000"/>
                    <a:lumOff val="15000"/>
                  </a:schemeClr>
                </a:solidFill>
                <a:latin typeface="Consolas" panose="020B0609020204030204" pitchFamily="49" charset="0"/>
              </a:rPr>
              <a:t>String </a:t>
            </a:r>
            <a:r>
              <a:rPr lang="en-CA" sz="2400" b="1" dirty="0" err="1">
                <a:solidFill>
                  <a:schemeClr val="tx1">
                    <a:lumMod val="85000"/>
                    <a:lumOff val="15000"/>
                  </a:schemeClr>
                </a:solidFill>
                <a:latin typeface="Consolas" panose="020B0609020204030204" pitchFamily="49" charset="0"/>
              </a:rPr>
              <a:t>htmlStr</a:t>
            </a:r>
            <a:r>
              <a:rPr lang="en-CA" sz="2400" b="1" dirty="0">
                <a:solidFill>
                  <a:schemeClr val="tx1">
                    <a:lumMod val="85000"/>
                    <a:lumOff val="15000"/>
                  </a:schemeClr>
                </a:solidFill>
                <a:latin typeface="Consolas" panose="020B0609020204030204" pitchFamily="49" charset="0"/>
              </a:rPr>
              <a:t> = "&lt;html&gt;&lt;head&gt;&lt;link </a:t>
            </a:r>
            <a:r>
              <a:rPr lang="en-CA" sz="2400" b="1" dirty="0" err="1">
                <a:solidFill>
                  <a:schemeClr val="tx1">
                    <a:lumMod val="85000"/>
                    <a:lumOff val="15000"/>
                  </a:schemeClr>
                </a:solidFill>
                <a:latin typeface="Consolas" panose="020B0609020204030204" pitchFamily="49" charset="0"/>
              </a:rPr>
              <a:t>rel</a:t>
            </a:r>
            <a:r>
              <a:rPr lang="en-CA" sz="2400" b="1" dirty="0">
                <a:solidFill>
                  <a:schemeClr val="tx1">
                    <a:lumMod val="85000"/>
                    <a:lumOff val="15000"/>
                  </a:schemeClr>
                </a:solidFill>
                <a:latin typeface="Consolas" panose="020B0609020204030204" pitchFamily="49" charset="0"/>
              </a:rPr>
              <a:t>='stylesheet' "</a:t>
            </a:r>
          </a:p>
          <a:p>
            <a:pPr marL="0" indent="0">
              <a:buNone/>
            </a:pPr>
            <a:r>
              <a:rPr lang="en-CA" sz="2400" b="1" dirty="0">
                <a:solidFill>
                  <a:schemeClr val="tx1">
                    <a:lumMod val="85000"/>
                    <a:lumOff val="15000"/>
                  </a:schemeClr>
                </a:solidFill>
                <a:latin typeface="Consolas" panose="020B0609020204030204" pitchFamily="49" charset="0"/>
              </a:rPr>
              <a:t>   + "</a:t>
            </a:r>
            <a:r>
              <a:rPr lang="en-CA" sz="2400" b="1" dirty="0" err="1">
                <a:solidFill>
                  <a:schemeClr val="tx1">
                    <a:lumMod val="85000"/>
                    <a:lumOff val="15000"/>
                  </a:schemeClr>
                </a:solidFill>
                <a:latin typeface="Consolas" panose="020B0609020204030204" pitchFamily="49" charset="0"/>
              </a:rPr>
              <a:t>href</a:t>
            </a:r>
            <a:r>
              <a:rPr lang="en-CA" sz="2400" b="1" dirty="0">
                <a:solidFill>
                  <a:schemeClr val="tx1">
                    <a:lumMod val="85000"/>
                    <a:lumOff val="15000"/>
                  </a:schemeClr>
                </a:solidFill>
                <a:latin typeface="Consolas" panose="020B0609020204030204" pitchFamily="49" charset="0"/>
              </a:rPr>
              <a:t>='styles/main.css' "</a:t>
            </a:r>
          </a:p>
          <a:p>
            <a:pPr marL="0" indent="0">
              <a:buNone/>
            </a:pPr>
            <a:r>
              <a:rPr lang="en-CA" sz="2400" b="1" dirty="0">
                <a:solidFill>
                  <a:schemeClr val="tx1">
                    <a:lumMod val="85000"/>
                    <a:lumOff val="15000"/>
                  </a:schemeClr>
                </a:solidFill>
                <a:latin typeface="Consolas" panose="020B0609020204030204" pitchFamily="49" charset="0"/>
              </a:rPr>
              <a:t>   + "type='text/</a:t>
            </a:r>
            <a:r>
              <a:rPr lang="en-CA" sz="2400" b="1" dirty="0" err="1">
                <a:solidFill>
                  <a:schemeClr val="tx1">
                    <a:lumMod val="85000"/>
                    <a:lumOff val="15000"/>
                  </a:schemeClr>
                </a:solidFill>
                <a:latin typeface="Consolas" panose="020B0609020204030204" pitchFamily="49" charset="0"/>
              </a:rPr>
              <a:t>css</a:t>
            </a:r>
            <a:r>
              <a:rPr lang="en-CA" sz="2400" b="1"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2400" b="1" dirty="0">
                <a:solidFill>
                  <a:schemeClr val="tx1">
                    <a:lumMod val="85000"/>
                    <a:lumOff val="15000"/>
                  </a:schemeClr>
                </a:solidFill>
                <a:latin typeface="Consolas" panose="020B0609020204030204" pitchFamily="49" charset="0"/>
              </a:rPr>
              <a:t>   + "&lt;body&gt;&lt;h1&gt;GET method&lt;/h1&gt;"</a:t>
            </a:r>
          </a:p>
          <a:p>
            <a:pPr marL="0" indent="0">
              <a:buNone/>
            </a:pPr>
            <a:r>
              <a:rPr lang="en-CA" sz="2400" b="1" dirty="0">
                <a:solidFill>
                  <a:schemeClr val="tx1">
                    <a:lumMod val="85000"/>
                    <a:lumOff val="15000"/>
                  </a:schemeClr>
                </a:solidFill>
                <a:latin typeface="Consolas" panose="020B0609020204030204" pitchFamily="49" charset="0"/>
              </a:rPr>
              <a:t>   + "&lt;form id='</a:t>
            </a:r>
            <a:r>
              <a:rPr lang="en-CA" sz="2400" b="1" dirty="0" err="1">
                <a:solidFill>
                  <a:schemeClr val="tx1">
                    <a:lumMod val="85000"/>
                    <a:lumOff val="15000"/>
                  </a:schemeClr>
                </a:solidFill>
                <a:latin typeface="Consolas" panose="020B0609020204030204" pitchFamily="49" charset="0"/>
              </a:rPr>
              <a:t>form:index</a:t>
            </a:r>
            <a:r>
              <a:rPr lang="en-CA" sz="2400" b="1" dirty="0">
                <a:solidFill>
                  <a:schemeClr val="tx1">
                    <a:lumMod val="85000"/>
                    <a:lumOff val="15000"/>
                  </a:schemeClr>
                </a:solidFill>
                <a:latin typeface="Consolas" panose="020B0609020204030204" pitchFamily="49" charset="0"/>
              </a:rPr>
              <a:t>' action='index.html'&gt;"</a:t>
            </a:r>
          </a:p>
          <a:p>
            <a:pPr marL="0" indent="0">
              <a:buNone/>
            </a:pPr>
            <a:r>
              <a:rPr lang="en-CA" sz="2400" b="1" dirty="0">
                <a:solidFill>
                  <a:schemeClr val="tx1">
                    <a:lumMod val="85000"/>
                    <a:lumOff val="15000"/>
                  </a:schemeClr>
                </a:solidFill>
                <a:latin typeface="Consolas" panose="020B0609020204030204" pitchFamily="49" charset="0"/>
              </a:rPr>
              <a:t>   + "&lt;</a:t>
            </a:r>
            <a:r>
              <a:rPr lang="en-CA" sz="2400" b="1" dirty="0" err="1">
                <a:solidFill>
                  <a:schemeClr val="tx1">
                    <a:lumMod val="85000"/>
                    <a:lumOff val="15000"/>
                  </a:schemeClr>
                </a:solidFill>
                <a:latin typeface="Consolas" panose="020B0609020204030204" pitchFamily="49" charset="0"/>
              </a:rPr>
              <a:t>br</a:t>
            </a:r>
            <a:r>
              <a:rPr lang="en-CA" sz="2400" b="1" dirty="0">
                <a:solidFill>
                  <a:schemeClr val="tx1">
                    <a:lumMod val="85000"/>
                    <a:lumOff val="15000"/>
                  </a:schemeClr>
                </a:solidFill>
                <a:latin typeface="Consolas" panose="020B0609020204030204" pitchFamily="49" charset="0"/>
              </a:rPr>
              <a:t>/&gt;&lt;input type='submit' value='Return to Home page'/&gt;&lt;/form&gt;"</a:t>
            </a:r>
          </a:p>
          <a:p>
            <a:pPr marL="0" indent="0">
              <a:buNone/>
            </a:pPr>
            <a:r>
              <a:rPr lang="en-CA" sz="2400" b="1"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778764" y="116404"/>
            <a:ext cx="10515600" cy="1155614"/>
          </a:xfrm>
        </p:spPr>
        <p:txBody>
          <a:bodyPr>
            <a:normAutofit/>
          </a:bodyPr>
          <a:lstStyle/>
          <a:p>
            <a:r>
              <a:rPr lang="en-CA" dirty="0">
                <a:solidFill>
                  <a:schemeClr val="bg1"/>
                </a:solidFill>
              </a:rPr>
              <a:t>New School Text Block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0" y="1275173"/>
            <a:ext cx="12192000" cy="5585982"/>
          </a:xfrm>
        </p:spPr>
        <p:txBody>
          <a:bodyPr>
            <a:noAutofit/>
          </a:bodyPr>
          <a:lstStyle/>
          <a:p>
            <a:pPr marL="0" indent="0">
              <a:spcBef>
                <a:spcPts val="0"/>
              </a:spcBef>
              <a:spcAft>
                <a:spcPts val="500"/>
              </a:spcAft>
              <a:buNone/>
            </a:pPr>
            <a:r>
              <a:rPr lang="en-CA" sz="2400" b="1" dirty="0">
                <a:solidFill>
                  <a:schemeClr val="bg1"/>
                </a:solidFill>
                <a:latin typeface="Consolas" panose="020B0609020204030204" pitchFamily="49" charset="0"/>
              </a:rPr>
              <a:t>String </a:t>
            </a:r>
            <a:r>
              <a:rPr lang="en-CA" sz="2400" b="1" dirty="0" err="1">
                <a:solidFill>
                  <a:schemeClr val="bg1"/>
                </a:solidFill>
                <a:latin typeface="Consolas" panose="020B0609020204030204" pitchFamily="49" charset="0"/>
              </a:rPr>
              <a:t>htmlStr</a:t>
            </a:r>
            <a:r>
              <a:rPr lang="en-CA" sz="2400" b="1" dirty="0">
                <a:solidFill>
                  <a:schemeClr val="bg1"/>
                </a:solidFill>
                <a:latin typeface="Consolas" panose="020B0609020204030204" pitchFamily="49" charset="0"/>
              </a:rPr>
              <a:t> = </a:t>
            </a:r>
            <a:r>
              <a:rPr lang="en-CA" sz="2400" b="1" dirty="0">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a:t>
            </a:r>
            <a:r>
              <a:rPr lang="en-CA" sz="2400" b="1" dirty="0" err="1">
                <a:solidFill>
                  <a:schemeClr val="bg1"/>
                </a:solidFill>
                <a:latin typeface="Consolas" panose="020B0609020204030204" pitchFamily="49" charset="0"/>
              </a:rPr>
              <a:t>stylesheet'href</a:t>
            </a:r>
            <a:r>
              <a:rPr lang="en-CA" sz="2400" b="1" dirty="0">
                <a:solidFill>
                  <a:schemeClr val="bg1"/>
                </a:solidFill>
                <a:latin typeface="Consolas" panose="020B0609020204030204" pitchFamily="49" charset="0"/>
              </a:rPr>
              <a:t>='styles/main.css' type='text/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&lt;h1&gt;GET method&lt;/h1&gt;</a:t>
            </a:r>
          </a:p>
          <a:p>
            <a:pPr marL="0" indent="0">
              <a:spcBef>
                <a:spcPts val="0"/>
              </a:spcBef>
              <a:spcAft>
                <a:spcPts val="500"/>
              </a:spcAft>
              <a:buNone/>
            </a:pPr>
            <a:r>
              <a:rPr lang="en-CA" sz="2400" b="1" dirty="0">
                <a:solidFill>
                  <a:schemeClr val="bg1"/>
                </a:solidFill>
                <a:latin typeface="Consolas" panose="020B0609020204030204" pitchFamily="49" charset="0"/>
              </a:rPr>
              <a:t>        &lt;form id='</a:t>
            </a:r>
            <a:r>
              <a:rPr lang="en-CA" sz="2400" b="1" dirty="0" err="1">
                <a:solidFill>
                  <a:schemeClr val="bg1"/>
                </a:solidFill>
                <a:latin typeface="Consolas" panose="020B0609020204030204" pitchFamily="49" charset="0"/>
              </a:rPr>
              <a:t>form:index</a:t>
            </a:r>
            <a:r>
              <a:rPr lang="en-CA" sz="2400" b="1" dirty="0">
                <a:solidFill>
                  <a:schemeClr val="bg1"/>
                </a:solidFill>
                <a:latin typeface="Consolas" panose="020B0609020204030204" pitchFamily="49" charset="0"/>
              </a:rPr>
              <a:t>' action = 'index.html'&gt;</a:t>
            </a:r>
          </a:p>
          <a:p>
            <a:pPr marL="0" indent="0">
              <a:spcBef>
                <a:spcPts val="0"/>
              </a:spcBef>
              <a:spcAft>
                <a:spcPts val="500"/>
              </a:spcAft>
              <a:buNone/>
            </a:pPr>
            <a:r>
              <a:rPr lang="en-CA" sz="2400" b="1" dirty="0">
                <a:solidFill>
                  <a:schemeClr val="bg1"/>
                </a:solidFill>
                <a:latin typeface="Consolas" panose="020B0609020204030204" pitchFamily="49" charset="0"/>
              </a:rPr>
              <a:t>           &lt;</a:t>
            </a:r>
            <a:r>
              <a:rPr lang="en-CA" sz="2400" b="1" dirty="0" err="1">
                <a:solidFill>
                  <a:schemeClr val="bg1"/>
                </a:solidFill>
                <a:latin typeface="Consolas" panose="020B0609020204030204" pitchFamily="49" charset="0"/>
              </a:rPr>
              <a:t>br</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2400" b="1" dirty="0">
                <a:solidFill>
                  <a:schemeClr val="bg1"/>
                </a:solidFill>
                <a:latin typeface="Consolas" panose="020B0609020204030204" pitchFamily="49" charset="0"/>
              </a:rPr>
              <a:t>        &lt;/form&gt;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latin typeface="Consolas" panose="020B0609020204030204" pitchFamily="49" charset="0"/>
              </a:rPr>
              <a:t>"""</a:t>
            </a:r>
            <a:r>
              <a:rPr lang="en-CA" sz="2400" b="1" dirty="0">
                <a:solidFill>
                  <a:schemeClr val="bg1"/>
                </a:solidFill>
                <a:latin typeface="Consolas" panose="020B0609020204030204" pitchFamily="49" charset="0"/>
              </a:rPr>
              <a:t>;</a:t>
            </a:r>
          </a:p>
          <a:p>
            <a:pPr marL="0" indent="0">
              <a:spcBef>
                <a:spcPts val="0"/>
              </a:spcBef>
              <a:spcAft>
                <a:spcPts val="500"/>
              </a:spcAft>
              <a:buNone/>
            </a:pPr>
            <a:endParaRPr lang="en-CA" sz="2000" b="1"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5C63850C-C745-1B6C-3B3A-D550ED100D7A}"/>
              </a:ext>
            </a:extLst>
          </p:cNvPr>
          <p:cNvSpPr/>
          <p:nvPr/>
        </p:nvSpPr>
        <p:spPr>
          <a:xfrm>
            <a:off x="102476" y="1679035"/>
            <a:ext cx="331076" cy="5131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7519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But wait, there is more . . . String formatted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400" b="1" dirty="0" err="1">
                <a:solidFill>
                  <a:schemeClr val="bg1"/>
                </a:solidFill>
                <a:latin typeface="Consolas" panose="020B0609020204030204" pitchFamily="49" charset="0"/>
              </a:rPr>
              <a:t>out.println</a:t>
            </a:r>
            <a:r>
              <a:rPr lang="en-CA" sz="2400" b="1" dirty="0">
                <a:solidFill>
                  <a:schemeClr val="bg1"/>
                </a:solidFill>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='stylesheet' </a:t>
            </a:r>
            <a:r>
              <a:rPr lang="en-CA" sz="2400" b="1" dirty="0" err="1">
                <a:solidFill>
                  <a:schemeClr val="bg1"/>
                </a:solidFill>
                <a:latin typeface="Consolas" panose="020B0609020204030204" pitchFamily="49" charset="0"/>
              </a:rPr>
              <a:t>href</a:t>
            </a:r>
            <a:r>
              <a:rPr lang="en-CA" sz="2400" b="1" dirty="0">
                <a:solidFill>
                  <a:schemeClr val="bg1"/>
                </a:solidFill>
                <a:latin typeface="Consolas" panose="020B0609020204030204" pitchFamily="49" charset="0"/>
              </a:rPr>
              <a:t>='styles/main.css' type= 'text/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4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4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400" b="1" dirty="0">
                <a:solidFill>
                  <a:schemeClr val="bg1"/>
                </a:solidFill>
                <a:latin typeface="Consolas" panose="020B0609020204030204" pitchFamily="49" charset="0"/>
              </a:rPr>
              <a:t>      &lt;span&gt;</a:t>
            </a:r>
            <a:r>
              <a:rPr lang="en-CA" b="1" dirty="0">
                <a:solidFill>
                  <a:srgbClr val="002060"/>
                </a:solidFill>
                <a:latin typeface="Consolas" panose="020B0609020204030204" pitchFamily="49" charset="0"/>
              </a:rPr>
              <a:t>%s</a:t>
            </a:r>
            <a:r>
              <a:rPr lang="en-CA" sz="2400" b="1" dirty="0">
                <a:solidFill>
                  <a:schemeClr val="bg1"/>
                </a:solidFill>
                <a:latin typeface="Consolas" panose="020B0609020204030204" pitchFamily="49" charset="0"/>
              </a:rPr>
              <a:t>&lt;/span&gt;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solidFill>
                  <a:srgbClr val="002060"/>
                </a:solidFill>
                <a:latin typeface="Consolas" panose="020B0609020204030204" pitchFamily="49" charset="0"/>
              </a:rPr>
              <a:t>.</a:t>
            </a:r>
            <a:r>
              <a:rPr lang="en-CA" b="1" dirty="0">
                <a:solidFill>
                  <a:srgbClr val="002060"/>
                </a:solidFill>
                <a:latin typeface="Consolas" panose="020B0609020204030204" pitchFamily="49" charset="0"/>
              </a:rPr>
              <a:t>formatted(</a:t>
            </a:r>
            <a:r>
              <a:rPr lang="en-CA" b="1" dirty="0" err="1">
                <a:solidFill>
                  <a:srgbClr val="002060"/>
                </a:solidFill>
                <a:latin typeface="Consolas" panose="020B0609020204030204" pitchFamily="49" charset="0"/>
              </a:rPr>
              <a:t>user.getEmailAddress</a:t>
            </a:r>
            <a:r>
              <a:rPr lang="en-CA" b="1" dirty="0">
                <a:solidFill>
                  <a:srgbClr val="002060"/>
                </a:solidFill>
                <a:latin typeface="Consolas" panose="020B0609020204030204" pitchFamily="49" charset="0"/>
              </a:rPr>
              <a:t>()</a:t>
            </a:r>
            <a:r>
              <a:rPr lang="en-CA" sz="2400" b="1" dirty="0">
                <a:solidFill>
                  <a:schemeClr val="bg1"/>
                </a:solidFill>
                <a:latin typeface="Consolas" panose="020B0609020204030204" pitchFamily="49" charset="0"/>
              </a:rPr>
              <a:t>));</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4364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199" y="365125"/>
            <a:ext cx="10991045" cy="1325563"/>
          </a:xfrm>
        </p:spPr>
        <p:txBody>
          <a:bodyPr>
            <a:normAutofit/>
          </a:bodyPr>
          <a:lstStyle/>
          <a:p>
            <a:r>
              <a:rPr lang="en-CA" b="1" dirty="0"/>
              <a:t>switch</a:t>
            </a:r>
            <a:r>
              <a:rPr lang="en-CA" dirty="0"/>
              <a:t> – an expression &amp; without a break JDK 14 </a:t>
            </a:r>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solidFill>
                  <a:schemeClr val="bg1"/>
                </a:solidFill>
              </a:rPr>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Autofit/>
          </a:bodyPr>
          <a:lstStyle/>
          <a:p>
            <a:pPr marL="0" indent="0">
              <a:lnSpc>
                <a:spcPct val="110000"/>
              </a:lnSpc>
              <a:spcBef>
                <a:spcPts val="400"/>
              </a:spcBef>
              <a:buNone/>
            </a:pPr>
            <a:r>
              <a:rPr lang="en-CA" sz="1800" b="1" dirty="0">
                <a:solidFill>
                  <a:schemeClr val="bg1"/>
                </a:solidFill>
                <a:latin typeface="Consolas" panose="020B0609020204030204" pitchFamily="49" charset="0"/>
              </a:rPr>
              <a:t>double value = 0;</a:t>
            </a:r>
          </a:p>
          <a:p>
            <a:pPr marL="0" indent="0">
              <a:lnSpc>
                <a:spcPct val="110000"/>
              </a:lnSpc>
              <a:spcBef>
                <a:spcPts val="400"/>
              </a:spcBef>
              <a:buNone/>
            </a:pPr>
            <a:r>
              <a:rPr lang="en-CA" sz="1800" b="1" dirty="0">
                <a:solidFill>
                  <a:schemeClr val="bg1"/>
                </a:solidFill>
                <a:latin typeface="Consolas" panose="020B0609020204030204" pitchFamily="49" charset="0"/>
              </a:rPr>
              <a:t>switch (point) {</a:t>
            </a:r>
          </a:p>
          <a:p>
            <a:pPr marL="0" indent="0">
              <a:lnSpc>
                <a:spcPct val="110000"/>
              </a:lnSpc>
              <a:spcBef>
                <a:spcPts val="400"/>
              </a:spcBef>
              <a:buNone/>
            </a:pPr>
            <a:r>
              <a:rPr lang="en-CA" sz="1800" b="1" dirty="0">
                <a:solidFill>
                  <a:schemeClr val="bg1"/>
                </a:solidFill>
                <a:latin typeface="Consolas" panose="020B0609020204030204" pitchFamily="49" charset="0"/>
              </a:rPr>
              <a:t>    case NORTH:</a:t>
            </a:r>
          </a:p>
          <a:p>
            <a:pPr marL="0" indent="0">
              <a:lnSpc>
                <a:spcPct val="110000"/>
              </a:lnSpc>
              <a:spcBef>
                <a:spcPts val="400"/>
              </a:spcBef>
              <a:buNone/>
            </a:pPr>
            <a:r>
              <a:rPr lang="en-CA" sz="1800" b="1" dirty="0">
                <a:solidFill>
                  <a:schemeClr val="bg1"/>
                </a:solidFill>
                <a:latin typeface="Consolas" panose="020B0609020204030204" pitchFamily="49" charset="0"/>
              </a:rPr>
              <a:t>        value = 12.12;</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SOUTH:</a:t>
            </a:r>
          </a:p>
          <a:p>
            <a:pPr marL="0" indent="0">
              <a:lnSpc>
                <a:spcPct val="110000"/>
              </a:lnSpc>
              <a:spcBef>
                <a:spcPts val="400"/>
              </a:spcBef>
              <a:buNone/>
            </a:pPr>
            <a:r>
              <a:rPr lang="en-CA" sz="1800" b="1" dirty="0">
                <a:solidFill>
                  <a:schemeClr val="bg1"/>
                </a:solidFill>
                <a:latin typeface="Consolas" panose="020B0609020204030204" pitchFamily="49" charset="0"/>
              </a:rPr>
              <a:t>        value = 14.14;</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EAST:</a:t>
            </a:r>
          </a:p>
          <a:p>
            <a:pPr marL="0" indent="0">
              <a:lnSpc>
                <a:spcPct val="110000"/>
              </a:lnSpc>
              <a:spcBef>
                <a:spcPts val="400"/>
              </a:spcBef>
              <a:buNone/>
            </a:pPr>
            <a:r>
              <a:rPr lang="en-CA" sz="1800" b="1" dirty="0">
                <a:solidFill>
                  <a:schemeClr val="bg1"/>
                </a:solidFill>
                <a:latin typeface="Consolas" panose="020B0609020204030204" pitchFamily="49" charset="0"/>
              </a:rPr>
              <a:t>        value = 16.16;</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WEST:</a:t>
            </a:r>
          </a:p>
          <a:p>
            <a:pPr marL="0" indent="0">
              <a:lnSpc>
                <a:spcPct val="110000"/>
              </a:lnSpc>
              <a:spcBef>
                <a:spcPts val="400"/>
              </a:spcBef>
              <a:buNone/>
            </a:pPr>
            <a:r>
              <a:rPr lang="en-CA" sz="1800" b="1" dirty="0">
                <a:solidFill>
                  <a:schemeClr val="bg1"/>
                </a:solidFill>
                <a:latin typeface="Consolas" panose="020B0609020204030204" pitchFamily="49" charset="0"/>
              </a:rPr>
              <a:t>        value = 18.18;</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939666" cy="4574305"/>
          </a:xfrm>
        </p:spPr>
        <p:txBody>
          <a:bodyPr>
            <a:normAutofit/>
          </a:bodyPr>
          <a:lstStyle/>
          <a:p>
            <a:pPr marL="0" indent="0">
              <a:spcBef>
                <a:spcPts val="400"/>
              </a:spcBef>
              <a:buNone/>
            </a:pPr>
            <a:r>
              <a:rPr lang="en-CA" sz="2400" b="1" dirty="0">
                <a:solidFill>
                  <a:schemeClr val="bg1"/>
                </a:solidFill>
                <a:latin typeface="Consolas" panose="020B0609020204030204" pitchFamily="49" charset="0"/>
              </a:rPr>
              <a:t>double value = switch (point) {</a:t>
            </a:r>
          </a:p>
          <a:p>
            <a:pPr marL="0" indent="0">
              <a:spcBef>
                <a:spcPts val="400"/>
              </a:spcBef>
              <a:buNone/>
            </a:pPr>
            <a:r>
              <a:rPr lang="en-CA" sz="2400" b="1" dirty="0">
                <a:solidFill>
                  <a:schemeClr val="bg1"/>
                </a:solidFill>
                <a:latin typeface="Consolas" panose="020B0609020204030204" pitchFamily="49" charset="0"/>
              </a:rPr>
              <a:t>    case NORTH -&gt; 12.12;</a:t>
            </a:r>
          </a:p>
          <a:p>
            <a:pPr marL="0" indent="0">
              <a:spcBef>
                <a:spcPts val="400"/>
              </a:spcBef>
              <a:buNone/>
            </a:pPr>
            <a:r>
              <a:rPr lang="en-CA" sz="2400" b="1" dirty="0">
                <a:solidFill>
                  <a:schemeClr val="bg1"/>
                </a:solidFill>
                <a:latin typeface="Consolas" panose="020B0609020204030204" pitchFamily="49" charset="0"/>
              </a:rPr>
              <a:t>    case SOUTH -&gt; 14.14;</a:t>
            </a:r>
          </a:p>
          <a:p>
            <a:pPr marL="0" indent="0">
              <a:spcBef>
                <a:spcPts val="400"/>
              </a:spcBef>
              <a:buNone/>
            </a:pPr>
            <a:r>
              <a:rPr lang="en-CA" sz="2400" b="1" dirty="0">
                <a:solidFill>
                  <a:schemeClr val="bg1"/>
                </a:solidFill>
                <a:latin typeface="Consolas" panose="020B0609020204030204" pitchFamily="49" charset="0"/>
              </a:rPr>
              <a:t>    case EAST -&gt; 16.16;</a:t>
            </a:r>
          </a:p>
          <a:p>
            <a:pPr marL="0" indent="0">
              <a:spcBef>
                <a:spcPts val="400"/>
              </a:spcBef>
              <a:buNone/>
            </a:pPr>
            <a:r>
              <a:rPr lang="en-CA" sz="2400" b="1" dirty="0">
                <a:solidFill>
                  <a:schemeClr val="bg1"/>
                </a:solidFill>
                <a:latin typeface="Consolas" panose="020B0609020204030204" pitchFamily="49" charset="0"/>
              </a:rPr>
              <a:t>    case WEST -&gt; 18.18;</a:t>
            </a:r>
          </a:p>
          <a:p>
            <a:pPr marL="0" indent="0">
              <a:spcBef>
                <a:spcPts val="400"/>
              </a:spcBef>
              <a:buNone/>
            </a:pPr>
            <a:r>
              <a:rPr lang="en-CA" sz="2400" b="1" dirty="0">
                <a:solidFill>
                  <a:schemeClr val="bg1"/>
                </a:solidFill>
                <a:latin typeface="Consolas" panose="020B0609020204030204" pitchFamily="49" charset="0"/>
              </a:rPr>
              <a:t>    default -&gt; 0.0;    </a:t>
            </a:r>
          </a:p>
          <a:p>
            <a:pPr marL="0" indent="0">
              <a:spcBef>
                <a:spcPts val="400"/>
              </a:spcBef>
              <a:buNone/>
            </a:pPr>
            <a:r>
              <a:rPr lang="en-CA" sz="2400" b="1" dirty="0">
                <a:solidFill>
                  <a:schemeClr val="bg1"/>
                </a:solidFill>
                <a:latin typeface="Consolas" panose="020B0609020204030204" pitchFamily="49" charset="0"/>
              </a:rPr>
              <a:t>};</a:t>
            </a:r>
          </a:p>
          <a:p>
            <a:pPr marL="0" indent="0">
              <a:spcBef>
                <a:spcPts val="400"/>
              </a:spcBef>
              <a:buNone/>
            </a:pPr>
            <a:r>
              <a:rPr lang="en-CA" sz="2400" b="1"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6801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656194" cy="1325563"/>
          </a:xfrm>
        </p:spPr>
        <p:txBody>
          <a:bodyPr>
            <a:normAutofit/>
          </a:bodyPr>
          <a:lstStyle/>
          <a:p>
            <a:pPr algn="ctr"/>
            <a:r>
              <a:rPr lang="en-CA" dirty="0"/>
              <a:t>Java 21 The  pattern matching switch.</a:t>
            </a:r>
          </a:p>
        </p:txBody>
      </p:sp>
      <p:sp>
        <p:nvSpPr>
          <p:cNvPr id="6" name="Content Placeholder 5">
            <a:extLst>
              <a:ext uri="{FF2B5EF4-FFF2-40B4-BE49-F238E27FC236}">
                <a16:creationId xmlns:a16="http://schemas.microsoft.com/office/drawing/2014/main" id="{AE9DABC3-01B2-B733-ABF9-FD3EF8339373}"/>
              </a:ext>
            </a:extLst>
          </p:cNvPr>
          <p:cNvSpPr>
            <a:spLocks noGrp="1"/>
          </p:cNvSpPr>
          <p:nvPr>
            <p:ph idx="1"/>
          </p:nvPr>
        </p:nvSpPr>
        <p:spPr>
          <a:xfrm>
            <a:off x="1865992" y="1628330"/>
            <a:ext cx="10210393" cy="3313050"/>
          </a:xfrm>
        </p:spPr>
        <p:txBody>
          <a:bodyPr>
            <a:noAutofit/>
          </a:bodyPr>
          <a:lstStyle/>
          <a:p>
            <a:pPr marL="0" indent="0">
              <a:buNone/>
            </a:pPr>
            <a:r>
              <a:rPr lang="en-CA" sz="2400" b="1" dirty="0">
                <a:latin typeface="Consolas" panose="020B0609020204030204" pitchFamily="49" charset="0"/>
              </a:rPr>
              <a:t>Object x = "4";</a:t>
            </a:r>
          </a:p>
          <a:p>
            <a:pPr marL="0" indent="0">
              <a:buNone/>
            </a:pPr>
            <a:r>
              <a:rPr lang="en-CA" sz="2400" b="1" dirty="0">
                <a:latin typeface="Consolas" panose="020B0609020204030204" pitchFamily="49" charset="0"/>
              </a:rPr>
              <a:t>String designation = switch (x) {</a:t>
            </a:r>
          </a:p>
          <a:p>
            <a:pPr marL="0" indent="0">
              <a:buNone/>
            </a:pPr>
            <a:r>
              <a:rPr lang="en-US" sz="2400" b="1" dirty="0">
                <a:latin typeface="Consolas" panose="020B0609020204030204" pitchFamily="49" charset="0"/>
              </a:rPr>
              <a:t>    // </a:t>
            </a:r>
            <a:r>
              <a:rPr lang="en-US" sz="2400" b="1" dirty="0">
                <a:solidFill>
                  <a:schemeClr val="tx1">
                    <a:lumMod val="75000"/>
                  </a:schemeClr>
                </a:solidFill>
                <a:latin typeface="Consolas" panose="020B0609020204030204" pitchFamily="49" charset="0"/>
              </a:rPr>
              <a:t>case Integer i when i &gt; 4 &amp;&amp; i &lt; 12 -&gt; "child";</a:t>
            </a:r>
            <a:endParaRPr lang="en-CA" sz="2400" b="1" dirty="0">
              <a:solidFill>
                <a:schemeClr val="tx1">
                  <a:lumMod val="75000"/>
                </a:schemeClr>
              </a:solidFill>
              <a:latin typeface="Consolas" panose="020B0609020204030204" pitchFamily="49" charset="0"/>
            </a:endParaRPr>
          </a:p>
          <a:p>
            <a:pPr marL="0" indent="0">
              <a:buNone/>
            </a:pPr>
            <a:r>
              <a:rPr lang="en-CA" sz="2400" b="1" dirty="0">
                <a:latin typeface="Consolas" panose="020B0609020204030204" pitchFamily="49" charset="0"/>
              </a:rPr>
              <a:t>    case Integer i when i &lt; 12 -&gt; "child";</a:t>
            </a:r>
          </a:p>
          <a:p>
            <a:pPr marL="0" indent="0">
              <a:buNone/>
            </a:pPr>
            <a:r>
              <a:rPr lang="en-CA" sz="2400" b="1" dirty="0">
                <a:latin typeface="Consolas" panose="020B0609020204030204" pitchFamily="49" charset="0"/>
              </a:rPr>
              <a:t>    case Integer i when i &lt; 18 -&gt; "teenager";</a:t>
            </a:r>
          </a:p>
          <a:p>
            <a:pPr marL="0" indent="0">
              <a:buNone/>
            </a:pPr>
            <a:r>
              <a:rPr lang="en-CA" sz="2400" b="1" dirty="0">
                <a:latin typeface="Consolas" panose="020B0609020204030204" pitchFamily="49" charset="0"/>
              </a:rPr>
              <a:t>    case Integer i when i &lt; 25 -&gt; "young adult";</a:t>
            </a:r>
          </a:p>
          <a:p>
            <a:pPr marL="0" indent="0">
              <a:buNone/>
            </a:pPr>
            <a:r>
              <a:rPr lang="en-CA" sz="2400" b="1" dirty="0">
                <a:latin typeface="Consolas" panose="020B0609020204030204" pitchFamily="49" charset="0"/>
              </a:rPr>
              <a:t>    case Integer i when i &lt; 65 -&gt; "adult";</a:t>
            </a:r>
          </a:p>
          <a:p>
            <a:pPr marL="0" indent="0">
              <a:buNone/>
            </a:pPr>
            <a:r>
              <a:rPr lang="en-CA" sz="2400" b="1" dirty="0">
                <a:latin typeface="Consolas" panose="020B0609020204030204" pitchFamily="49" charset="0"/>
              </a:rPr>
              <a:t>    case Integer i when i &gt;= 65 -&gt; "senior";</a:t>
            </a:r>
          </a:p>
          <a:p>
            <a:pPr marL="0" indent="0">
              <a:buNone/>
            </a:pPr>
            <a:r>
              <a:rPr lang="en-CA" sz="2400" b="1" dirty="0">
                <a:latin typeface="Consolas" panose="020B0609020204030204" pitchFamily="49" charset="0"/>
              </a:rPr>
              <a:t>    default -&gt; "Not an Integer";</a:t>
            </a:r>
          </a:p>
          <a:p>
            <a:pPr marL="0" indent="0">
              <a:buNone/>
            </a:pPr>
            <a:r>
              <a:rPr lang="en-CA" sz="2400" b="1" dirty="0">
                <a:latin typeface="Consolas" panose="020B0609020204030204" pitchFamily="49" charset="0"/>
              </a:rPr>
              <a:t>};</a:t>
            </a:r>
          </a:p>
          <a:p>
            <a:pPr marL="0" indent="0">
              <a:buNone/>
            </a:pPr>
            <a:r>
              <a:rPr lang="en-CA" sz="2400" b="1" dirty="0" err="1">
                <a:latin typeface="Consolas" panose="020B0609020204030204" pitchFamily="49" charset="0"/>
              </a:rPr>
              <a:t>System.out.printf</a:t>
            </a:r>
            <a:r>
              <a:rPr lang="en-CA" sz="2400" b="1" dirty="0">
                <a:latin typeface="Consolas" panose="020B0609020204030204" pitchFamily="49" charset="0"/>
              </a:rPr>
              <a:t>("Designation is %</a:t>
            </a:r>
            <a:r>
              <a:rPr lang="en-CA" sz="2400" b="1" dirty="0" err="1">
                <a:latin typeface="Consolas" panose="020B0609020204030204" pitchFamily="49" charset="0"/>
              </a:rPr>
              <a:t>s%n</a:t>
            </a:r>
            <a:r>
              <a:rPr lang="en-CA" sz="2400" b="1" dirty="0">
                <a:latin typeface="Consolas" panose="020B0609020204030204" pitchFamily="49" charset="0"/>
              </a:rPr>
              <a:t>", designation);</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416469025"/>
              </p:ext>
            </p:extLst>
          </p:nvPr>
        </p:nvGraphicFramePr>
        <p:xfrm>
          <a:off x="5468389" y="110359"/>
          <a:ext cx="6263640" cy="6613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268014"/>
            <a:ext cx="3808268" cy="6400800"/>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br>
              <a:rPr lang="en-CA" dirty="0">
                <a:solidFill>
                  <a:schemeClr val="bg1"/>
                </a:solidFill>
              </a:rPr>
            </a:br>
            <a:r>
              <a:rPr lang="en-CA" dirty="0">
                <a:solidFill>
                  <a:schemeClr val="bg1"/>
                </a:solidFill>
              </a:rPr>
              <a:t>JDK 16</a:t>
            </a:r>
          </a:p>
        </p:txBody>
      </p:sp>
    </p:spTree>
    <p:extLst>
      <p:ext uri="{BB962C8B-B14F-4D97-AF65-F5344CB8AC3E}">
        <p14:creationId xmlns:p14="http://schemas.microsoft.com/office/powerpoint/2010/main" val="3890802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565027"/>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Implied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r>
              <a:rPr lang="en-CA" sz="3200" dirty="0">
                <a:solidFill>
                  <a:srgbClr val="007590"/>
                </a:solidFill>
              </a:rPr>
              <a:t>.</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260462"/>
            <a:ext cx="11032236" cy="4542362"/>
          </a:xfrm>
        </p:spPr>
        <p:txBody>
          <a:bodyPr>
            <a:normAutofit/>
          </a:bodyPr>
          <a:lstStyle/>
          <a:p>
            <a:pPr marL="0" indent="0">
              <a:spcBef>
                <a:spcPts val="400"/>
              </a:spcBef>
              <a:buNone/>
            </a:pPr>
            <a:r>
              <a:rPr lang="en-CA" sz="2400" b="1" dirty="0">
                <a:solidFill>
                  <a:schemeClr val="tx1">
                    <a:lumMod val="85000"/>
                    <a:lumOff val="15000"/>
                  </a:schemeClr>
                </a:solidFill>
                <a:latin typeface="Consolas" panose="020B0609020204030204" pitchFamily="49" charset="0"/>
              </a:rPr>
              <a:t>public record Person(String </a:t>
            </a:r>
            <a:r>
              <a:rPr lang="en-CA" sz="2400" b="1" dirty="0" err="1">
                <a:solidFill>
                  <a:schemeClr val="tx1">
                    <a:lumMod val="85000"/>
                    <a:lumOff val="15000"/>
                  </a:schemeClr>
                </a:solidFill>
                <a:latin typeface="Consolas" panose="020B0609020204030204" pitchFamily="49" charset="0"/>
              </a:rPr>
              <a:t>firstName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lastName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int age,</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postion</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r>
              <a:rPr lang="en-CA" sz="2400" b="1" dirty="0" err="1">
                <a:solidFill>
                  <a:schemeClr val="tx1">
                    <a:lumMod val="85000"/>
                    <a:lumOff val="15000"/>
                  </a:schemeClr>
                </a:solidFill>
                <a:latin typeface="Consolas" panose="020B0609020204030204" pitchFamily="49" charset="0"/>
              </a:rPr>
              <a:t>LocalDate</a:t>
            </a:r>
            <a:r>
              <a:rPr lang="en-CA" sz="2400" b="1" dirty="0">
                <a:solidFill>
                  <a:schemeClr val="tx1">
                    <a:lumMod val="85000"/>
                    <a:lumOff val="15000"/>
                  </a:schemeClr>
                </a:solidFill>
                <a:latin typeface="Consolas" panose="020B0609020204030204" pitchFamily="49" charset="0"/>
              </a:rPr>
              <a:t> birthday) {</a:t>
            </a:r>
          </a:p>
          <a:p>
            <a:pPr marL="0" indent="0">
              <a:spcBef>
                <a:spcPts val="400"/>
              </a:spcBef>
              <a:buNone/>
            </a:pPr>
            <a:r>
              <a:rPr lang="en-CA" sz="2400" b="1" dirty="0">
                <a:solidFill>
                  <a:schemeClr val="tx1">
                    <a:lumMod val="85000"/>
                    <a:lumOff val="15000"/>
                  </a:schemeClr>
                </a:solidFill>
                <a:latin typeface="Consolas" panose="020B0609020204030204" pitchFamily="49" charset="0"/>
              </a:rPr>
              <a:t>    public Person{  </a:t>
            </a:r>
          </a:p>
          <a:p>
            <a:pPr marL="0" indent="0">
              <a:spcBef>
                <a:spcPts val="400"/>
              </a:spcBef>
              <a:buNone/>
            </a:pPr>
            <a:r>
              <a:rPr lang="en-CA" sz="2400" b="1" dirty="0">
                <a:solidFill>
                  <a:schemeClr val="tx1">
                    <a:lumMod val="85000"/>
                    <a:lumOff val="15000"/>
                  </a:schemeClr>
                </a:solidFill>
                <a:latin typeface="Consolas" panose="020B0609020204030204" pitchFamily="49" charset="0"/>
              </a:rPr>
              <a:t>        if (age &lt; 18) { </a:t>
            </a:r>
          </a:p>
          <a:p>
            <a:pPr marL="0" indent="0">
              <a:spcBef>
                <a:spcPts val="400"/>
              </a:spcBef>
              <a:buNone/>
            </a:pPr>
            <a:r>
              <a:rPr lang="en-CA" sz="2400" b="1" dirty="0">
                <a:solidFill>
                  <a:schemeClr val="tx1">
                    <a:lumMod val="85000"/>
                    <a:lumOff val="15000"/>
                  </a:schemeClr>
                </a:solidFill>
                <a:latin typeface="Consolas" panose="020B0609020204030204" pitchFamily="49" charset="0"/>
              </a:rPr>
              <a:t>            throw new </a:t>
            </a:r>
            <a:r>
              <a:rPr lang="en-CA" sz="2400" b="1" dirty="0" err="1">
                <a:solidFill>
                  <a:schemeClr val="tx1">
                    <a:lumMod val="85000"/>
                    <a:lumOff val="15000"/>
                  </a:schemeClr>
                </a:solidFill>
                <a:latin typeface="Consolas" panose="020B0609020204030204" pitchFamily="49" charset="0"/>
              </a:rPr>
              <a:t>IllegalArgumentException</a:t>
            </a:r>
            <a:r>
              <a:rPr lang="en-CA" sz="2400" b="1" dirty="0">
                <a:solidFill>
                  <a:schemeClr val="tx1">
                    <a:lumMod val="85000"/>
                    <a:lumOff val="15000"/>
                  </a:schemeClr>
                </a:solidFill>
                <a:latin typeface="Consolas" panose="020B0609020204030204" pitchFamily="49" charset="0"/>
              </a:rPr>
              <a:t>("Too young");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not suitable for lightweight, quick tasks </a:t>
            </a:r>
          </a:p>
          <a:p>
            <a:pPr lvl="1"/>
            <a:r>
              <a:rPr lang="en-CA" sz="3600" dirty="0">
                <a:solidFill>
                  <a:srgbClr val="444444"/>
                </a:solidFill>
              </a:rPr>
              <a:t>Better suited for larger and more complex applications.</a:t>
            </a:r>
          </a:p>
          <a:p>
            <a:pPr lvl="1"/>
            <a:r>
              <a:rPr lang="en-CA" sz="3600" b="0" i="1" dirty="0">
                <a:solidFill>
                  <a:srgbClr val="444444"/>
                </a:solidFill>
                <a:effectLst/>
              </a:rPr>
              <a:t>Have you seen </a:t>
            </a:r>
            <a:r>
              <a:rPr lang="en-CA" sz="3600" i="1" dirty="0">
                <a:solidFill>
                  <a:srgbClr val="444444"/>
                </a:solidFill>
              </a:rPr>
              <a:t>Multi</a:t>
            </a:r>
            <a:r>
              <a:rPr lang="en-CA" sz="3600" b="0" i="1" dirty="0">
                <a:solidFill>
                  <a:srgbClr val="444444"/>
                </a:solidFill>
                <a:effectLst/>
              </a:rPr>
              <a:t>-File Source-Code and under Linux have you tried shebang execution?</a:t>
            </a:r>
          </a:p>
          <a:p>
            <a:pPr lvl="1"/>
            <a:r>
              <a:rPr lang="en-CA" sz="3600" i="1" dirty="0">
                <a:solidFill>
                  <a:srgbClr val="444444"/>
                </a:solidFill>
              </a:rPr>
              <a:t>This Just In! </a:t>
            </a:r>
            <a:r>
              <a:rPr lang="en-US" sz="3600" b="1" i="1" dirty="0">
                <a:solidFill>
                  <a:srgbClr val="444444"/>
                </a:solidFill>
              </a:rPr>
              <a:t>– Paving the on-ramp</a:t>
            </a:r>
            <a:endParaRPr lang="en-CA" sz="3600" b="1"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426159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C8FA0-E274-0355-F810-89C24093F186}"/>
              </a:ext>
            </a:extLst>
          </p:cNvPr>
          <p:cNvSpPr>
            <a:spLocks noGrp="1"/>
          </p:cNvSpPr>
          <p:nvPr>
            <p:ph type="title"/>
          </p:nvPr>
        </p:nvSpPr>
        <p:spPr>
          <a:xfrm>
            <a:off x="1285240" y="748863"/>
            <a:ext cx="8074815" cy="1920222"/>
          </a:xfrm>
        </p:spPr>
        <p:txBody>
          <a:bodyPr anchor="ctr">
            <a:normAutofit fontScale="90000"/>
          </a:bodyPr>
          <a:lstStyle/>
          <a:p>
            <a:r>
              <a:rPr lang="en-US" sz="5000" b="1"/>
              <a:t>Virtuous Virtual Threads</a:t>
            </a:r>
            <a:br>
              <a:rPr lang="en-US" sz="5000" b="1"/>
            </a:br>
            <a:r>
              <a:rPr lang="en-US" sz="5000" b="1"/>
              <a:t>Java threads, not OS threads</a:t>
            </a:r>
            <a:br>
              <a:rPr lang="en-US" sz="5000" b="1"/>
            </a:br>
            <a:r>
              <a:rPr lang="en-US" sz="5000"/>
              <a:t>JDK 21.</a:t>
            </a:r>
            <a:endParaRPr lang="en-CA" sz="5000" dirty="0"/>
          </a:p>
        </p:txBody>
      </p:sp>
      <p:sp>
        <p:nvSpPr>
          <p:cNvPr id="3" name="Content Placeholder 2">
            <a:extLst>
              <a:ext uri="{FF2B5EF4-FFF2-40B4-BE49-F238E27FC236}">
                <a16:creationId xmlns:a16="http://schemas.microsoft.com/office/drawing/2014/main" id="{82C28FCB-2118-BD57-3148-F5B42A199378}"/>
              </a:ext>
            </a:extLst>
          </p:cNvPr>
          <p:cNvSpPr>
            <a:spLocks noGrp="1"/>
          </p:cNvSpPr>
          <p:nvPr>
            <p:ph idx="1"/>
          </p:nvPr>
        </p:nvSpPr>
        <p:spPr>
          <a:xfrm>
            <a:off x="1285240" y="2969469"/>
            <a:ext cx="10261587" cy="2800395"/>
          </a:xfrm>
        </p:spPr>
        <p:txBody>
          <a:bodyPr anchor="t">
            <a:noAutofit/>
          </a:bodyPr>
          <a:lstStyle/>
          <a:p>
            <a:pPr marL="0" indent="0">
              <a:buNone/>
            </a:pPr>
            <a:r>
              <a:rPr lang="en-CA" sz="2600" b="1">
                <a:latin typeface="Consolas" panose="020B0609020204030204" pitchFamily="49" charset="0"/>
              </a:rPr>
              <a:t> </a:t>
            </a:r>
            <a:r>
              <a:rPr lang="en-US" sz="2600" b="1">
                <a:latin typeface="Consolas" panose="020B0609020204030204" pitchFamily="49" charset="0"/>
              </a:rPr>
              <a:t>public class VirtualThreadClass extends Thread { . . }</a:t>
            </a:r>
          </a:p>
          <a:p>
            <a:pPr marL="0" indent="0">
              <a:buNone/>
            </a:pPr>
            <a:endParaRPr lang="en-US" sz="2600" b="1">
              <a:latin typeface="Consolas" panose="020B0609020204030204" pitchFamily="49" charset="0"/>
            </a:endParaRPr>
          </a:p>
          <a:p>
            <a:pPr marL="0" indent="0">
              <a:buNone/>
            </a:pPr>
            <a:r>
              <a:rPr lang="en-CA" sz="2600" b="1">
                <a:latin typeface="Consolas" panose="020B0609020204030204" pitchFamily="49" charset="0"/>
              </a:rPr>
              <a:t> public void perform() {</a:t>
            </a:r>
          </a:p>
          <a:p>
            <a:pPr marL="0" indent="0">
              <a:buNone/>
            </a:pPr>
            <a:r>
              <a:rPr lang="en-CA" sz="2600" b="1">
                <a:latin typeface="Consolas" panose="020B0609020204030204" pitchFamily="49" charset="0"/>
              </a:rPr>
              <a:t>      for (int i = 0; i &lt; 5; ++i) {</a:t>
            </a:r>
          </a:p>
          <a:p>
            <a:pPr marL="0" indent="0">
              <a:buNone/>
            </a:pPr>
            <a:r>
              <a:rPr lang="en-CA" sz="2600" b="1">
                <a:latin typeface="Consolas" panose="020B0609020204030204" pitchFamily="49" charset="0"/>
              </a:rPr>
              <a:t>         Thread.ofVirtual().name("Thread # " + i).</a:t>
            </a:r>
          </a:p>
          <a:p>
            <a:pPr marL="0" indent="0">
              <a:buNone/>
            </a:pPr>
            <a:r>
              <a:rPr lang="en-CA" sz="2600" b="1">
                <a:latin typeface="Consolas" panose="020B0609020204030204" pitchFamily="49" charset="0"/>
              </a:rPr>
              <a:t>            start(new VirtualThreadClass());</a:t>
            </a:r>
          </a:p>
          <a:p>
            <a:pPr marL="0" indent="0">
              <a:buNone/>
            </a:pPr>
            <a:r>
              <a:rPr lang="en-CA" sz="2600" b="1">
                <a:latin typeface="Consolas" panose="020B0609020204030204" pitchFamily="49" charset="0"/>
              </a:rPr>
              <a:t>}</a:t>
            </a:r>
            <a:endParaRPr lang="en-CA" sz="2600" b="1" dirty="0">
              <a:latin typeface="Consolas" panose="020B0609020204030204" pitchFamily="49" charset="0"/>
            </a:endParaRPr>
          </a:p>
        </p:txBody>
      </p:sp>
    </p:spTree>
    <p:extLst>
      <p:ext uri="{BB962C8B-B14F-4D97-AF65-F5344CB8AC3E}">
        <p14:creationId xmlns:p14="http://schemas.microsoft.com/office/powerpoint/2010/main" val="23231547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292468948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386775E-E450-4B81-BAEB-286DA77F8D3C}"/>
              </a:ext>
            </a:extLst>
          </p:cNvPr>
          <p:cNvGraphicFramePr>
            <a:graphicFrameLocks noGrp="1"/>
          </p:cNvGraphicFramePr>
          <p:nvPr>
            <p:ph idx="1"/>
          </p:nvPr>
        </p:nvGraphicFramePr>
        <p:xfrm>
          <a:off x="5468389" y="620391"/>
          <a:ext cx="6263640" cy="6004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2946045-8D60-C34E-BC52-7FB35C53856E}"/>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8DC3A7-8BCB-A94D-A5C4-C5F8AD0FBD9F}"/>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Let’s Compare Python to Java</a:t>
            </a:r>
            <a:br>
              <a:rPr lang="en-CA" dirty="0">
                <a:solidFill>
                  <a:schemeClr val="bg1"/>
                </a:solidFill>
              </a:rPr>
            </a:br>
            <a:endParaRPr lang="en-CA" dirty="0">
              <a:solidFill>
                <a:schemeClr val="bg1"/>
              </a:solidFill>
            </a:endParaRPr>
          </a:p>
        </p:txBody>
      </p:sp>
    </p:spTree>
    <p:extLst>
      <p:ext uri="{BB962C8B-B14F-4D97-AF65-F5344CB8AC3E}">
        <p14:creationId xmlns:p14="http://schemas.microsoft.com/office/powerpoint/2010/main" val="1775513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ED6C1-0F8A-4F69-AE1F-13A8285AA15C}"/>
              </a:ext>
            </a:extLst>
          </p:cNvPr>
          <p:cNvSpPr/>
          <p:nvPr/>
        </p:nvSpPr>
        <p:spPr>
          <a:xfrm>
            <a:off x="1299412" y="1805288"/>
            <a:ext cx="10664814" cy="207492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loan = input("           loan: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interest = input("       interest: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term = input("           term: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float(interest) / 12;</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result = float(loan)*(</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(1 - ((1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-float(term))));</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print("Monthly Payment: %.2f" % result)</a:t>
            </a:r>
          </a:p>
        </p:txBody>
      </p:sp>
      <p:sp>
        <p:nvSpPr>
          <p:cNvPr id="5" name="Rectangle 4">
            <a:extLst>
              <a:ext uri="{FF2B5EF4-FFF2-40B4-BE49-F238E27FC236}">
                <a16:creationId xmlns:a16="http://schemas.microsoft.com/office/drawing/2014/main" id="{990324C0-10D4-F843-A0ED-7FB6066CC521}"/>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8E702A05-A3B8-FF44-9CF5-CA1ACA9AD74F}"/>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400" b="0" i="0" u="none" strike="noStrike" kern="1200" cap="none" spc="0" normalizeH="0" baseline="0" noProof="0" dirty="0">
                <a:ln>
                  <a:noFill/>
                </a:ln>
                <a:solidFill>
                  <a:prstClr val="white"/>
                </a:solidFill>
                <a:effectLst/>
                <a:uLnTx/>
                <a:uFillTx/>
                <a:latin typeface="Calibri Light" panose="020F0302020204030204"/>
                <a:ea typeface="+mj-ea"/>
                <a:cs typeface="+mj-cs"/>
              </a:rPr>
              <a:t>Basic Python</a:t>
            </a:r>
          </a:p>
        </p:txBody>
      </p:sp>
    </p:spTree>
    <p:extLst>
      <p:ext uri="{BB962C8B-B14F-4D97-AF65-F5344CB8AC3E}">
        <p14:creationId xmlns:p14="http://schemas.microsoft.com/office/powerpoint/2010/main" val="3364357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299411" y="817076"/>
            <a:ext cx="10892589" cy="5514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Runs with java --enable-preview JavaCalculator02.java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using Java 23</a:t>
            </a:r>
          </a:p>
          <a:p>
            <a:pPr marL="0" marR="0" lvl="0" indent="0" algn="l" defTabSz="914400" rtl="0" eaLnBrk="1" fontAlgn="auto" latinLnBrk="0" hangingPunct="1">
              <a:lnSpc>
                <a:spcPct val="100000"/>
              </a:lnSpc>
              <a:spcBef>
                <a:spcPts val="0"/>
              </a:spcBef>
              <a:spcAft>
                <a:spcPts val="500"/>
              </a:spcAft>
              <a:buClrTx/>
              <a:buSzTx/>
              <a:buFontTx/>
              <a:buNone/>
              <a:tabLst/>
              <a:defRPr/>
            </a:pPr>
            <a:endPar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void main()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loan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readln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("Loan: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interest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readln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("Interest: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term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readln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("Term: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interest / 12.0;</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result = loan *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(1.0 -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Math.pow</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((1.0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-term)));</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println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("Monthly Payment: "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String.format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("%.2f", result));</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500"/>
              </a:spcAft>
              <a:buClrTx/>
              <a:buSzTx/>
              <a:buFontTx/>
              <a:buNone/>
              <a:tabLst/>
              <a:defRPr/>
            </a:pPr>
            <a:endParaRPr lang="en-CA" sz="2200" b="1" dirty="0">
              <a:solidFill>
                <a:prstClr val="black"/>
              </a:solidFill>
              <a:latin typeface="Consolas" panose="020B0609020204030204" pitchFamily="49" charset="0"/>
              <a:ea typeface="M+ 1m" panose="020B0509020203020207" pitchFamily="49" charset="-128"/>
            </a:endParaRP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Only difference to Python is void main() { &amp; } – 2 lines</a:t>
            </a:r>
          </a:p>
          <a:p>
            <a:pPr marL="0" marR="0" lvl="0" indent="0" algn="l" defTabSz="914400" rtl="0" eaLnBrk="1" fontAlgn="auto" latinLnBrk="0" hangingPunct="1">
              <a:lnSpc>
                <a:spcPct val="100000"/>
              </a:lnSpc>
              <a:spcBef>
                <a:spcPts val="0"/>
              </a:spcBef>
              <a:spcAft>
                <a:spcPts val="500"/>
              </a:spcAft>
              <a:buClrTx/>
              <a:buSzTx/>
              <a:buFontTx/>
              <a:buNone/>
              <a:tabLst/>
              <a:defRPr/>
            </a:pPr>
            <a:r>
              <a:rPr lang="en-CA" sz="2200" b="1" dirty="0">
                <a:solidFill>
                  <a:prstClr val="black"/>
                </a:solidFill>
                <a:latin typeface="Consolas" panose="020B0609020204030204" pitchFamily="49" charset="0"/>
                <a:ea typeface="M+ 1m" panose="020B0509020203020207" pitchFamily="49" charset="-128"/>
              </a:rPr>
              <a:t>// and conversion of string to double using </a:t>
            </a:r>
            <a:r>
              <a:rPr kumimoji="0" lang="en-CA" sz="2200"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endPar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2575633" y="2825015"/>
            <a:ext cx="6700063" cy="10500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000" b="0" i="0" u="none" strike="noStrike" kern="1200" cap="none" spc="0" normalizeH="0" baseline="0" noProof="0" dirty="0">
                <a:ln>
                  <a:noFill/>
                </a:ln>
                <a:solidFill>
                  <a:prstClr val="white"/>
                </a:solidFill>
                <a:effectLst/>
                <a:uLnTx/>
                <a:uFillTx/>
                <a:latin typeface="Calibri Light" panose="020F0302020204030204"/>
                <a:ea typeface="+mj-ea"/>
                <a:cs typeface="+mj-cs"/>
              </a:rPr>
              <a:t>Basic Java using JEP477 Preview</a:t>
            </a:r>
          </a:p>
        </p:txBody>
      </p:sp>
    </p:spTree>
    <p:extLst>
      <p:ext uri="{BB962C8B-B14F-4D97-AF65-F5344CB8AC3E}">
        <p14:creationId xmlns:p14="http://schemas.microsoft.com/office/powerpoint/2010/main" val="1739267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25281-7983-4072-ABBB-C2777DCAE912}"/>
              </a:ext>
            </a:extLst>
          </p:cNvPr>
          <p:cNvSpPr/>
          <p:nvPr/>
        </p:nvSpPr>
        <p:spPr>
          <a:xfrm>
            <a:off x="1299411" y="0"/>
            <a:ext cx="10748357" cy="67403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class PythonCalculator03: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func_input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loan = float(input("           loan: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interest = float(input("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term = float(input("           term: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return loan, interest, term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func_process</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(loan, interest, term)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temp_interest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float(interest) / 12.0;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return loan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temp_interest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(1.0 - ((1.0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temp_interest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-term)));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func_output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 result):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print('Monthly Payment: %.2f' %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func_work</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self.func_input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result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self.func_process</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self.func_output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worker = PythonCalculator03()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worker.func_work</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p:txBody>
      </p:sp>
      <p:sp>
        <p:nvSpPr>
          <p:cNvPr id="4" name="Rectangle 3">
            <a:extLst>
              <a:ext uri="{FF2B5EF4-FFF2-40B4-BE49-F238E27FC236}">
                <a16:creationId xmlns:a16="http://schemas.microsoft.com/office/drawing/2014/main" id="{BB55F45B-AB3A-804E-87B8-555B8B3E8D08}"/>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C2494A72-7128-6445-8107-3A4A3A057AAC}"/>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400" b="0" i="0" u="none" strike="noStrike" kern="1200" cap="none" spc="0" normalizeH="0" baseline="0" noProof="0" dirty="0">
                <a:ln>
                  <a:noFill/>
                </a:ln>
                <a:solidFill>
                  <a:prstClr val="white"/>
                </a:solidFill>
                <a:effectLst/>
                <a:uLnTx/>
                <a:uFillTx/>
                <a:latin typeface="Calibri Light" panose="020F0302020204030204"/>
                <a:ea typeface="+mj-ea"/>
                <a:cs typeface="+mj-cs"/>
              </a:rPr>
              <a:t>OOP Python</a:t>
            </a:r>
          </a:p>
        </p:txBody>
      </p:sp>
    </p:spTree>
    <p:extLst>
      <p:ext uri="{BB962C8B-B14F-4D97-AF65-F5344CB8AC3E}">
        <p14:creationId xmlns:p14="http://schemas.microsoft.com/office/powerpoint/2010/main" val="1298953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02E87F-B295-5646-B058-58873256A06E}"/>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9D8CA262-C351-F140-AF15-E733A8B14F30}"/>
              </a:ext>
            </a:extLst>
          </p:cNvPr>
          <p:cNvSpPr txBox="1">
            <a:spLocks/>
          </p:cNvSpPr>
          <p:nvPr/>
        </p:nvSpPr>
        <p:spPr>
          <a:xfrm rot="16200000">
            <a:off x="-3079893" y="2160009"/>
            <a:ext cx="794090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000" b="0" i="0" u="none" strike="noStrike" kern="1200" cap="none" spc="0" normalizeH="0" baseline="0" noProof="0" dirty="0">
                <a:ln>
                  <a:noFill/>
                </a:ln>
                <a:solidFill>
                  <a:prstClr val="white"/>
                </a:solidFill>
                <a:effectLst/>
                <a:uLnTx/>
                <a:uFillTx/>
                <a:latin typeface="Calibri Light" panose="020F0302020204030204"/>
                <a:ea typeface="+mj-ea"/>
                <a:cs typeface="+mj-cs"/>
              </a:rPr>
              <a:t>OOP Java using JEP477 Preview</a:t>
            </a:r>
          </a:p>
        </p:txBody>
      </p:sp>
      <p:sp>
        <p:nvSpPr>
          <p:cNvPr id="6" name="TextBox 5">
            <a:extLst>
              <a:ext uri="{FF2B5EF4-FFF2-40B4-BE49-F238E27FC236}">
                <a16:creationId xmlns:a16="http://schemas.microsoft.com/office/drawing/2014/main" id="{43DE2B88-027C-94DB-33A5-9395899E414F}"/>
              </a:ext>
            </a:extLst>
          </p:cNvPr>
          <p:cNvSpPr txBox="1"/>
          <p:nvPr/>
        </p:nvSpPr>
        <p:spPr>
          <a:xfrm>
            <a:off x="1299412" y="64757"/>
            <a:ext cx="10754044" cy="66813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sz="16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Runs with java --enable-preview JavaCalculator03.java </a:t>
            </a:r>
          </a:p>
          <a:p>
            <a:r>
              <a:rPr lang="en-CA" sz="1600" b="1">
                <a:latin typeface="Consolas" panose="020B0609020204030204" pitchFamily="49" charset="0"/>
              </a:rPr>
              <a:t>import </a:t>
            </a:r>
            <a:r>
              <a:rPr lang="en-CA" sz="1600" b="1" dirty="0">
                <a:latin typeface="Consolas" panose="020B0609020204030204" pitchFamily="49" charset="0"/>
              </a:rPr>
              <a:t>static java.io.IO.*;</a:t>
            </a:r>
          </a:p>
          <a:p>
            <a:endParaRPr lang="en-CA" sz="400" b="1" dirty="0">
              <a:latin typeface="Consolas" panose="020B0609020204030204" pitchFamily="49" charset="0"/>
            </a:endParaRPr>
          </a:p>
          <a:p>
            <a:r>
              <a:rPr lang="en-CA" sz="1600" b="1" dirty="0">
                <a:latin typeface="Consolas" panose="020B0609020204030204" pitchFamily="49" charset="0"/>
              </a:rPr>
              <a:t>public class JavaCalculator03 {</a:t>
            </a:r>
          </a:p>
          <a:p>
            <a:r>
              <a:rPr lang="en-CA" sz="400" b="1" dirty="0">
                <a:latin typeface="Consolas" panose="020B0609020204030204" pitchFamily="49" charset="0"/>
              </a:rPr>
              <a:t>    </a:t>
            </a:r>
          </a:p>
          <a:p>
            <a:r>
              <a:rPr lang="en-CA" sz="1600" b="1" dirty="0">
                <a:latin typeface="Consolas" panose="020B0609020204030204" pitchFamily="49" charset="0"/>
              </a:rPr>
              <a:t>   void main() {</a:t>
            </a:r>
          </a:p>
          <a:p>
            <a:r>
              <a:rPr lang="en-CA" sz="1600" b="1" dirty="0">
                <a:latin typeface="Consolas" panose="020B0609020204030204" pitchFamily="49" charset="0"/>
              </a:rPr>
              <a:t>      var loan = </a:t>
            </a:r>
            <a:r>
              <a:rPr lang="en-CA" sz="1600" b="1" dirty="0" err="1">
                <a:latin typeface="Consolas" panose="020B0609020204030204" pitchFamily="49" charset="0"/>
              </a:rPr>
              <a:t>inputData</a:t>
            </a:r>
            <a:r>
              <a:rPr lang="en-CA" sz="1600" b="1" dirty="0">
                <a:latin typeface="Consolas" panose="020B0609020204030204" pitchFamily="49" charset="0"/>
              </a:rPr>
              <a:t>();</a:t>
            </a:r>
          </a:p>
          <a:p>
            <a:r>
              <a:rPr lang="en-CA" sz="1600" b="1" dirty="0">
                <a:latin typeface="Consolas" panose="020B0609020204030204" pitchFamily="49" charset="0"/>
              </a:rPr>
              <a:t>      var result = </a:t>
            </a:r>
            <a:r>
              <a:rPr lang="en-CA" sz="1600" b="1" dirty="0" err="1">
                <a:latin typeface="Consolas" panose="020B0609020204030204" pitchFamily="49" charset="0"/>
              </a:rPr>
              <a:t>processData</a:t>
            </a:r>
            <a:r>
              <a:rPr lang="en-CA" sz="1600" b="1" dirty="0">
                <a:latin typeface="Consolas" panose="020B0609020204030204" pitchFamily="49" charset="0"/>
              </a:rPr>
              <a:t>(loan);</a:t>
            </a:r>
          </a:p>
          <a:p>
            <a:r>
              <a:rPr lang="en-CA" sz="1600" b="1" dirty="0">
                <a:latin typeface="Consolas" panose="020B0609020204030204" pitchFamily="49" charset="0"/>
              </a:rPr>
              <a:t>      </a:t>
            </a:r>
            <a:r>
              <a:rPr lang="en-CA" sz="1600" b="1" dirty="0" err="1">
                <a:latin typeface="Consolas" panose="020B0609020204030204" pitchFamily="49" charset="0"/>
              </a:rPr>
              <a:t>outputResult</a:t>
            </a:r>
            <a:r>
              <a:rPr lang="en-CA" sz="1600" b="1" dirty="0">
                <a:latin typeface="Consolas" panose="020B0609020204030204" pitchFamily="49" charset="0"/>
              </a:rPr>
              <a:t>(result);</a:t>
            </a:r>
          </a:p>
          <a:p>
            <a:r>
              <a:rPr lang="en-CA" sz="1600" b="1" dirty="0">
                <a:latin typeface="Consolas" panose="020B0609020204030204" pitchFamily="49" charset="0"/>
              </a:rPr>
              <a:t>   }</a:t>
            </a:r>
          </a:p>
          <a:p>
            <a:endParaRPr lang="en-CA" sz="400" b="1" dirty="0">
              <a:latin typeface="Consolas" panose="020B0609020204030204" pitchFamily="49" charset="0"/>
            </a:endParaRPr>
          </a:p>
          <a:p>
            <a:r>
              <a:rPr lang="en-CA" sz="1600" b="1" dirty="0">
                <a:latin typeface="Consolas" panose="020B0609020204030204" pitchFamily="49" charset="0"/>
              </a:rPr>
              <a:t>   private </a:t>
            </a:r>
            <a:r>
              <a:rPr lang="en-CA" sz="1600" b="1" dirty="0" err="1">
                <a:latin typeface="Consolas" panose="020B0609020204030204" pitchFamily="49" charset="0"/>
              </a:rPr>
              <a:t>LoanRecord</a:t>
            </a:r>
            <a:r>
              <a:rPr lang="en-CA" sz="1600" b="1" dirty="0">
                <a:latin typeface="Consolas" panose="020B0609020204030204" pitchFamily="49" charset="0"/>
              </a:rPr>
              <a:t> </a:t>
            </a:r>
            <a:r>
              <a:rPr lang="en-CA" sz="1600" b="1" dirty="0" err="1">
                <a:latin typeface="Consolas" panose="020B0609020204030204" pitchFamily="49" charset="0"/>
              </a:rPr>
              <a:t>inputData</a:t>
            </a:r>
            <a:r>
              <a:rPr lang="en-CA" sz="1600" b="1" dirty="0">
                <a:latin typeface="Consolas" panose="020B0609020204030204" pitchFamily="49" charset="0"/>
              </a:rPr>
              <a:t>() {</a:t>
            </a:r>
          </a:p>
          <a:p>
            <a:r>
              <a:rPr lang="en-CA" sz="1600" b="1" dirty="0">
                <a:latin typeface="Consolas" panose="020B0609020204030204" pitchFamily="49" charset="0"/>
              </a:rPr>
              <a:t>      var loan = </a:t>
            </a:r>
            <a:r>
              <a:rPr lang="en-CA" sz="1600" b="1" dirty="0" err="1">
                <a:latin typeface="Consolas" panose="020B0609020204030204" pitchFamily="49" charset="0"/>
              </a:rPr>
              <a:t>Double.parseDouble</a:t>
            </a:r>
            <a:r>
              <a:rPr lang="en-CA" sz="1600" b="1" dirty="0">
                <a:latin typeface="Consolas" panose="020B0609020204030204" pitchFamily="49" charset="0"/>
              </a:rPr>
              <a:t>(</a:t>
            </a:r>
            <a:r>
              <a:rPr lang="en-CA" sz="1600" b="1" dirty="0" err="1">
                <a:latin typeface="Consolas" panose="020B0609020204030204" pitchFamily="49" charset="0"/>
              </a:rPr>
              <a:t>readln</a:t>
            </a:r>
            <a:r>
              <a:rPr lang="en-CA" sz="1600" b="1" dirty="0">
                <a:latin typeface="Consolas" panose="020B0609020204030204" pitchFamily="49" charset="0"/>
              </a:rPr>
              <a:t>("Loan &gt;&gt; "));</a:t>
            </a:r>
          </a:p>
          <a:p>
            <a:r>
              <a:rPr lang="en-CA" sz="1600" b="1" dirty="0">
                <a:latin typeface="Consolas" panose="020B0609020204030204" pitchFamily="49" charset="0"/>
              </a:rPr>
              <a:t>      var interest = </a:t>
            </a:r>
            <a:r>
              <a:rPr lang="en-CA" sz="1600" b="1" dirty="0" err="1">
                <a:latin typeface="Consolas" panose="020B0609020204030204" pitchFamily="49" charset="0"/>
              </a:rPr>
              <a:t>Double.parseDouble</a:t>
            </a:r>
            <a:r>
              <a:rPr lang="en-CA" sz="1600" b="1" dirty="0">
                <a:latin typeface="Consolas" panose="020B0609020204030204" pitchFamily="49" charset="0"/>
              </a:rPr>
              <a:t>(</a:t>
            </a:r>
            <a:r>
              <a:rPr lang="en-CA" sz="1600" b="1" dirty="0" err="1">
                <a:latin typeface="Consolas" panose="020B0609020204030204" pitchFamily="49" charset="0"/>
              </a:rPr>
              <a:t>readln</a:t>
            </a:r>
            <a:r>
              <a:rPr lang="en-CA" sz="1600" b="1" dirty="0">
                <a:latin typeface="Consolas" panose="020B0609020204030204" pitchFamily="49" charset="0"/>
              </a:rPr>
              <a:t>("Interest &gt;&gt; "));</a:t>
            </a:r>
          </a:p>
          <a:p>
            <a:r>
              <a:rPr lang="en-CA" sz="1600" b="1" dirty="0">
                <a:latin typeface="Consolas" panose="020B0609020204030204" pitchFamily="49" charset="0"/>
              </a:rPr>
              <a:t>      var term = </a:t>
            </a:r>
            <a:r>
              <a:rPr lang="en-CA" sz="1600" b="1" dirty="0" err="1">
                <a:latin typeface="Consolas" panose="020B0609020204030204" pitchFamily="49" charset="0"/>
              </a:rPr>
              <a:t>Double.parseDouble</a:t>
            </a:r>
            <a:r>
              <a:rPr lang="en-CA" sz="1600" b="1" dirty="0">
                <a:latin typeface="Consolas" panose="020B0609020204030204" pitchFamily="49" charset="0"/>
              </a:rPr>
              <a:t>(</a:t>
            </a:r>
            <a:r>
              <a:rPr lang="en-CA" sz="1600" b="1" dirty="0" err="1">
                <a:latin typeface="Consolas" panose="020B0609020204030204" pitchFamily="49" charset="0"/>
              </a:rPr>
              <a:t>readln</a:t>
            </a:r>
            <a:r>
              <a:rPr lang="en-CA" sz="1600" b="1" dirty="0">
                <a:latin typeface="Consolas" panose="020B0609020204030204" pitchFamily="49" charset="0"/>
              </a:rPr>
              <a:t>("Term &gt;&gt; "));</a:t>
            </a:r>
          </a:p>
          <a:p>
            <a:r>
              <a:rPr lang="en-CA" sz="1600" b="1" dirty="0">
                <a:latin typeface="Consolas" panose="020B0609020204030204" pitchFamily="49" charset="0"/>
              </a:rPr>
              <a:t>      return new </a:t>
            </a:r>
            <a:r>
              <a:rPr lang="en-CA" sz="1600" b="1" dirty="0" err="1">
                <a:latin typeface="Consolas" panose="020B0609020204030204" pitchFamily="49" charset="0"/>
              </a:rPr>
              <a:t>LoanRecord</a:t>
            </a:r>
            <a:r>
              <a:rPr lang="en-CA" sz="1600" b="1" dirty="0">
                <a:latin typeface="Consolas" panose="020B0609020204030204" pitchFamily="49" charset="0"/>
              </a:rPr>
              <a:t>(loan, interest, term);</a:t>
            </a:r>
          </a:p>
          <a:p>
            <a:r>
              <a:rPr lang="en-CA" sz="1600" b="1" dirty="0">
                <a:latin typeface="Consolas" panose="020B0609020204030204" pitchFamily="49" charset="0"/>
              </a:rPr>
              <a:t>   }</a:t>
            </a:r>
          </a:p>
          <a:p>
            <a:endParaRPr lang="en-CA" sz="400" b="1" dirty="0">
              <a:latin typeface="Consolas" panose="020B0609020204030204" pitchFamily="49" charset="0"/>
            </a:endParaRPr>
          </a:p>
          <a:p>
            <a:r>
              <a:rPr lang="en-CA" sz="1600" b="1" dirty="0">
                <a:latin typeface="Consolas" panose="020B0609020204030204" pitchFamily="49" charset="0"/>
              </a:rPr>
              <a:t>   private double </a:t>
            </a:r>
            <a:r>
              <a:rPr lang="en-CA" sz="1600" b="1" dirty="0" err="1">
                <a:latin typeface="Consolas" panose="020B0609020204030204" pitchFamily="49" charset="0"/>
              </a:rPr>
              <a:t>processData</a:t>
            </a:r>
            <a:r>
              <a:rPr lang="en-CA" sz="1600" b="1" dirty="0">
                <a:latin typeface="Consolas" panose="020B0609020204030204" pitchFamily="49" charset="0"/>
              </a:rPr>
              <a:t>(</a:t>
            </a:r>
            <a:r>
              <a:rPr lang="en-CA" sz="1600" b="1" dirty="0" err="1">
                <a:latin typeface="Consolas" panose="020B0609020204030204" pitchFamily="49" charset="0"/>
              </a:rPr>
              <a:t>LoanRecord</a:t>
            </a:r>
            <a:r>
              <a:rPr lang="en-CA" sz="1600" b="1" dirty="0">
                <a:latin typeface="Consolas" panose="020B0609020204030204" pitchFamily="49" charset="0"/>
              </a:rPr>
              <a:t> loan) {</a:t>
            </a:r>
          </a:p>
          <a:p>
            <a:r>
              <a:rPr lang="en-CA" sz="1600" b="1" dirty="0">
                <a:latin typeface="Consolas" panose="020B0609020204030204" pitchFamily="49" charset="0"/>
              </a:rPr>
              <a:t>      double </a:t>
            </a:r>
            <a:r>
              <a:rPr lang="en-CA" sz="1600" b="1" dirty="0" err="1">
                <a:latin typeface="Consolas" panose="020B0609020204030204" pitchFamily="49" charset="0"/>
              </a:rPr>
              <a:t>tempInterest</a:t>
            </a:r>
            <a:r>
              <a:rPr lang="en-CA" sz="1600" b="1" dirty="0">
                <a:latin typeface="Consolas" panose="020B0609020204030204" pitchFamily="49" charset="0"/>
              </a:rPr>
              <a:t> = </a:t>
            </a:r>
            <a:r>
              <a:rPr lang="en-CA" sz="1600" b="1" dirty="0" err="1">
                <a:latin typeface="Consolas" panose="020B0609020204030204" pitchFamily="49" charset="0"/>
              </a:rPr>
              <a:t>loan.interest</a:t>
            </a:r>
            <a:r>
              <a:rPr lang="en-CA" sz="1600" b="1" dirty="0">
                <a:latin typeface="Consolas" panose="020B0609020204030204" pitchFamily="49" charset="0"/>
              </a:rPr>
              <a:t>() / 12.0;</a:t>
            </a:r>
          </a:p>
          <a:p>
            <a:r>
              <a:rPr lang="en-CA" sz="1600" b="1" dirty="0">
                <a:latin typeface="Consolas" panose="020B0609020204030204" pitchFamily="49" charset="0"/>
              </a:rPr>
              <a:t>      double result = </a:t>
            </a:r>
            <a:r>
              <a:rPr lang="en-CA" sz="1600" b="1" dirty="0" err="1">
                <a:latin typeface="Consolas" panose="020B0609020204030204" pitchFamily="49" charset="0"/>
              </a:rPr>
              <a:t>loan.loan</a:t>
            </a:r>
            <a:r>
              <a:rPr lang="en-CA" sz="1600" b="1" dirty="0">
                <a:latin typeface="Consolas" panose="020B0609020204030204" pitchFamily="49" charset="0"/>
              </a:rPr>
              <a:t>() * (</a:t>
            </a:r>
            <a:r>
              <a:rPr lang="en-CA" sz="1600" b="1" dirty="0" err="1">
                <a:latin typeface="Consolas" panose="020B0609020204030204" pitchFamily="49" charset="0"/>
              </a:rPr>
              <a:t>tempInterest</a:t>
            </a:r>
            <a:r>
              <a:rPr lang="en-CA" sz="1600" b="1" dirty="0">
                <a:latin typeface="Consolas" panose="020B0609020204030204" pitchFamily="49" charset="0"/>
              </a:rPr>
              <a:t> / </a:t>
            </a:r>
          </a:p>
          <a:p>
            <a:r>
              <a:rPr lang="en-CA" sz="1600" b="1" dirty="0">
                <a:latin typeface="Consolas" panose="020B0609020204030204" pitchFamily="49" charset="0"/>
              </a:rPr>
              <a:t>           (1.0 – </a:t>
            </a:r>
            <a:r>
              <a:rPr lang="en-CA" sz="1600" b="1" dirty="0" err="1">
                <a:latin typeface="Consolas" panose="020B0609020204030204" pitchFamily="49" charset="0"/>
              </a:rPr>
              <a:t>Math.pow</a:t>
            </a:r>
            <a:r>
              <a:rPr lang="en-CA" sz="1600" b="1" dirty="0">
                <a:latin typeface="Consolas" panose="020B0609020204030204" pitchFamily="49" charset="0"/>
              </a:rPr>
              <a:t>((1.0 + </a:t>
            </a:r>
            <a:r>
              <a:rPr lang="en-CA" sz="1600" b="1" dirty="0" err="1">
                <a:latin typeface="Consolas" panose="020B0609020204030204" pitchFamily="49" charset="0"/>
              </a:rPr>
              <a:t>tempInterest</a:t>
            </a:r>
            <a:r>
              <a:rPr lang="en-CA" sz="1600" b="1" dirty="0">
                <a:latin typeface="Consolas" panose="020B0609020204030204" pitchFamily="49" charset="0"/>
              </a:rPr>
              <a:t>), -</a:t>
            </a:r>
            <a:r>
              <a:rPr lang="en-CA" sz="1600" b="1" dirty="0" err="1">
                <a:latin typeface="Consolas" panose="020B0609020204030204" pitchFamily="49" charset="0"/>
              </a:rPr>
              <a:t>loan.term</a:t>
            </a:r>
            <a:r>
              <a:rPr lang="en-CA" sz="1600" b="1" dirty="0">
                <a:latin typeface="Consolas" panose="020B0609020204030204" pitchFamily="49" charset="0"/>
              </a:rPr>
              <a:t>())));</a:t>
            </a:r>
          </a:p>
          <a:p>
            <a:r>
              <a:rPr lang="en-CA" sz="1600" b="1" dirty="0">
                <a:latin typeface="Consolas" panose="020B0609020204030204" pitchFamily="49" charset="0"/>
              </a:rPr>
              <a:t>      return result;</a:t>
            </a:r>
          </a:p>
          <a:p>
            <a:r>
              <a:rPr lang="en-CA" sz="1600" b="1" dirty="0">
                <a:latin typeface="Consolas" panose="020B0609020204030204" pitchFamily="49" charset="0"/>
              </a:rPr>
              <a:t>   }</a:t>
            </a:r>
          </a:p>
          <a:p>
            <a:endParaRPr lang="en-CA" sz="400" b="1" dirty="0">
              <a:latin typeface="Consolas" panose="020B0609020204030204" pitchFamily="49" charset="0"/>
            </a:endParaRPr>
          </a:p>
          <a:p>
            <a:r>
              <a:rPr lang="en-CA" sz="1600" b="1" dirty="0">
                <a:latin typeface="Consolas" panose="020B0609020204030204" pitchFamily="49" charset="0"/>
              </a:rPr>
              <a:t>   private void </a:t>
            </a:r>
            <a:r>
              <a:rPr lang="en-CA" sz="1600" b="1" dirty="0" err="1">
                <a:latin typeface="Consolas" panose="020B0609020204030204" pitchFamily="49" charset="0"/>
              </a:rPr>
              <a:t>outputResult</a:t>
            </a:r>
            <a:r>
              <a:rPr lang="en-CA" sz="1600" b="1" dirty="0">
                <a:latin typeface="Consolas" panose="020B0609020204030204" pitchFamily="49" charset="0"/>
              </a:rPr>
              <a:t>(double result) {</a:t>
            </a:r>
          </a:p>
          <a:p>
            <a:r>
              <a:rPr lang="en-CA" sz="1600" b="1" dirty="0">
                <a:latin typeface="Consolas" panose="020B0609020204030204" pitchFamily="49" charset="0"/>
              </a:rPr>
              <a:t>      </a:t>
            </a:r>
            <a:r>
              <a:rPr lang="en-CA" sz="1600" b="1" dirty="0" err="1">
                <a:latin typeface="Consolas" panose="020B0609020204030204" pitchFamily="49" charset="0"/>
              </a:rPr>
              <a:t>println</a:t>
            </a:r>
            <a:r>
              <a:rPr lang="en-CA" sz="1600" b="1" dirty="0">
                <a:latin typeface="Consolas" panose="020B0609020204030204" pitchFamily="49" charset="0"/>
              </a:rPr>
              <a:t>("Monthly Payment &gt;&gt; " + </a:t>
            </a:r>
            <a:r>
              <a:rPr lang="en-CA" sz="1600" b="1" dirty="0" err="1">
                <a:latin typeface="Consolas" panose="020B0609020204030204" pitchFamily="49" charset="0"/>
              </a:rPr>
              <a:t>String.format</a:t>
            </a:r>
            <a:r>
              <a:rPr lang="en-CA" sz="1600" b="1" dirty="0">
                <a:latin typeface="Consolas" panose="020B0609020204030204" pitchFamily="49" charset="0"/>
              </a:rPr>
              <a:t>("%.2f", result));</a:t>
            </a:r>
          </a:p>
          <a:p>
            <a:r>
              <a:rPr lang="en-CA" sz="1600" b="1" dirty="0">
                <a:latin typeface="Consolas" panose="020B0609020204030204" pitchFamily="49" charset="0"/>
              </a:rPr>
              <a:t>   }</a:t>
            </a:r>
          </a:p>
          <a:p>
            <a:r>
              <a:rPr lang="en-CA" sz="1600" b="1" dirty="0">
                <a:latin typeface="Consolas" panose="020B0609020204030204" pitchFamily="49" charset="0"/>
              </a:rPr>
              <a:t>}</a:t>
            </a:r>
          </a:p>
          <a:p>
            <a:endParaRPr lang="en-CA" sz="400" b="1" dirty="0">
              <a:latin typeface="Consolas" panose="020B0609020204030204" pitchFamily="49" charset="0"/>
            </a:endParaRPr>
          </a:p>
          <a:p>
            <a:r>
              <a:rPr lang="en-CA" sz="1600" b="1" dirty="0">
                <a:latin typeface="Consolas" panose="020B0609020204030204" pitchFamily="49" charset="0"/>
              </a:rPr>
              <a:t>record </a:t>
            </a:r>
            <a:r>
              <a:rPr lang="en-CA" sz="1600" b="1" dirty="0" err="1">
                <a:latin typeface="Consolas" panose="020B0609020204030204" pitchFamily="49" charset="0"/>
              </a:rPr>
              <a:t>LoanRecord</a:t>
            </a:r>
            <a:r>
              <a:rPr lang="en-CA" sz="1600" b="1" dirty="0">
                <a:latin typeface="Consolas" panose="020B0609020204030204" pitchFamily="49" charset="0"/>
              </a:rPr>
              <a:t>(double loan, double interest, double term) {}</a:t>
            </a:r>
          </a:p>
        </p:txBody>
      </p:sp>
      <p:sp>
        <p:nvSpPr>
          <p:cNvPr id="8" name="TextBox 7">
            <a:extLst>
              <a:ext uri="{FF2B5EF4-FFF2-40B4-BE49-F238E27FC236}">
                <a16:creationId xmlns:a16="http://schemas.microsoft.com/office/drawing/2014/main" id="{0740AC68-A164-A6F0-B517-93A444CA35C0}"/>
              </a:ext>
            </a:extLst>
          </p:cNvPr>
          <p:cNvSpPr txBox="1"/>
          <p:nvPr/>
        </p:nvSpPr>
        <p:spPr>
          <a:xfrm>
            <a:off x="8775469" y="422268"/>
            <a:ext cx="3416531" cy="3416320"/>
          </a:xfrm>
          <a:prstGeom prst="rect">
            <a:avLst/>
          </a:prstGeom>
          <a:noFill/>
        </p:spPr>
        <p:txBody>
          <a:bodyPr wrap="square" rtlCol="0">
            <a:spAutoFit/>
          </a:bodyPr>
          <a:lstStyle/>
          <a:p>
            <a:r>
              <a:rPr lang="en-US" sz="3600" dirty="0"/>
              <a:t>In Java and Python there are 18 lines of code not counting the Java closing braces.</a:t>
            </a:r>
            <a:endParaRPr lang="en-CA" sz="3600" dirty="0"/>
          </a:p>
        </p:txBody>
      </p:sp>
    </p:spTree>
    <p:extLst>
      <p:ext uri="{BB962C8B-B14F-4D97-AF65-F5344CB8AC3E}">
        <p14:creationId xmlns:p14="http://schemas.microsoft.com/office/powerpoint/2010/main" val="1698590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Machine Learning and Big Data </a:t>
            </a:r>
            <a:r>
              <a:rPr lang="en-CA" sz="3800" dirty="0" err="1">
                <a:solidFill>
                  <a:schemeClr val="bg1"/>
                </a:solidFill>
              </a:rPr>
              <a:t>VisiRec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39FF-FD37-AF3E-6D0D-2430433BF80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1CC0D31-0A48-0A34-56C1-6FCE2B2864B9}"/>
              </a:ext>
            </a:extLst>
          </p:cNvPr>
          <p:cNvSpPr>
            <a:spLocks noGrp="1"/>
          </p:cNvSpPr>
          <p:nvPr>
            <p:ph idx="1"/>
          </p:nvPr>
        </p:nvSpPr>
        <p:spPr/>
        <p:txBody>
          <a:bodyPr/>
          <a:lstStyle/>
          <a:p>
            <a:endParaRPr lang="en-CA"/>
          </a:p>
        </p:txBody>
      </p:sp>
      <p:sp>
        <p:nvSpPr>
          <p:cNvPr id="10" name="Rectangle 9">
            <a:extLst>
              <a:ext uri="{FF2B5EF4-FFF2-40B4-BE49-F238E27FC236}">
                <a16:creationId xmlns:a16="http://schemas.microsoft.com/office/drawing/2014/main" id="{33F44A7D-3C6F-1449-B33C-405A4FD2BEFB}"/>
              </a:ext>
            </a:extLst>
          </p:cNvPr>
          <p:cNvSpPr/>
          <p:nvPr/>
        </p:nvSpPr>
        <p:spPr>
          <a:xfrm>
            <a:off x="0" y="7883"/>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342321" y="439385"/>
            <a:ext cx="11265619" cy="8188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Why is Python widely used for AI/ML?</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149772" y="1489841"/>
            <a:ext cx="7719168" cy="5147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solidFill>
                  <a:schemeClr val="bg1"/>
                </a:solidFill>
              </a:rPr>
              <a:t>Python is written in is C such that it can easily interact with C libraries</a:t>
            </a:r>
          </a:p>
          <a:p>
            <a:r>
              <a:rPr lang="en-CA" sz="3200" dirty="0">
                <a:solidFill>
                  <a:schemeClr val="bg1"/>
                </a:solidFill>
              </a:rPr>
              <a:t>As many AI/ML libraries are written in C, Python can more easily interact with them</a:t>
            </a:r>
          </a:p>
          <a:p>
            <a:r>
              <a:rPr lang="en-CA" sz="3200" dirty="0">
                <a:solidFill>
                  <a:schemeClr val="bg1"/>
                </a:solidFill>
              </a:rPr>
              <a:t>A weakness of Java has been interacting with other languages</a:t>
            </a:r>
          </a:p>
          <a:p>
            <a:r>
              <a:rPr lang="en-CA" sz="3600" dirty="0">
                <a:solidFill>
                  <a:schemeClr val="bg1"/>
                </a:solidFill>
              </a:rPr>
              <a:t>With Java 22 we have a Foreign Function &amp; Memory API that will greatly simplify accessing C libraries</a:t>
            </a: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8123080" y="2067600"/>
            <a:ext cx="3639467" cy="2047200"/>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44208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Oracle Java Development Kit (JDK), is not open source</a:t>
            </a:r>
          </a:p>
          <a:p>
            <a:pPr lvl="1"/>
            <a:r>
              <a:rPr lang="en-CA" sz="3600" b="0" i="1" dirty="0">
                <a:solidFill>
                  <a:srgbClr val="444444"/>
                </a:solidFill>
                <a:effectLst/>
              </a:rPr>
              <a:t>OpenJDK is a completely open source implementation of the JDK </a:t>
            </a:r>
            <a:endParaRPr lang="en-CA" sz="3600" i="1" dirty="0">
              <a:solidFill>
                <a:srgbClr val="444444"/>
              </a:solidFill>
            </a:endParaRPr>
          </a:p>
          <a:p>
            <a:pPr lvl="1"/>
            <a:r>
              <a:rPr lang="en-CA" sz="3600" i="1" dirty="0">
                <a:solidFill>
                  <a:srgbClr val="444444"/>
                </a:solidFill>
              </a:rPr>
              <a:t>Continuing development of Java is done in the OpenJDK project by Oracle Java developers</a:t>
            </a:r>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275383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FF56E-872F-3F2B-984C-19ECAC162F5C}"/>
              </a:ext>
            </a:extLst>
          </p:cNvPr>
          <p:cNvSpPr>
            <a:spLocks noGrp="1"/>
          </p:cNvSpPr>
          <p:nvPr>
            <p:ph type="title"/>
          </p:nvPr>
        </p:nvSpPr>
        <p:spPr>
          <a:xfrm>
            <a:off x="659234" y="957447"/>
            <a:ext cx="3383280" cy="4943105"/>
          </a:xfrm>
        </p:spPr>
        <p:txBody>
          <a:bodyPr anchor="ctr">
            <a:normAutofit/>
          </a:bodyPr>
          <a:lstStyle/>
          <a:p>
            <a:r>
              <a:rPr lang="en-US" sz="5400" b="1" dirty="0"/>
              <a:t>Why teach Java to  students?</a:t>
            </a:r>
            <a:endParaRPr lang="en-CA" sz="5400" b="1" dirty="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D8BE1EF-94BB-E9CF-6CEC-4BCCE91F4AB6}"/>
              </a:ext>
            </a:extLst>
          </p:cNvPr>
          <p:cNvGraphicFramePr>
            <a:graphicFrameLocks noGrp="1"/>
          </p:cNvGraphicFramePr>
          <p:nvPr>
            <p:ph idx="1"/>
            <p:extLst>
              <p:ext uri="{D42A27DB-BD31-4B8C-83A1-F6EECF244321}">
                <p14:modId xmlns:p14="http://schemas.microsoft.com/office/powerpoint/2010/main" val="458636878"/>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2326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317786524"/>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128280" y="943963"/>
            <a:ext cx="4335327" cy="5256371"/>
          </a:xfrm>
        </p:spPr>
        <p:txBody>
          <a:bodyPr>
            <a:normAutofit/>
          </a:bodyPr>
          <a:lstStyle/>
          <a:p>
            <a:r>
              <a:rPr lang="en-CA" sz="4000" dirty="0">
                <a:solidFill>
                  <a:schemeClr val="bg1"/>
                </a:solidFill>
              </a:rPr>
              <a:t>Conclusion – Reach Out To Schools and Teachers/Professors at All Levels</a:t>
            </a:r>
          </a:p>
        </p:txBody>
      </p:sp>
    </p:spTree>
    <p:extLst>
      <p:ext uri="{BB962C8B-B14F-4D97-AF65-F5344CB8AC3E}">
        <p14:creationId xmlns:p14="http://schemas.microsoft.com/office/powerpoint/2010/main" val="2402151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E12C9-2B74-467B-945B-F8B4F38A6BA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rgbClr val="007590"/>
                </a:solidFill>
                <a:latin typeface="+mj-lt"/>
                <a:ea typeface="+mj-ea"/>
                <a:cs typeface="+mj-cs"/>
              </a:rPr>
              <a:t>Sample code can be found at:</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hlinkClick r:id="rId2">
                  <a:extLst>
                    <a:ext uri="{A12FA001-AC4F-418D-AE19-62706E023703}">
                      <ahyp:hlinkClr xmlns:ahyp="http://schemas.microsoft.com/office/drawing/2018/hyperlinkcolor" val="tx"/>
                    </a:ext>
                  </a:extLst>
                </a:hlinkClick>
              </a:rPr>
              <a:t>https://github.com/omniprof/JCP_EC_Education_WG_Presentation</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398633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an “old” language (Java 1996 &amp; Python 1991)</a:t>
            </a:r>
          </a:p>
          <a:p>
            <a:pPr lvl="1"/>
            <a:r>
              <a:rPr lang="en-CA" sz="3600" b="0" i="1" dirty="0">
                <a:solidFill>
                  <a:srgbClr val="444444"/>
                </a:solidFill>
                <a:effectLst/>
              </a:rPr>
              <a:t>also means it’s established, widely used and well-documented</a:t>
            </a:r>
          </a:p>
          <a:p>
            <a:pPr algn="l"/>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dirty="0">
                <a:solidFill>
                  <a:srgbClr val="444444"/>
                </a:solidFill>
                <a:latin typeface="proxima-nova"/>
              </a:rPr>
              <a:t>M</a:t>
            </a:r>
            <a:r>
              <a:rPr lang="en-CA" sz="3600" b="0" dirty="0">
                <a:solidFill>
                  <a:srgbClr val="444444"/>
                </a:solidFill>
                <a:effectLst/>
                <a:latin typeface="proxima-nova"/>
              </a:rPr>
              <a:t>ore Java programmers than any other type of programmer in the world</a:t>
            </a:r>
          </a:p>
          <a:p>
            <a:pPr lvl="1"/>
            <a:r>
              <a:rPr lang="en-CA" sz="3600" b="0" i="1" dirty="0">
                <a:solidFill>
                  <a:srgbClr val="444444"/>
                </a:solidFill>
                <a:effectLst/>
                <a:latin typeface="proxima-nova"/>
              </a:rPr>
              <a:t>easy to find people who can help you out and mentor you</a:t>
            </a:r>
            <a:endParaRPr lang="en-CA" sz="3600" b="0" i="0"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04093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1" dirty="0">
                <a:solidFill>
                  <a:srgbClr val="444444"/>
                </a:solidFill>
                <a:effectLst/>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3390387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3498517792"/>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Java Language Enhancements</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2343111162"/>
              </p:ext>
            </p:extLst>
          </p:nvPr>
        </p:nvGraphicFramePr>
        <p:xfrm>
          <a:off x="5591594" y="429472"/>
          <a:ext cx="5750920" cy="5983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17875</TotalTime>
  <Words>5008</Words>
  <Application>Microsoft Office PowerPoint</Application>
  <PresentationFormat>Widescreen</PresentationFormat>
  <Paragraphs>570</Paragraphs>
  <Slides>42</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Consolas</vt:lpstr>
      <vt:lpstr>proxima-nova</vt:lpstr>
      <vt:lpstr>Raleway</vt:lpstr>
      <vt:lpstr>Office Theme</vt:lpstr>
      <vt:lpstr>Java in Education </vt:lpstr>
      <vt:lpstr>PowerPoint Presentation</vt:lpstr>
      <vt:lpstr>PowerPoint Presentation</vt:lpstr>
      <vt:lpstr>PowerPoint Presentation</vt:lpstr>
      <vt:lpstr>PowerPoint Presentation</vt:lpstr>
      <vt:lpstr>PowerPoint Presentation</vt:lpstr>
      <vt:lpstr>PowerPoint Presentation</vt:lpstr>
      <vt:lpstr>Java Language Enhancements</vt:lpstr>
      <vt:lpstr>JShell - Read-Evaluate-Print Loop (REPL) JDK 9</vt:lpstr>
      <vt:lpstr>JEP 458  - Launch Multi-File Source-Code Programs JDK 22</vt:lpstr>
      <vt:lpstr>JEP 458  - Launch Multi-File Source-Code Programs JDK 22</vt:lpstr>
      <vt:lpstr>Preview Features</vt:lpstr>
      <vt:lpstr>Too many decorations!</vt:lpstr>
      <vt:lpstr>Java 23 - Implicitly Declared Classes and Instance Main Methods</vt:lpstr>
      <vt:lpstr>Java 23 - Implicitly Declared Classes and Instance Main Methods</vt:lpstr>
      <vt:lpstr>Java 23 - Implicitly Declared Classes and Instance Main Methods</vt:lpstr>
      <vt:lpstr>Java 23 - Implicitly Declared Classes and Instance Main Methods</vt:lpstr>
      <vt:lpstr>Java 23 - Implicitly Declared Classes and Instance Main Methods</vt:lpstr>
      <vt:lpstr>Java 23 - Implicitly Declared Classes and Instance Main Methods</vt:lpstr>
      <vt:lpstr>var – reduction of redundancy reduction JDK 10</vt:lpstr>
      <vt:lpstr>text blocks (15)</vt:lpstr>
      <vt:lpstr>Old School Concatenation</vt:lpstr>
      <vt:lpstr>New School Text Block JDK 15</vt:lpstr>
      <vt:lpstr>But wait, there is more . . . String formatted JDK 15</vt:lpstr>
      <vt:lpstr>switch – an expression &amp; without a break JDK 14 </vt:lpstr>
      <vt:lpstr>Which would you prefer to learn or teach?</vt:lpstr>
      <vt:lpstr>Java 21 The  pattern matching switch.</vt:lpstr>
      <vt:lpstr>records – boilerplate reduction with immutable flavouring and a dash of compact constructor JDK 16</vt:lpstr>
      <vt:lpstr>No setters, just simple getters.  Implied equals, hashCode and toString. And what a lovely compact constructor for validation.</vt:lpstr>
      <vt:lpstr>Virtuous Virtual Threads Java threads, not OS threads JDK 21.</vt:lpstr>
      <vt:lpstr>What’s Pushing Java Aside?</vt:lpstr>
      <vt:lpstr>Let’s Compare Python to 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teach Java to  students?</vt:lpstr>
      <vt:lpstr>Conclusion – Reach Out To Schools and Teachers/Professors at All Levels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Ken Fogel</cp:lastModifiedBy>
  <cp:revision>38</cp:revision>
  <cp:lastPrinted>2020-06-16T22:09:01Z</cp:lastPrinted>
  <dcterms:created xsi:type="dcterms:W3CDTF">2020-06-03T20:53:58Z</dcterms:created>
  <dcterms:modified xsi:type="dcterms:W3CDTF">2024-10-10T22:11:46Z</dcterms:modified>
</cp:coreProperties>
</file>