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2" r:id="rId5"/>
    <p:sldId id="267" r:id="rId6"/>
    <p:sldId id="266" r:id="rId7"/>
    <p:sldId id="264" r:id="rId8"/>
    <p:sldId id="265" r:id="rId9"/>
    <p:sldId id="26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7F1ED-C2AC-4728-B785-8A7F11D07C1E}" v="17" dt="2023-11-03T18:46:38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251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31FF-8E0D-8E35-0063-CEFBDD54B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4303E-6133-8272-AC35-6F20093AF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0BDDC-4D22-1B11-047F-5CB30F27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1460-0D5B-C515-ECDA-AD414CCB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6232D-99F8-F466-4694-E9D78925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18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485D-9183-6BCF-DCD1-6A9BBD77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67856-A078-5B37-FC4C-FE32F76C3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B88F-60BD-F2D8-5FC0-C952C547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1409F-80E1-CA7B-7736-66ADBC85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D3ABC-FB11-0BF6-E76E-F2DC2A98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30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9C5CD-A3A5-6759-D9FF-7C927A6B8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E02BF-1685-4C19-329B-F85565A1A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16AA3-C04A-E1E9-EA41-8E4F31A8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9E31-5512-8D43-3CAB-475CCFEA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8B709-5F87-8F3C-8C11-3FD6F878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5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84E6-D7EF-25FC-1564-18733A5B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9176-226A-C679-EE49-28772773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EA7F-5BCF-1B83-EB81-6E161CD4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0DE2-0074-EC42-0A8D-8A875E0A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981E6-3EE8-76C3-D5B4-30D9A46E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67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B383-97D2-F2DD-4C78-8C933D64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0D25D-4567-70D1-C901-702D36649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A5FC5-8B96-1662-96E0-C82A9E22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EFAA-A41E-3BC9-73E9-5F2251F8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24F9-0C59-6A4F-A91E-1EF5641F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31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CA21-A399-C3D2-6CBB-E8C51E38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CEBB-645A-9759-63C8-6132C4E8F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F3EF-9C4D-5A77-BE2F-C15C84B00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17C96-D668-868C-62D5-E6544963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59282-128D-1100-04FE-3DA6DD81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84626-A570-71BA-CB44-28DCC82D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64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D435-E637-DAB1-C6F3-00A55DAD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54FE2-36C7-0F54-787C-423F9C7B1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54304-8750-9114-4B89-4D394DF2F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6F0B2-B542-CC41-37D4-59A57E12E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49F05-3C79-EC9B-B424-ADD58C888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A1D36-7C53-385D-E2DE-22A7CD3B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20F56-1349-B9C8-6771-F7601EF8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7F36B-D401-F82C-F21F-4889961C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46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C93E-DB52-3747-1AF6-88CC0924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741AE-6728-6BDE-C37A-45C43754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B9009-AD06-686D-3AE4-F49CD824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2DE55-52CA-187E-1B44-2431318F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42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EF888-B8D7-6826-48FA-49C54D9B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290F1-272E-3015-F7B9-A3D5D78F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5B9F2-949C-B480-937F-654E404B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26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A32B-6A8F-4DFC-F5EC-4B7827E1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1D95-3518-98A4-717D-364034C4C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DB82C-707D-C2C0-520A-57B9B15D3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4C56-2AB8-E872-D1C3-48663AD0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466D7-A45A-78F9-9676-23E181FF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86814-E8B1-D1B7-5EC7-F19B923C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244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A142-AB95-02BF-A5F7-41F5C6DB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92950-C6C4-99D6-267C-DF843225A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27410-5CDA-A868-CD41-0D1439EFC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330AF-D262-D8A0-45E6-56C0B2C8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97EC7-C0DE-CBC2-8232-F61EB20D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D4CE6-07E0-B82C-64BC-FBC074C7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70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72DC0-D794-1195-6ED7-9F864191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66A49-345E-1FD8-1D03-6B56E0D2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931D8-A940-FA05-DF5D-6AC4AB54E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A944E-1C88-454A-8E50-A596D8BCD80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FB4BC-3DFF-BCED-5FBD-671949E4D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34B44-876D-247E-31E7-AADC6FC58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1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omniprof@gmail.com" TargetMode="External"/><Relationship Id="rId2" Type="http://schemas.openxmlformats.org/officeDocument/2006/relationships/hyperlink" Target="https://github.com/omniprof/JakartaRESTSession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5ED23-60A1-C5D7-C7D8-7AEB81B77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7060"/>
            <a:ext cx="9144000" cy="1655762"/>
          </a:xfrm>
        </p:spPr>
        <p:txBody>
          <a:bodyPr/>
          <a:lstStyle/>
          <a:p>
            <a:r>
              <a:rPr lang="en-US" dirty="0"/>
              <a:t>Ken Fogel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BF1B19-2A25-C467-BB8D-95E6F81D0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822"/>
            <a:ext cx="762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FFD61E-3097-6116-33DD-34CA9C6AB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644" y="2974633"/>
            <a:ext cx="9144000" cy="1417638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Sora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Sora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Sora"/>
              </a:rPr>
            </a:br>
            <a:r>
              <a:rPr lang="en-US" sz="5300" b="1" i="0" dirty="0">
                <a:solidFill>
                  <a:srgbClr val="000000"/>
                </a:solidFill>
                <a:effectLst/>
                <a:latin typeface="Sora"/>
              </a:rPr>
              <a:t>Jakarta REST 3.1 Services –</a:t>
            </a:r>
            <a:br>
              <a:rPr lang="en-US" sz="5300" b="1" i="0" dirty="0">
                <a:solidFill>
                  <a:srgbClr val="000000"/>
                </a:solidFill>
                <a:effectLst/>
                <a:latin typeface="Sora"/>
              </a:rPr>
            </a:br>
            <a:r>
              <a:rPr lang="en-US" sz="5300" b="1" i="0" dirty="0">
                <a:solidFill>
                  <a:srgbClr val="000000"/>
                </a:solidFill>
                <a:effectLst/>
                <a:latin typeface="Sora"/>
              </a:rPr>
              <a:t>Easier than you might think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552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6A6A2-F438-5C5C-4808-E112A975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027755"/>
            <a:ext cx="8074815" cy="4742109"/>
          </a:xfrm>
        </p:spPr>
        <p:txBody>
          <a:bodyPr anchor="t">
            <a:normAutofit/>
          </a:bodyPr>
          <a:lstStyle/>
          <a:p>
            <a:r>
              <a:rPr lang="en-US" sz="2400" dirty="0"/>
              <a:t>You can find the source code at:</a:t>
            </a:r>
          </a:p>
          <a:p>
            <a:pPr lvl="1"/>
            <a:r>
              <a:rPr lang="en-CA" dirty="0">
                <a:hlinkClick r:id="rId2"/>
              </a:rPr>
              <a:t>https://github.com/omniprof/JakartaRESTSession.git</a:t>
            </a:r>
            <a:endParaRPr lang="en-CA" dirty="0"/>
          </a:p>
          <a:p>
            <a:endParaRPr lang="en-US" sz="2400" dirty="0"/>
          </a:p>
          <a:p>
            <a:r>
              <a:rPr lang="en-US" sz="2400" dirty="0"/>
              <a:t>I can be found on most social media platforms as </a:t>
            </a:r>
            <a:r>
              <a:rPr lang="en-US" sz="2400" b="1" i="1" dirty="0"/>
              <a:t>omniprof</a:t>
            </a:r>
            <a:r>
              <a:rPr lang="en-US" sz="2400" dirty="0"/>
              <a:t> or </a:t>
            </a:r>
            <a:r>
              <a:rPr lang="en-US" sz="2400" b="1" i="1" dirty="0" err="1"/>
              <a:t>KenFogel</a:t>
            </a:r>
            <a:r>
              <a:rPr lang="en-US" sz="2400" dirty="0"/>
              <a:t> however X/Twitter is where I post the most.</a:t>
            </a:r>
          </a:p>
          <a:p>
            <a:endParaRPr lang="en-US" sz="2400" dirty="0"/>
          </a:p>
          <a:p>
            <a:r>
              <a:rPr lang="en-US" sz="2400" dirty="0"/>
              <a:t>You can also reach me by email at </a:t>
            </a:r>
            <a:r>
              <a:rPr lang="en-US" sz="2400" dirty="0">
                <a:hlinkClick r:id="rId3"/>
              </a:rPr>
              <a:t>omniprof@gmail.com</a:t>
            </a:r>
            <a:endParaRPr lang="en-US" sz="2400" dirty="0"/>
          </a:p>
          <a:p>
            <a:endParaRPr lang="en-US" sz="2400" dirty="0"/>
          </a:p>
          <a:p>
            <a:r>
              <a:rPr lang="en-US" sz="4800" dirty="0">
                <a:latin typeface="HandelGothic BT" panose="04030805030B02020C03" pitchFamily="82" charset="0"/>
                <a:cs typeface="Dreaming Outloud Script Pro" panose="020F0502020204030204" pitchFamily="66" charset="0"/>
              </a:rPr>
              <a:t>Happy coding!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66586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642E7-1A6A-C388-0FA8-DD061328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am I?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773D6-FA6C-40CD-663D-07F1FF2CD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660" y="2599509"/>
            <a:ext cx="4160725" cy="359898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2000" dirty="0"/>
              <a:t>Retired CS instructor at Dawson College</a:t>
            </a:r>
          </a:p>
          <a:p>
            <a:r>
              <a:rPr lang="en-US" sz="2000" dirty="0"/>
              <a:t>Research Scholar in Residence at Dawson College</a:t>
            </a:r>
          </a:p>
          <a:p>
            <a:r>
              <a:rPr lang="en-US" sz="2000" dirty="0"/>
              <a:t>Java Champion</a:t>
            </a:r>
          </a:p>
          <a:p>
            <a:r>
              <a:rPr lang="en-US" sz="2000" dirty="0"/>
              <a:t>JChampions Conference organizer</a:t>
            </a:r>
          </a:p>
          <a:p>
            <a:r>
              <a:rPr lang="en-US" sz="2000" dirty="0"/>
              <a:t>Member of the JCP EC</a:t>
            </a:r>
          </a:p>
          <a:p>
            <a:r>
              <a:rPr lang="en-US" sz="2000" dirty="0"/>
              <a:t>Author of Transitioning to Java</a:t>
            </a:r>
          </a:p>
          <a:p>
            <a:r>
              <a:rPr lang="en-US" sz="2000" dirty="0"/>
              <a:t>Workshop developer for the Eclipse Foundation</a:t>
            </a:r>
          </a:p>
          <a:p>
            <a:r>
              <a:rPr lang="en-US" sz="2000" dirty="0"/>
              <a:t>@omniprof</a:t>
            </a:r>
          </a:p>
        </p:txBody>
      </p:sp>
      <p:pic>
        <p:nvPicPr>
          <p:cNvPr id="7" name="Picture 6" descr="A person with glasses smiling&#10;&#10;Description automatically generated">
            <a:extLst>
              <a:ext uri="{FF2B5EF4-FFF2-40B4-BE49-F238E27FC236}">
                <a16:creationId xmlns:a16="http://schemas.microsoft.com/office/drawing/2014/main" id="{D54F44E3-5717-9188-DA94-7F6736A2C9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5" r="12038" b="3"/>
          <a:stretch/>
        </p:blipFill>
        <p:spPr>
          <a:xfrm>
            <a:off x="5418759" y="2559047"/>
            <a:ext cx="2741805" cy="3639451"/>
          </a:xfrm>
          <a:prstGeom prst="rect">
            <a:avLst/>
          </a:prstGeom>
        </p:spPr>
      </p:pic>
      <p:pic>
        <p:nvPicPr>
          <p:cNvPr id="9" name="Picture 8" descr="A screenshot of a book&#10;&#10;Description automatically generated">
            <a:extLst>
              <a:ext uri="{FF2B5EF4-FFF2-40B4-BE49-F238E27FC236}">
                <a16:creationId xmlns:a16="http://schemas.microsoft.com/office/drawing/2014/main" id="{AAA4692C-4441-1884-6D12-A6356CEF12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1" r="4" b="4"/>
          <a:stretch/>
        </p:blipFill>
        <p:spPr>
          <a:xfrm>
            <a:off x="8412616" y="2559047"/>
            <a:ext cx="2743620" cy="363945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1D09630-D7C7-B8A0-D4C4-2C8298C6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 Box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61C852-C22D-EAD7-7EDB-2E6D60DB889A}"/>
              </a:ext>
            </a:extLst>
          </p:cNvPr>
          <p:cNvSpPr txBox="1">
            <a:spLocks/>
          </p:cNvSpPr>
          <p:nvPr/>
        </p:nvSpPr>
        <p:spPr>
          <a:xfrm>
            <a:off x="997527" y="1718854"/>
            <a:ext cx="4647571" cy="385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Java SE 17</a:t>
            </a:r>
          </a:p>
          <a:p>
            <a:pPr lvl="1"/>
            <a:r>
              <a:rPr lang="en-US" sz="2000" dirty="0"/>
              <a:t>Jakarta versions are tied to a Java LTS version.</a:t>
            </a:r>
          </a:p>
          <a:p>
            <a:pPr lvl="1"/>
            <a:r>
              <a:rPr lang="en-US" sz="2000" dirty="0"/>
              <a:t>Jakarta 10 supports Java 17</a:t>
            </a:r>
          </a:p>
          <a:p>
            <a:r>
              <a:rPr lang="en-US" sz="2000" dirty="0"/>
              <a:t>Build tool</a:t>
            </a:r>
          </a:p>
          <a:p>
            <a:pPr lvl="1"/>
            <a:r>
              <a:rPr lang="en-US" sz="2000" dirty="0"/>
              <a:t>Maven</a:t>
            </a:r>
          </a:p>
          <a:p>
            <a:pPr lvl="1"/>
            <a:r>
              <a:rPr lang="en-US" sz="2000" dirty="0"/>
              <a:t>Use the most recent version</a:t>
            </a:r>
          </a:p>
          <a:p>
            <a:r>
              <a:rPr lang="en-US" sz="2000" dirty="0"/>
              <a:t>IDE</a:t>
            </a:r>
          </a:p>
          <a:p>
            <a:pPr lvl="1"/>
            <a:r>
              <a:rPr lang="en-US" sz="2000" dirty="0"/>
              <a:t>Not required but convenient</a:t>
            </a:r>
          </a:p>
          <a:p>
            <a:pPr lvl="1"/>
            <a:r>
              <a:rPr lang="en-US" sz="2000" dirty="0"/>
              <a:t>I will use NetBeans</a:t>
            </a:r>
          </a:p>
          <a:p>
            <a:pPr lvl="1"/>
            <a:endParaRPr lang="en-CA" sz="2000" dirty="0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4EA39C8C-20EA-48C6-75ED-57A532F7F2EA}"/>
              </a:ext>
            </a:extLst>
          </p:cNvPr>
          <p:cNvSpPr txBox="1">
            <a:spLocks/>
          </p:cNvSpPr>
          <p:nvPr/>
        </p:nvSpPr>
        <p:spPr>
          <a:xfrm>
            <a:off x="6095999" y="1644912"/>
            <a:ext cx="4869244" cy="3416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Application Server</a:t>
            </a:r>
          </a:p>
          <a:p>
            <a:pPr lvl="1"/>
            <a:r>
              <a:rPr lang="en-US" sz="2000" dirty="0"/>
              <a:t>Any Jakarta 10 compliant server can work</a:t>
            </a:r>
          </a:p>
          <a:p>
            <a:pPr lvl="1"/>
            <a:r>
              <a:rPr lang="en-US" sz="2000" dirty="0"/>
              <a:t>I will use GlassFish 7</a:t>
            </a:r>
          </a:p>
          <a:p>
            <a:r>
              <a:rPr lang="en-CA" sz="2000" dirty="0"/>
              <a:t>Basic Service Testing Tool</a:t>
            </a:r>
          </a:p>
          <a:p>
            <a:pPr lvl="1"/>
            <a:r>
              <a:rPr lang="en-CA" sz="2000" dirty="0" err="1"/>
              <a:t>cURL</a:t>
            </a:r>
            <a:r>
              <a:rPr lang="en-CA" sz="2000" dirty="0"/>
              <a:t> for CLI testing of services</a:t>
            </a:r>
          </a:p>
          <a:p>
            <a:r>
              <a:rPr lang="en-CA" sz="2000" dirty="0"/>
              <a:t>Browser</a:t>
            </a:r>
          </a:p>
          <a:p>
            <a:pPr lvl="1"/>
            <a:r>
              <a:rPr lang="en-CA" sz="2000" dirty="0"/>
              <a:t>Any browser on any platform will do</a:t>
            </a:r>
          </a:p>
        </p:txBody>
      </p:sp>
    </p:spTree>
    <p:extLst>
      <p:ext uri="{BB962C8B-B14F-4D97-AF65-F5344CB8AC3E}">
        <p14:creationId xmlns:p14="http://schemas.microsoft.com/office/powerpoint/2010/main" val="17077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B71265-3B23-5E9F-7A72-537E4D2E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382" y="762471"/>
            <a:ext cx="9144000" cy="35067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/>
              <a:t>Jakarta EE 10 – Jakarta REST 3.1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FDB52C-4DAF-151B-02ED-A65570BF0C63}"/>
              </a:ext>
            </a:extLst>
          </p:cNvPr>
          <p:cNvSpPr/>
          <p:nvPr/>
        </p:nvSpPr>
        <p:spPr>
          <a:xfrm>
            <a:off x="1824463" y="1520510"/>
            <a:ext cx="2050676" cy="351913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AB7C9A-5BEC-2F95-32A6-2AF8344AA592}"/>
              </a:ext>
            </a:extLst>
          </p:cNvPr>
          <p:cNvSpPr/>
          <p:nvPr/>
        </p:nvSpPr>
        <p:spPr>
          <a:xfrm>
            <a:off x="8147946" y="1520507"/>
            <a:ext cx="2050676" cy="351913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AFF368-4683-DC41-2343-BB788BE33BB3}"/>
              </a:ext>
            </a:extLst>
          </p:cNvPr>
          <p:cNvCxnSpPr>
            <a:cxnSpLocks/>
          </p:cNvCxnSpPr>
          <p:nvPr/>
        </p:nvCxnSpPr>
        <p:spPr>
          <a:xfrm>
            <a:off x="3875139" y="2726752"/>
            <a:ext cx="41618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D35DA3-3A36-835C-9BA5-658D37E521F6}"/>
              </a:ext>
            </a:extLst>
          </p:cNvPr>
          <p:cNvCxnSpPr>
            <a:cxnSpLocks/>
          </p:cNvCxnSpPr>
          <p:nvPr/>
        </p:nvCxnSpPr>
        <p:spPr>
          <a:xfrm flipH="1">
            <a:off x="3959185" y="3493231"/>
            <a:ext cx="41887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1DC982-D693-4395-CDC5-4D423E486F02}"/>
              </a:ext>
            </a:extLst>
          </p:cNvPr>
          <p:cNvSpPr txBox="1"/>
          <p:nvPr/>
        </p:nvSpPr>
        <p:spPr>
          <a:xfrm>
            <a:off x="2039196" y="1550390"/>
            <a:ext cx="1519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REST Client</a:t>
            </a:r>
            <a:endParaRPr lang="en-CA" sz="27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5E5B0-AD2C-A74E-946A-6F8D1BF5CABC}"/>
              </a:ext>
            </a:extLst>
          </p:cNvPr>
          <p:cNvSpPr txBox="1"/>
          <p:nvPr/>
        </p:nvSpPr>
        <p:spPr>
          <a:xfrm>
            <a:off x="8413524" y="1547691"/>
            <a:ext cx="1519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REST Server</a:t>
            </a:r>
            <a:endParaRPr lang="en-CA" sz="27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D29AC-A30B-3C4C-A16D-AD409012A8D7}"/>
              </a:ext>
            </a:extLst>
          </p:cNvPr>
          <p:cNvSpPr txBox="1"/>
          <p:nvPr/>
        </p:nvSpPr>
        <p:spPr>
          <a:xfrm>
            <a:off x="4106259" y="1971072"/>
            <a:ext cx="3699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Request: GET, POST, PUT, DELETE</a:t>
            </a:r>
            <a:endParaRPr lang="en-CA" sz="2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2B6AE9-3068-4A94-B618-260D37B0D98D}"/>
              </a:ext>
            </a:extLst>
          </p:cNvPr>
          <p:cNvSpPr txBox="1"/>
          <p:nvPr/>
        </p:nvSpPr>
        <p:spPr>
          <a:xfrm>
            <a:off x="5461895" y="2980604"/>
            <a:ext cx="1727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Response</a:t>
            </a:r>
            <a:endParaRPr lang="en-CA" sz="2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4B995D-AD85-1688-F5BA-9705D818F252}"/>
              </a:ext>
            </a:extLst>
          </p:cNvPr>
          <p:cNvSpPr txBox="1"/>
          <p:nvPr/>
        </p:nvSpPr>
        <p:spPr>
          <a:xfrm>
            <a:off x="2207703" y="2427234"/>
            <a:ext cx="1519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Java 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Console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Swing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JavaFX</a:t>
            </a:r>
          </a:p>
          <a:p>
            <a:r>
              <a:rPr lang="en-US" sz="1800" dirty="0"/>
              <a:t>Jakarta EE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Servlet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Faces (JSF)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JSP</a:t>
            </a:r>
            <a:endParaRPr lang="en-CA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1CC956-B01B-62EC-DE8F-476B607532F3}"/>
              </a:ext>
            </a:extLst>
          </p:cNvPr>
          <p:cNvSpPr txBox="1"/>
          <p:nvPr/>
        </p:nvSpPr>
        <p:spPr>
          <a:xfrm>
            <a:off x="8441265" y="2427234"/>
            <a:ext cx="1602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Embedded Server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Jersey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 err="1"/>
              <a:t>RESTEasy</a:t>
            </a:r>
            <a:endParaRPr lang="en-US" sz="1800" dirty="0"/>
          </a:p>
          <a:p>
            <a:r>
              <a:rPr lang="en-US" sz="1800" dirty="0"/>
              <a:t>App Server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GlassFish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Payara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&amp; others</a:t>
            </a:r>
            <a:endParaRPr lang="en-CA" sz="1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2D6132-6370-C559-880A-31E2179BCB10}"/>
              </a:ext>
            </a:extLst>
          </p:cNvPr>
          <p:cNvSpPr/>
          <p:nvPr/>
        </p:nvSpPr>
        <p:spPr>
          <a:xfrm>
            <a:off x="4258379" y="4032727"/>
            <a:ext cx="2050676" cy="99427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DC8EB-6124-E85E-62FF-08C21A8D918E}"/>
              </a:ext>
            </a:extLst>
          </p:cNvPr>
          <p:cNvSpPr txBox="1"/>
          <p:nvPr/>
        </p:nvSpPr>
        <p:spPr>
          <a:xfrm>
            <a:off x="4446643" y="3990180"/>
            <a:ext cx="176828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A REST client in any language</a:t>
            </a:r>
            <a:endParaRPr lang="en-CA" sz="21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5ED7D2-690C-4EB0-E95F-D95A81A7CE84}"/>
              </a:ext>
            </a:extLst>
          </p:cNvPr>
          <p:cNvCxnSpPr>
            <a:cxnSpLocks/>
          </p:cNvCxnSpPr>
          <p:nvPr/>
        </p:nvCxnSpPr>
        <p:spPr>
          <a:xfrm>
            <a:off x="6309055" y="4300059"/>
            <a:ext cx="17279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06BB27-33AF-4102-BD48-D00E118F94FF}"/>
              </a:ext>
            </a:extLst>
          </p:cNvPr>
          <p:cNvCxnSpPr>
            <a:cxnSpLocks/>
          </p:cNvCxnSpPr>
          <p:nvPr/>
        </p:nvCxnSpPr>
        <p:spPr>
          <a:xfrm flipH="1">
            <a:off x="6369571" y="4763979"/>
            <a:ext cx="17783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832D0D-A7C4-DCFB-0EAD-FED4663BD1BB}"/>
              </a:ext>
            </a:extLst>
          </p:cNvPr>
          <p:cNvSpPr txBox="1"/>
          <p:nvPr/>
        </p:nvSpPr>
        <p:spPr>
          <a:xfrm>
            <a:off x="6685154" y="3879374"/>
            <a:ext cx="14140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Request</a:t>
            </a:r>
            <a:endParaRPr lang="en-CA" sz="2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AC8EFC-9D3F-4C3A-7359-4ACD00D3A825}"/>
              </a:ext>
            </a:extLst>
          </p:cNvPr>
          <p:cNvSpPr txBox="1"/>
          <p:nvPr/>
        </p:nvSpPr>
        <p:spPr>
          <a:xfrm>
            <a:off x="6622542" y="4351244"/>
            <a:ext cx="14766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Response</a:t>
            </a:r>
            <a:endParaRPr lang="en-CA" sz="2100" dirty="0"/>
          </a:p>
        </p:txBody>
      </p:sp>
    </p:spTree>
    <p:extLst>
      <p:ext uri="{BB962C8B-B14F-4D97-AF65-F5344CB8AC3E}">
        <p14:creationId xmlns:p14="http://schemas.microsoft.com/office/powerpoint/2010/main" val="63976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6CA9CE4-AE6A-9E8C-7AE4-395FBEF4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74" y="0"/>
            <a:ext cx="7686715" cy="6065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81AF3F-4ED7-0B58-2CA6-07E45F6F9D6E}"/>
              </a:ext>
            </a:extLst>
          </p:cNvPr>
          <p:cNvSpPr txBox="1"/>
          <p:nvPr/>
        </p:nvSpPr>
        <p:spPr>
          <a:xfrm>
            <a:off x="2032840" y="6354708"/>
            <a:ext cx="749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Source Code: 01_restsebootstrap</a:t>
            </a:r>
            <a:endParaRPr lang="en-CA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7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057273E-ECE8-95D7-0C4A-D3C5F724B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952" y="-58956"/>
            <a:ext cx="8014093" cy="63242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2B2378-D7FB-D3CC-8166-00344CDB6473}"/>
              </a:ext>
            </a:extLst>
          </p:cNvPr>
          <p:cNvSpPr txBox="1"/>
          <p:nvPr/>
        </p:nvSpPr>
        <p:spPr>
          <a:xfrm>
            <a:off x="2032840" y="6354708"/>
            <a:ext cx="749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Source Code: 02_restserver</a:t>
            </a:r>
            <a:endParaRPr lang="en-CA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4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C45422C-3DAD-9874-5F14-5F63DC6D9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88" y="1232801"/>
            <a:ext cx="10493022" cy="3256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49B745-6EC2-658E-0675-1FAA61DE04A8}"/>
              </a:ext>
            </a:extLst>
          </p:cNvPr>
          <p:cNvSpPr txBox="1"/>
          <p:nvPr/>
        </p:nvSpPr>
        <p:spPr>
          <a:xfrm>
            <a:off x="2032840" y="6354708"/>
            <a:ext cx="749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Source Code: 03_restserver, 03_restclient</a:t>
            </a:r>
            <a:endParaRPr lang="en-CA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1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62D8FB28-BDE1-C6BD-223F-5CC7B713B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4" y="0"/>
            <a:ext cx="10628949" cy="60173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FE5A9A-3E89-BBAE-68C5-4502BD13FE3D}"/>
              </a:ext>
            </a:extLst>
          </p:cNvPr>
          <p:cNvSpPr txBox="1"/>
          <p:nvPr/>
        </p:nvSpPr>
        <p:spPr>
          <a:xfrm>
            <a:off x="2032840" y="6354708"/>
            <a:ext cx="749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Source Code: 04_restserver, 04_jsfclient, 04_servletclient</a:t>
            </a:r>
            <a:endParaRPr lang="en-CA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8695B6D-617C-27E1-C710-0C2770D6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54" y="94692"/>
            <a:ext cx="9994690" cy="62485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343F6C-7D7B-1DAE-BF28-7BCC280C17A9}"/>
              </a:ext>
            </a:extLst>
          </p:cNvPr>
          <p:cNvSpPr txBox="1"/>
          <p:nvPr/>
        </p:nvSpPr>
        <p:spPr>
          <a:xfrm>
            <a:off x="596464" y="6366198"/>
            <a:ext cx="1099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Source Code: 05_multipart_server, 05_restclientupload, 05_servletclientmultipart</a:t>
            </a:r>
            <a:endParaRPr lang="en-CA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7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289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HandelGothic BT</vt:lpstr>
      <vt:lpstr>Sora</vt:lpstr>
      <vt:lpstr>Office Theme</vt:lpstr>
      <vt:lpstr>   Jakarta REST 3.1 Services – Easier than you might think</vt:lpstr>
      <vt:lpstr>Who am I?</vt:lpstr>
      <vt:lpstr>The Tool Box</vt:lpstr>
      <vt:lpstr>Jakarta EE 10 – Jakarta REST 3.1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Jakarta REST 3.1 Services – Easier than you might think</dc:title>
  <dc:creator>Kenneth Fogel</dc:creator>
  <cp:lastModifiedBy>Kenneth Fogel</cp:lastModifiedBy>
  <cp:revision>6</cp:revision>
  <dcterms:created xsi:type="dcterms:W3CDTF">2023-10-30T18:17:53Z</dcterms:created>
  <dcterms:modified xsi:type="dcterms:W3CDTF">2023-11-07T16:22:57Z</dcterms:modified>
</cp:coreProperties>
</file>