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4F8ADA4-E2C8-4E94-97BB-A07A6298DF7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53C19E6-FF57-4795-B8BE-07CB4664D2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Twitter Location </a:t>
            </a:r>
            <a:br>
              <a:rPr lang="en-US" sz="4800" dirty="0" smtClean="0"/>
            </a:br>
            <a:r>
              <a:rPr lang="en-US" sz="4800" dirty="0" smtClean="0"/>
              <a:t>K Center Clustering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Roberto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</a:t>
            </a:r>
            <a:endParaRPr lang="en-US" dirty="0"/>
          </a:p>
        </p:txBody>
      </p:sp>
      <p:pic>
        <p:nvPicPr>
          <p:cNvPr id="6146" name="Picture 2" descr="C:\Users\Tao\Desktop\kcluster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50482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7170" name="Picture 2" descr="C:\Users\Tao\Desktop\kcluster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7815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8194" name="Picture 2" descr="C:\Users\Tao\Desktop\kcluster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47244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9218" name="Picture 2" descr="C:\Users\Tao\Desktop\kcluster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78155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9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10242" name="Picture 2" descr="C:\Users\Tao\Desktop\kcluster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51273"/>
            <a:ext cx="51435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7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only compare with user description and profile</a:t>
            </a:r>
          </a:p>
          <a:p>
            <a:r>
              <a:rPr lang="en-US" dirty="0" smtClean="0"/>
              <a:t>Can range from 100 miles to 10000 miles difference.</a:t>
            </a:r>
          </a:p>
          <a:p>
            <a:r>
              <a:rPr lang="en-US" dirty="0" smtClean="0"/>
              <a:t>Each cluster starts off at a random position, so every cluster is different.</a:t>
            </a:r>
            <a:endParaRPr lang="en-US" dirty="0"/>
          </a:p>
        </p:txBody>
      </p:sp>
      <p:pic>
        <p:nvPicPr>
          <p:cNvPr id="11266" name="Picture 2" descr="C:\Users\Tao\Desktop\locationf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24200"/>
            <a:ext cx="4648200" cy="321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200400"/>
            <a:ext cx="3048000" cy="2791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Location from gazetteer isn’t perfect</a:t>
            </a:r>
          </a:p>
          <a:p>
            <a:r>
              <a:rPr lang="en-US" dirty="0" smtClean="0"/>
              <a:t>Acronyms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Improvements in querying the gazetteer</a:t>
            </a:r>
          </a:p>
          <a:p>
            <a:r>
              <a:rPr lang="en-US" dirty="0" smtClean="0"/>
              <a:t>Comparison with other algorithms</a:t>
            </a:r>
          </a:p>
          <a:p>
            <a:r>
              <a:rPr lang="en-US" dirty="0" smtClean="0"/>
              <a:t>Collect more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7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1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Twitter, and social media in general, have seen exponential increases in usage over the years.</a:t>
            </a:r>
          </a:p>
          <a:p>
            <a:r>
              <a:rPr lang="en-US" dirty="0" smtClean="0"/>
              <a:t>Users post various updates on life events, personal life, and other random details.</a:t>
            </a:r>
          </a:p>
          <a:p>
            <a:r>
              <a:rPr lang="en-US" dirty="0" smtClean="0"/>
              <a:t>All this user generated data can be mined and used for things like product reviews, popularity of a certain show or movie, and even presidential election predictions.</a:t>
            </a:r>
          </a:p>
          <a:p>
            <a:r>
              <a:rPr lang="en-US" dirty="0" smtClean="0"/>
              <a:t>Most common way of getting location : IP addresses</a:t>
            </a:r>
          </a:p>
          <a:p>
            <a:r>
              <a:rPr lang="en-US" dirty="0" smtClean="0"/>
              <a:t>However, VPN, proxies, and dynamic IP’s mask the true location of a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has 2 ways : </a:t>
            </a:r>
            <a:r>
              <a:rPr lang="en-US" dirty="0" err="1" smtClean="0"/>
              <a:t>GeoTagging</a:t>
            </a:r>
            <a:r>
              <a:rPr lang="en-US" dirty="0" smtClean="0"/>
              <a:t>, and a “Location” text field in their profile.</a:t>
            </a:r>
          </a:p>
          <a:p>
            <a:r>
              <a:rPr lang="en-US" dirty="0" smtClean="0"/>
              <a:t>Less than 1% are </a:t>
            </a:r>
            <a:r>
              <a:rPr lang="en-US" dirty="0" err="1" smtClean="0"/>
              <a:t>GeoTagged</a:t>
            </a:r>
            <a:r>
              <a:rPr lang="en-US" dirty="0" smtClean="0"/>
              <a:t>, and about 34% of users provide incomplete or inaccurate data in their profile.</a:t>
            </a:r>
          </a:p>
          <a:p>
            <a:r>
              <a:rPr lang="en-US" dirty="0" smtClean="0"/>
              <a:t>To solve this: Identify the location of a user based on the content of their Tweets</a:t>
            </a:r>
            <a:endParaRPr lang="en-US" dirty="0"/>
          </a:p>
        </p:txBody>
      </p:sp>
      <p:pic>
        <p:nvPicPr>
          <p:cNvPr id="1026" name="Picture 2" descr="C:\Users\Tao\Desktop\twitter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114800"/>
            <a:ext cx="42862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Tao\Desktop\twitter\twitterprofile B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3142034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API using </a:t>
            </a:r>
            <a:r>
              <a:rPr lang="en-US" dirty="0" err="1" smtClean="0"/>
              <a:t>OAuth</a:t>
            </a:r>
            <a:endParaRPr lang="en-US" dirty="0" smtClean="0"/>
          </a:p>
          <a:p>
            <a:r>
              <a:rPr lang="en-US" dirty="0" smtClean="0"/>
              <a:t>API Rate Call Limits – Every 15 minutes</a:t>
            </a:r>
          </a:p>
          <a:p>
            <a:r>
              <a:rPr lang="en-US" dirty="0" smtClean="0"/>
              <a:t>User, followers, following – 15/window</a:t>
            </a:r>
          </a:p>
          <a:p>
            <a:r>
              <a:rPr lang="en-US" dirty="0" smtClean="0"/>
              <a:t>Tweets, friends, users – 180/window</a:t>
            </a:r>
          </a:p>
          <a:p>
            <a:r>
              <a:rPr lang="en-US" dirty="0" smtClean="0"/>
              <a:t>Maximum of 200 rows per call.</a:t>
            </a:r>
          </a:p>
          <a:p>
            <a:r>
              <a:rPr lang="en-US" dirty="0" smtClean="0"/>
              <a:t>Up to only the most recent 3200 tweets.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Tao\Desktop\api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62000"/>
            <a:ext cx="20002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600200"/>
            <a:ext cx="4648200" cy="4876800"/>
          </a:xfrm>
        </p:spPr>
        <p:txBody>
          <a:bodyPr/>
          <a:lstStyle/>
          <a:p>
            <a:r>
              <a:rPr lang="en-US" dirty="0" smtClean="0"/>
              <a:t>Ark-NLP – Carnegie Mellon</a:t>
            </a:r>
          </a:p>
          <a:p>
            <a:r>
              <a:rPr lang="en-US" dirty="0" smtClean="0"/>
              <a:t>Just for Twitter, </a:t>
            </a:r>
            <a:r>
              <a:rPr lang="en-US" dirty="0" err="1" smtClean="0"/>
              <a:t>Tokenizer</a:t>
            </a:r>
            <a:r>
              <a:rPr lang="en-US" dirty="0" smtClean="0"/>
              <a:t> and Part-of-speech tagger.</a:t>
            </a:r>
          </a:p>
          <a:p>
            <a:r>
              <a:rPr lang="en-US" dirty="0" smtClean="0"/>
              <a:t>Give it the tweets of a user, and it will return the tag which classifies the type of word.</a:t>
            </a:r>
          </a:p>
          <a:p>
            <a:r>
              <a:rPr lang="en-US" dirty="0" smtClean="0"/>
              <a:t>Strip everything else besides proper nouns to be used in the gazetteer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Tao\Desktop\nlp leg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0093"/>
            <a:ext cx="3657600" cy="472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Gazetteer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Geographical dictionary – Name and Coordinates</a:t>
            </a:r>
          </a:p>
          <a:p>
            <a:r>
              <a:rPr lang="en-US" dirty="0" err="1" smtClean="0"/>
              <a:t>DBpedia</a:t>
            </a:r>
            <a:r>
              <a:rPr lang="en-US" dirty="0" smtClean="0"/>
              <a:t> – Crowd Sourced database that extracts information from Wikipedia</a:t>
            </a:r>
          </a:p>
          <a:p>
            <a:r>
              <a:rPr lang="en-US" dirty="0" smtClean="0"/>
              <a:t>SPARQL – SPARQL Protocol And RDF Query language.</a:t>
            </a:r>
          </a:p>
          <a:p>
            <a:r>
              <a:rPr lang="en-US" dirty="0" smtClean="0"/>
              <a:t>RDF – uses triples : subject-predicate-object</a:t>
            </a:r>
          </a:p>
        </p:txBody>
      </p:sp>
      <p:pic>
        <p:nvPicPr>
          <p:cNvPr id="4098" name="Picture 2" descr="http://www.accessola2.com/olita/insideolita/wordpress/wp-content/uploads/2014/04/hitchens_app2_Slide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9" b="7105"/>
          <a:stretch/>
        </p:blipFill>
        <p:spPr bwMode="auto">
          <a:xfrm>
            <a:off x="1447800" y="3785075"/>
            <a:ext cx="5638800" cy="28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PREFIX geo: &lt;http://</a:t>
            </a:r>
            <a:r>
              <a:rPr lang="en-US" sz="1400" dirty="0" smtClean="0"/>
              <a:t>www.w3.org/2003/01/geo/wgs84_pos/&gt; </a:t>
            </a:r>
            <a:endParaRPr lang="en-US" sz="1400" dirty="0"/>
          </a:p>
          <a:p>
            <a:r>
              <a:rPr lang="en-US" sz="1400" dirty="0"/>
              <a:t>PREFIX </a:t>
            </a:r>
            <a:r>
              <a:rPr lang="en-US" sz="1400" dirty="0" err="1"/>
              <a:t>dbo</a:t>
            </a:r>
            <a:r>
              <a:rPr lang="en-US" sz="1400" dirty="0"/>
              <a:t>: &lt;http://dbpedia.org/ontology/&gt; </a:t>
            </a:r>
          </a:p>
          <a:p>
            <a:r>
              <a:rPr lang="en-US" sz="1400" dirty="0"/>
              <a:t>SELECT * WHERE {</a:t>
            </a:r>
          </a:p>
          <a:p>
            <a:r>
              <a:rPr lang="en-US" sz="1400" dirty="0"/>
              <a:t>?s a </a:t>
            </a:r>
            <a:r>
              <a:rPr lang="en-US" sz="1400" dirty="0" err="1"/>
              <a:t>dbo:Place</a:t>
            </a:r>
            <a:r>
              <a:rPr lang="en-US" sz="1400" dirty="0"/>
              <a:t> .</a:t>
            </a:r>
          </a:p>
          <a:p>
            <a:r>
              <a:rPr lang="en-US" sz="1400" dirty="0"/>
              <a:t>?s </a:t>
            </a:r>
            <a:r>
              <a:rPr lang="en-US" sz="1400" dirty="0" err="1"/>
              <a:t>geo:lat</a:t>
            </a:r>
            <a:r>
              <a:rPr lang="en-US" sz="1400" dirty="0"/>
              <a:t> ?</a:t>
            </a:r>
            <a:r>
              <a:rPr lang="en-US" sz="1400" dirty="0" err="1"/>
              <a:t>lat</a:t>
            </a:r>
            <a:r>
              <a:rPr lang="en-US" sz="1400" dirty="0"/>
              <a:t> .</a:t>
            </a:r>
          </a:p>
          <a:p>
            <a:r>
              <a:rPr lang="en-US" sz="1400" dirty="0"/>
              <a:t>?s </a:t>
            </a:r>
            <a:r>
              <a:rPr lang="en-US" sz="1400" dirty="0" err="1"/>
              <a:t>geo:long</a:t>
            </a:r>
            <a:r>
              <a:rPr lang="en-US" sz="1400" dirty="0"/>
              <a:t> ?long .</a:t>
            </a:r>
          </a:p>
          <a:p>
            <a:r>
              <a:rPr lang="en-US" sz="1400" dirty="0"/>
              <a:t>?s </a:t>
            </a:r>
            <a:r>
              <a:rPr lang="en-US" sz="1400" dirty="0" err="1"/>
              <a:t>rdfs:label</a:t>
            </a:r>
            <a:r>
              <a:rPr lang="en-US" sz="1400" dirty="0"/>
              <a:t> ?name</a:t>
            </a:r>
          </a:p>
          <a:p>
            <a:r>
              <a:rPr lang="en-US" sz="1400" dirty="0"/>
              <a:t>FILTER ( ?long &gt; -118.3 &amp;&amp; ?long &lt; -118 &amp;&amp; ?</a:t>
            </a:r>
            <a:r>
              <a:rPr lang="en-US" sz="1400" dirty="0" err="1"/>
              <a:t>lat</a:t>
            </a:r>
            <a:r>
              <a:rPr lang="en-US" sz="1400" dirty="0"/>
              <a:t> &gt; 34 &amp;&amp; ?</a:t>
            </a:r>
            <a:r>
              <a:rPr lang="en-US" sz="1400" dirty="0" err="1"/>
              <a:t>lat</a:t>
            </a:r>
            <a:r>
              <a:rPr lang="en-US" sz="1400" dirty="0"/>
              <a:t> &lt; 34.1)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LIMIT </a:t>
            </a:r>
            <a:r>
              <a:rPr lang="en-US" sz="1400" dirty="0" smtClean="0"/>
              <a:t>5</a:t>
            </a:r>
          </a:p>
          <a:p>
            <a:endParaRPr lang="en-US" sz="1400" dirty="0"/>
          </a:p>
          <a:p>
            <a:r>
              <a:rPr lang="en-US" sz="1400" dirty="0" err="1" smtClean="0"/>
              <a:t>Dbo:Place</a:t>
            </a:r>
            <a:r>
              <a:rPr lang="en-US" sz="1400" dirty="0" smtClean="0"/>
              <a:t> = Dbpedia.org/</a:t>
            </a:r>
            <a:r>
              <a:rPr lang="en-US" sz="1400" dirty="0" err="1" smtClean="0"/>
              <a:t>ontology#Place</a:t>
            </a:r>
            <a:endParaRPr lang="en-US" sz="1400" dirty="0"/>
          </a:p>
        </p:txBody>
      </p:sp>
      <p:pic>
        <p:nvPicPr>
          <p:cNvPr id="5122" name="Picture 2" descr="C:\Users\Tao\Desktop\sparql 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00600"/>
            <a:ext cx="55816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Spherical Law of Cosines</a:t>
            </a:r>
          </a:p>
          <a:p>
            <a:pPr fontAlgn="base"/>
            <a:r>
              <a:rPr lang="en-US" dirty="0" smtClean="0"/>
              <a:t>    </a:t>
            </a:r>
            <a:r>
              <a:rPr lang="el-GR" dirty="0" smtClean="0"/>
              <a:t>Δ</a:t>
            </a:r>
            <a:r>
              <a:rPr lang="en-US" dirty="0" err="1"/>
              <a:t>lat</a:t>
            </a:r>
            <a:r>
              <a:rPr lang="en-US" dirty="0"/>
              <a:t> = lat2− lat1</a:t>
            </a:r>
          </a:p>
          <a:p>
            <a:pPr fontAlgn="base"/>
            <a:r>
              <a:rPr lang="en-US" dirty="0"/>
              <a:t>    </a:t>
            </a:r>
            <a:r>
              <a:rPr lang="el-GR" dirty="0"/>
              <a:t>Δ</a:t>
            </a:r>
            <a:r>
              <a:rPr lang="en-US" dirty="0"/>
              <a:t>long = long2− long1</a:t>
            </a:r>
          </a:p>
          <a:p>
            <a:pPr fontAlgn="base"/>
            <a:r>
              <a:rPr lang="en-US" dirty="0"/>
              <a:t>    a = sin²(</a:t>
            </a:r>
            <a:r>
              <a:rPr lang="el-GR" dirty="0"/>
              <a:t>Δ</a:t>
            </a:r>
            <a:r>
              <a:rPr lang="en-US" dirty="0" err="1"/>
              <a:t>lat</a:t>
            </a:r>
            <a:r>
              <a:rPr lang="en-US" dirty="0"/>
              <a:t>/2) + </a:t>
            </a:r>
            <a:r>
              <a:rPr lang="en-US" dirty="0" err="1"/>
              <a:t>cos</a:t>
            </a:r>
            <a:r>
              <a:rPr lang="en-US" dirty="0"/>
              <a:t>(lat1</a:t>
            </a:r>
            <a:r>
              <a:rPr lang="en-US" dirty="0" smtClean="0"/>
              <a:t>) * </a:t>
            </a:r>
            <a:r>
              <a:rPr lang="en-US" dirty="0" err="1" smtClean="0"/>
              <a:t>cos</a:t>
            </a:r>
            <a:r>
              <a:rPr lang="en-US" dirty="0" smtClean="0"/>
              <a:t>(lat2) * sin²(</a:t>
            </a:r>
            <a:r>
              <a:rPr lang="el-GR" dirty="0"/>
              <a:t>Δ</a:t>
            </a:r>
            <a:r>
              <a:rPr lang="en-US" dirty="0"/>
              <a:t>long/2)</a:t>
            </a:r>
          </a:p>
          <a:p>
            <a:pPr fontAlgn="base"/>
            <a:r>
              <a:rPr lang="en-US" dirty="0"/>
              <a:t>    c = </a:t>
            </a:r>
            <a:r>
              <a:rPr lang="en-US" dirty="0" smtClean="0"/>
              <a:t>2 * atan2</a:t>
            </a:r>
            <a:r>
              <a:rPr lang="en-US" dirty="0"/>
              <a:t>(√a, √(1−a))</a:t>
            </a:r>
          </a:p>
          <a:p>
            <a:pPr fontAlgn="base"/>
            <a:r>
              <a:rPr lang="en-US" dirty="0"/>
              <a:t>    d = </a:t>
            </a:r>
            <a:r>
              <a:rPr lang="en-US" dirty="0" smtClean="0"/>
              <a:t>R * c</a:t>
            </a:r>
          </a:p>
          <a:p>
            <a:pPr fontAlgn="base"/>
            <a:r>
              <a:rPr lang="en-US" dirty="0" smtClean="0"/>
              <a:t>R = Radius of Earth (in whatever measurement)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K-Center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amount of clusters</a:t>
            </a:r>
          </a:p>
          <a:p>
            <a:r>
              <a:rPr lang="en-US" dirty="0" smtClean="0"/>
              <a:t>Radius = distance from the center of each cluster</a:t>
            </a:r>
          </a:p>
          <a:p>
            <a:endParaRPr lang="en-US" dirty="0"/>
          </a:p>
          <a:p>
            <a:r>
              <a:rPr lang="en-US" dirty="0" smtClean="0"/>
              <a:t>Randomly choose a point to be the first center</a:t>
            </a:r>
          </a:p>
          <a:p>
            <a:r>
              <a:rPr lang="en-US" dirty="0" smtClean="0"/>
              <a:t>For I = 2 up to K,</a:t>
            </a:r>
          </a:p>
          <a:p>
            <a:pPr lvl="1"/>
            <a:r>
              <a:rPr lang="en-US" dirty="0" smtClean="0"/>
              <a:t>Next center is the point with maximum distance from all center</a:t>
            </a:r>
          </a:p>
          <a:p>
            <a:r>
              <a:rPr lang="en-US" dirty="0" smtClean="0"/>
              <a:t>Then, assign all </a:t>
            </a:r>
            <a:r>
              <a:rPr lang="en-US" dirty="0" err="1" smtClean="0"/>
              <a:t>unclustered</a:t>
            </a:r>
            <a:r>
              <a:rPr lang="en-US" dirty="0" smtClean="0"/>
              <a:t> points within the radius of each center to the clusters</a:t>
            </a:r>
          </a:p>
          <a:p>
            <a:r>
              <a:rPr lang="en-US" dirty="0" smtClean="0"/>
              <a:t>Predict the center of the cluster with most points</a:t>
            </a:r>
          </a:p>
        </p:txBody>
      </p:sp>
    </p:spTree>
    <p:extLst>
      <p:ext uri="{BB962C8B-B14F-4D97-AF65-F5344CB8AC3E}">
        <p14:creationId xmlns:p14="http://schemas.microsoft.com/office/powerpoint/2010/main" val="7576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254</TotalTime>
  <Words>497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Twitter Location  K Center Clustering</vt:lpstr>
      <vt:lpstr>Problem </vt:lpstr>
      <vt:lpstr>Problem cont.</vt:lpstr>
      <vt:lpstr>Twitter API</vt:lpstr>
      <vt:lpstr>Natural Language Processing</vt:lpstr>
      <vt:lpstr>Gazetteer</vt:lpstr>
      <vt:lpstr>SPARQL</vt:lpstr>
      <vt:lpstr>Coordinate Distance</vt:lpstr>
      <vt:lpstr>K-Center Clustering</vt:lpstr>
      <vt:lpstr>Step 0</vt:lpstr>
      <vt:lpstr>Step 1</vt:lpstr>
      <vt:lpstr>Step 2</vt:lpstr>
      <vt:lpstr>Step 3</vt:lpstr>
      <vt:lpstr>Step 4</vt:lpstr>
      <vt:lpstr>Accuracy</vt:lpstr>
      <vt:lpstr>Future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Location  K Center Clustering</dc:title>
  <dc:creator>Robert Xu</dc:creator>
  <cp:lastModifiedBy>Robert Xu</cp:lastModifiedBy>
  <cp:revision>16</cp:revision>
  <dcterms:created xsi:type="dcterms:W3CDTF">2015-06-03T17:34:26Z</dcterms:created>
  <dcterms:modified xsi:type="dcterms:W3CDTF">2015-06-04T16:35:12Z</dcterms:modified>
</cp:coreProperties>
</file>