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57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FFC14-380B-4C64-9AF4-218E45FD5B31}" v="104" dt="2023-10-13T18:13:07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D7463-1C65-4D94-B580-3610F4C750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778A4-6954-40BA-866D-C7F48EDC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fa784f78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fa784f78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if they’re not sure if their communication skills are up to par then they can schedule a time to talk with me on the course page and I’ll give them the feedback on if you would do fine.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fa784f78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fa784f78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if they’re not sure if their communication skills are up to par then they can schedule a time to talk with me on the course page and I’ll give them the feedback on if you would do fine.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153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f756fd7f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f756fd7f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f756fd7f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f756fd7f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f756fd7f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f756fd7f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f756fd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f756fd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fa784f78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fa784f78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if they’re not sure if their communication skills are up to par then they can schedule a time to talk with me on the course page and I’ll give them the feedback on if you would do fine.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447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237E-E382-8A69-D789-0D2164063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B49E9-814B-0B8C-8A22-C7C88E19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DC02-66B2-FC0F-A223-AA68F8E2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9B0-AA64-47A1-876C-283543BE478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5F9B-5A90-C5CB-8AFA-2F646D26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5974-4935-0AD9-A9E4-CF52428B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B41B-61E8-408A-B945-C5FACF9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9E90-DFF8-1AB6-F7BF-951E3958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25162-1AC1-35D0-37E2-B99677A5E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100D-8627-C2DD-59A6-9290DE0B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9B0-AA64-47A1-876C-283543BE478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D6AD-F65B-67F2-3379-BFD4BCC1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057F-5C80-084B-FB95-D84F7038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B41B-61E8-408A-B945-C5FACF9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2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70643-3667-FF68-3CAC-64AE7A10F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D944D-D96A-7A08-4DCE-815F4822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ECB1-286E-FA12-F6A7-7184845D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9B0-AA64-47A1-876C-283543BE478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40C8C-9500-8804-D5A2-B437E983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CB43-7E28-83B0-A5F9-4FA6F9A9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B41B-61E8-408A-B945-C5FACF9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9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9B29-E4E3-4EC5-8417-94CE0A15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41B1-8A37-A95C-6678-04474CD8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AEB9-B19F-2C51-59C6-E8B964C0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9B0-AA64-47A1-876C-283543BE478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6952-5F13-B14A-E2A2-4E8AD620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69A1-618C-0E4C-0BC1-BE657EE5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B41B-61E8-408A-B945-C5FACF9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E53C-BDEE-EE02-9429-4BEACEF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5A14E-5541-1B19-7813-D0043681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6D589-FF4B-7EC1-C01F-DA1070AD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9B0-AA64-47A1-876C-283543BE478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6305-DAAF-68CC-7137-92FBBFD7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A76EA-6FC4-EFDA-2900-B0181DB6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B41B-61E8-408A-B945-C5FACF9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4A19-EA33-0E7D-88AC-C3B32075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55F6-A02B-CEFD-CA31-19E67650B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05AC9-B225-2FFB-AE4F-B8FFC40C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8B74-120F-2198-E176-213BC87D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9B0-AA64-47A1-876C-283543BE478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DFAD8-EE6D-5750-F698-CE6ADFA3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0D637-D6DD-1C13-90A7-8D7364A3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B41B-61E8-408A-B945-C5FACF9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9990-052B-8DB6-624C-3DEF75A7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F00F1-A2A2-19CE-CE78-AED7DFE6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76C29-4DB1-4578-A091-06CF9B610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CBEE3-248F-F127-934A-819FD5158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891AE-AB23-08A5-4C4C-316D42D8E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E7E12-1B2A-07C5-3EE2-1C232A26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9B0-AA64-47A1-876C-283543BE478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0D4BE-BDAF-A907-8D48-4BE605EE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2981B-6BC2-0AA7-E373-67E07A42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B41B-61E8-408A-B945-C5FACF9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5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F1E4-DD6D-5CB9-063B-E01AA9B5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C208A-54FF-84AB-80DB-272F8E4A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9B0-AA64-47A1-876C-283543BE478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E22CE-12DB-D1B7-0475-64FAFC34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9BD94-899B-D55C-030A-633AF666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B41B-61E8-408A-B945-C5FACF9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7D320-BC0C-23C7-4578-2C1DE50D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9B0-AA64-47A1-876C-283543BE478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989E5-86C3-2A32-DA43-4CA6E413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F638C-8258-5B90-9451-F05EE988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B41B-61E8-408A-B945-C5FACF9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DE91-A670-64D0-76B7-2565E661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462E-EE8A-E090-2CDB-55FC385E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08E82-214B-292A-13F3-BFAF346EE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199C7-B1B3-B2C6-58BE-0D2DB5AB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9B0-AA64-47A1-876C-283543BE478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50258-CF28-93E2-E126-CAB17101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85396-BBCA-9C89-FEBE-A1C14D76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B41B-61E8-408A-B945-C5FACF9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920C-9A52-9FD8-9886-899BFE8E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4C707-1DE8-D9CF-F89A-2D7B48556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2D587-0E58-CDDB-2B17-07AC57D73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5788-0A58-38F3-9792-5FAB1F3C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9B0-AA64-47A1-876C-283543BE478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60511-2AFA-94E5-BB18-26038B49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6F67-A11F-4F3F-3905-16EEF8C2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B41B-61E8-408A-B945-C5FACF9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388DA-45D8-0A6A-3E81-C51701FE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536EA-E546-A675-25A9-676129503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44563-F52C-3018-7F48-B5D9727DA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9B0-AA64-47A1-876C-283543BE478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1F88-E935-4032-EF7E-AA313CFE1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14B2-E95C-E0AB-485E-916262C85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B41B-61E8-408A-B945-C5FACF96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2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microsoft.com/en-us/azure/private-link/private-link-overview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10.png"/><Relationship Id="rId10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2A3992-C1EA-0571-8C74-636A3843CC5C}"/>
              </a:ext>
            </a:extLst>
          </p:cNvPr>
          <p:cNvGrpSpPr/>
          <p:nvPr/>
        </p:nvGrpSpPr>
        <p:grpSpPr>
          <a:xfrm>
            <a:off x="3940752" y="127063"/>
            <a:ext cx="3769302" cy="389127"/>
            <a:chOff x="4283652" y="116671"/>
            <a:chExt cx="3769302" cy="3891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87914A-2C9E-7708-0FC4-1464B5922C75}"/>
                </a:ext>
              </a:extLst>
            </p:cNvPr>
            <p:cNvSpPr txBox="1"/>
            <p:nvPr/>
          </p:nvSpPr>
          <p:spPr>
            <a:xfrm>
              <a:off x="4283652" y="167244"/>
              <a:ext cx="376930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Building a Mini SIEM/SOAR in Azure</a:t>
              </a:r>
              <a:endParaRPr lang="en-US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E299A5-D810-F06F-B463-D7A22FD2174D}"/>
                </a:ext>
              </a:extLst>
            </p:cNvPr>
            <p:cNvSpPr/>
            <p:nvPr/>
          </p:nvSpPr>
          <p:spPr>
            <a:xfrm>
              <a:off x="4478481" y="116671"/>
              <a:ext cx="3574473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BCD2F3-37A5-2B20-7DE6-24167FAAA4E6}"/>
              </a:ext>
            </a:extLst>
          </p:cNvPr>
          <p:cNvSpPr txBox="1"/>
          <p:nvPr/>
        </p:nvSpPr>
        <p:spPr>
          <a:xfrm>
            <a:off x="287482" y="3584115"/>
            <a:ext cx="12559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100" dirty="0"/>
              <a:t>I</a:t>
            </a:r>
            <a:r>
              <a:rPr lang="en-US" sz="1100" u="none" strike="noStrike" dirty="0">
                <a:effectLst/>
              </a:rPr>
              <a:t>dentify Azure </a:t>
            </a:r>
          </a:p>
          <a:p>
            <a:pPr algn="l" fontAlgn="ctr"/>
            <a:r>
              <a:rPr lang="en-US" sz="1100" u="none" strike="noStrike" dirty="0">
                <a:effectLst/>
              </a:rPr>
              <a:t>services and tools </a:t>
            </a:r>
          </a:p>
          <a:p>
            <a:pPr algn="l" fontAlgn="ctr"/>
            <a:r>
              <a:rPr lang="en-US" sz="1100" u="none" strike="noStrike" dirty="0">
                <a:effectLst/>
              </a:rPr>
              <a:t>for SIEM/SOAR </a:t>
            </a:r>
          </a:p>
          <a:p>
            <a:pPr algn="l" fontAlgn="ctr"/>
            <a:r>
              <a:rPr lang="en-US" sz="1100" u="none" strike="noStrike" dirty="0">
                <a:effectLst/>
              </a:rPr>
              <a:t>implementation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A676E5-7DC1-EECA-03B3-B115DB66698D}"/>
              </a:ext>
            </a:extLst>
          </p:cNvPr>
          <p:cNvSpPr/>
          <p:nvPr/>
        </p:nvSpPr>
        <p:spPr>
          <a:xfrm>
            <a:off x="338683" y="1656507"/>
            <a:ext cx="1204705" cy="5703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38D7AA-DFB7-5728-A3D7-23C8C12E027A}"/>
              </a:ext>
            </a:extLst>
          </p:cNvPr>
          <p:cNvSpPr/>
          <p:nvPr/>
        </p:nvSpPr>
        <p:spPr>
          <a:xfrm>
            <a:off x="333826" y="2532801"/>
            <a:ext cx="1204705" cy="640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7F68CD-7C7F-7E81-4FF9-D9B5FA2CD75B}"/>
              </a:ext>
            </a:extLst>
          </p:cNvPr>
          <p:cNvSpPr/>
          <p:nvPr/>
        </p:nvSpPr>
        <p:spPr>
          <a:xfrm>
            <a:off x="328969" y="3599387"/>
            <a:ext cx="1204705" cy="7276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F58E78-E620-111A-4C17-61389F08257F}"/>
              </a:ext>
            </a:extLst>
          </p:cNvPr>
          <p:cNvSpPr txBox="1"/>
          <p:nvPr/>
        </p:nvSpPr>
        <p:spPr>
          <a:xfrm>
            <a:off x="328969" y="1636315"/>
            <a:ext cx="120470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Define project scope and objectives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2D84D5-8F20-8597-8FED-4251B60EE3AF}"/>
              </a:ext>
            </a:extLst>
          </p:cNvPr>
          <p:cNvSpPr txBox="1"/>
          <p:nvPr/>
        </p:nvSpPr>
        <p:spPr>
          <a:xfrm>
            <a:off x="338683" y="2573186"/>
            <a:ext cx="102252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100" dirty="0"/>
              <a:t>Research and </a:t>
            </a:r>
          </a:p>
          <a:p>
            <a:pPr algn="l" font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Requirement</a:t>
            </a:r>
          </a:p>
          <a:p>
            <a:pPr algn="l" font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Gathering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60446B-66C3-3AE8-5EDC-057ADC0CF06B}"/>
              </a:ext>
            </a:extLst>
          </p:cNvPr>
          <p:cNvSpPr/>
          <p:nvPr/>
        </p:nvSpPr>
        <p:spPr>
          <a:xfrm>
            <a:off x="1994293" y="1675935"/>
            <a:ext cx="1673592" cy="5605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3312B9-E29F-31B4-26C9-EFC03046FEA0}"/>
              </a:ext>
            </a:extLst>
          </p:cNvPr>
          <p:cNvSpPr txBox="1"/>
          <p:nvPr/>
        </p:nvSpPr>
        <p:spPr>
          <a:xfrm>
            <a:off x="2022606" y="1626726"/>
            <a:ext cx="178148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Create an Azure subscription </a:t>
            </a:r>
          </a:p>
          <a:p>
            <a:r>
              <a:rPr lang="en-US" sz="1100" u="none" strike="noStrike" dirty="0">
                <a:effectLst/>
              </a:rPr>
              <a:t>and resources</a:t>
            </a:r>
            <a:endParaRPr lang="en-US" sz="11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F419B7-D0FE-D5A9-064B-534D9C506842}"/>
              </a:ext>
            </a:extLst>
          </p:cNvPr>
          <p:cNvSpPr/>
          <p:nvPr/>
        </p:nvSpPr>
        <p:spPr>
          <a:xfrm>
            <a:off x="1994293" y="2498104"/>
            <a:ext cx="1673592" cy="5605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94F00D-4CCA-6571-57D5-4845BE9F565F}"/>
              </a:ext>
            </a:extLst>
          </p:cNvPr>
          <p:cNvSpPr txBox="1"/>
          <p:nvPr/>
        </p:nvSpPr>
        <p:spPr>
          <a:xfrm>
            <a:off x="1994293" y="2557237"/>
            <a:ext cx="17249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Setup Azure Virtual Machines </a:t>
            </a:r>
            <a:endParaRPr lang="en-US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446096-D9B6-68FC-E891-D002138FF9B3}"/>
              </a:ext>
            </a:extLst>
          </p:cNvPr>
          <p:cNvSpPr/>
          <p:nvPr/>
        </p:nvSpPr>
        <p:spPr>
          <a:xfrm>
            <a:off x="1991379" y="3379406"/>
            <a:ext cx="1673592" cy="5605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5113AC-6126-DEF1-A3D2-C2AFD4A20862}"/>
              </a:ext>
            </a:extLst>
          </p:cNvPr>
          <p:cNvSpPr/>
          <p:nvPr/>
        </p:nvSpPr>
        <p:spPr>
          <a:xfrm>
            <a:off x="1988465" y="4260708"/>
            <a:ext cx="1673592" cy="5605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796B80-9102-7E05-0B09-3E735374A7B6}"/>
              </a:ext>
            </a:extLst>
          </p:cNvPr>
          <p:cNvSpPr/>
          <p:nvPr/>
        </p:nvSpPr>
        <p:spPr>
          <a:xfrm>
            <a:off x="1985551" y="5952850"/>
            <a:ext cx="1673592" cy="5605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670813-95EA-56D8-91FC-66A1D34C8EF5}"/>
              </a:ext>
            </a:extLst>
          </p:cNvPr>
          <p:cNvSpPr txBox="1"/>
          <p:nvPr/>
        </p:nvSpPr>
        <p:spPr>
          <a:xfrm>
            <a:off x="1968611" y="3367673"/>
            <a:ext cx="16963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Configure networking </a:t>
            </a:r>
          </a:p>
          <a:p>
            <a:r>
              <a:rPr lang="en-US" sz="1100" u="none" strike="noStrike" dirty="0">
                <a:effectLst/>
              </a:rPr>
              <a:t>security groups, and </a:t>
            </a:r>
          </a:p>
          <a:p>
            <a:r>
              <a:rPr lang="en-US" sz="1100" u="none" strike="noStrike" dirty="0">
                <a:effectLst/>
              </a:rPr>
              <a:t>firewall rules in Azure</a:t>
            </a:r>
            <a:endParaRPr 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AF978B-0037-9976-92F0-1B6AE597BB35}"/>
              </a:ext>
            </a:extLst>
          </p:cNvPr>
          <p:cNvSpPr txBox="1"/>
          <p:nvPr/>
        </p:nvSpPr>
        <p:spPr>
          <a:xfrm>
            <a:off x="1968611" y="4243245"/>
            <a:ext cx="168761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100" u="none" strike="noStrike" dirty="0">
                <a:effectLst/>
              </a:rPr>
              <a:t>Install MS SQL Server and </a:t>
            </a:r>
          </a:p>
          <a:p>
            <a:pPr algn="l" fontAlgn="ctr"/>
            <a:r>
              <a:rPr lang="en-US" sz="1100" u="none" strike="noStrike" dirty="0">
                <a:effectLst/>
              </a:rPr>
              <a:t>SQL Server Management </a:t>
            </a:r>
          </a:p>
          <a:p>
            <a:pPr algn="l" fontAlgn="ctr"/>
            <a:r>
              <a:rPr lang="en-US" sz="1100" u="none" strike="noStrike" dirty="0">
                <a:effectLst/>
              </a:rPr>
              <a:t>Studio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676C1F-3B45-6BCD-A617-A1D6772B6115}"/>
              </a:ext>
            </a:extLst>
          </p:cNvPr>
          <p:cNvSpPr txBox="1"/>
          <p:nvPr/>
        </p:nvSpPr>
        <p:spPr>
          <a:xfrm>
            <a:off x="1985551" y="6017678"/>
            <a:ext cx="1512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100" u="none" strike="noStrike" dirty="0">
                <a:effectLst/>
              </a:rPr>
              <a:t>Install Azure Active </a:t>
            </a:r>
          </a:p>
          <a:p>
            <a:pPr algn="l" fontAlgn="ctr"/>
            <a:r>
              <a:rPr lang="en-US" sz="1100" u="none" strike="noStrike" dirty="0">
                <a:effectLst/>
              </a:rPr>
              <a:t>Directory (</a:t>
            </a:r>
            <a:r>
              <a:rPr lang="en-US" sz="1100" u="none" strike="noStrike" dirty="0" err="1">
                <a:effectLst/>
              </a:rPr>
              <a:t>Entra</a:t>
            </a:r>
            <a:r>
              <a:rPr lang="en-US" sz="1100" u="none" strike="noStrike" dirty="0">
                <a:effectLst/>
              </a:rPr>
              <a:t> ID) 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20973F-DE05-22BF-5BB3-F07A0526D79D}"/>
              </a:ext>
            </a:extLst>
          </p:cNvPr>
          <p:cNvSpPr txBox="1"/>
          <p:nvPr/>
        </p:nvSpPr>
        <p:spPr>
          <a:xfrm>
            <a:off x="4043050" y="1654203"/>
            <a:ext cx="174866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100" u="none" strike="noStrike" dirty="0" err="1">
                <a:effectLst/>
              </a:rPr>
              <a:t>GeoIP</a:t>
            </a:r>
            <a:r>
              <a:rPr lang="en-US" sz="1100" u="none" strike="noStrike" dirty="0">
                <a:effectLst/>
              </a:rPr>
              <a:t> Data Ingestion, </a:t>
            </a:r>
          </a:p>
          <a:p>
            <a:pPr algn="l" fontAlgn="ctr"/>
            <a:r>
              <a:rPr lang="en-US" sz="1100" u="none" strike="noStrike" dirty="0">
                <a:effectLst/>
              </a:rPr>
              <a:t>Log Analytics and Microsoft </a:t>
            </a:r>
          </a:p>
          <a:p>
            <a:pPr algn="l" fontAlgn="ctr"/>
            <a:r>
              <a:rPr lang="en-US" sz="1100" u="none" strike="noStrike" dirty="0">
                <a:effectLst/>
              </a:rPr>
              <a:t>Sentinel (SIEM) Setup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7806D1-4F2B-C2AF-B530-B167944D1E48}"/>
              </a:ext>
            </a:extLst>
          </p:cNvPr>
          <p:cNvSpPr/>
          <p:nvPr/>
        </p:nvSpPr>
        <p:spPr>
          <a:xfrm>
            <a:off x="4093185" y="1689140"/>
            <a:ext cx="1673592" cy="53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9837C7-4295-4A48-DC98-963EAF79462D}"/>
              </a:ext>
            </a:extLst>
          </p:cNvPr>
          <p:cNvSpPr/>
          <p:nvPr/>
        </p:nvSpPr>
        <p:spPr>
          <a:xfrm>
            <a:off x="4085189" y="2438858"/>
            <a:ext cx="1673592" cy="769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9AB3F8-6510-404D-9D0F-EC9080ABECA1}"/>
              </a:ext>
            </a:extLst>
          </p:cNvPr>
          <p:cNvSpPr txBox="1"/>
          <p:nvPr/>
        </p:nvSpPr>
        <p:spPr>
          <a:xfrm>
            <a:off x="4082394" y="3481974"/>
            <a:ext cx="16702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KQL modification and modification.</a:t>
            </a:r>
            <a:endParaRPr 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D9771-F6EA-8193-6CB1-4686713811E3}"/>
              </a:ext>
            </a:extLst>
          </p:cNvPr>
          <p:cNvSpPr txBox="1"/>
          <p:nvPr/>
        </p:nvSpPr>
        <p:spPr>
          <a:xfrm>
            <a:off x="4048253" y="2438858"/>
            <a:ext cx="17845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1100" u="none" strike="noStrike" dirty="0">
                <a:effectLst/>
              </a:rPr>
              <a:t>Enable Microsoft Defender </a:t>
            </a:r>
          </a:p>
          <a:p>
            <a:pPr fontAlgn="ctr"/>
            <a:r>
              <a:rPr lang="en-US" sz="1100" u="none" strike="noStrike" dirty="0">
                <a:effectLst/>
              </a:rPr>
              <a:t>for Cloud, Log connection </a:t>
            </a:r>
          </a:p>
          <a:p>
            <a:pPr fontAlgn="ctr"/>
            <a:r>
              <a:rPr lang="en-US" sz="1100" u="none" strike="noStrike" dirty="0">
                <a:effectLst/>
              </a:rPr>
              <a:t>for VMs and Network </a:t>
            </a:r>
          </a:p>
          <a:p>
            <a:pPr fontAlgn="ctr"/>
            <a:r>
              <a:rPr lang="en-US" sz="1100" u="none" strike="noStrike" dirty="0">
                <a:effectLst/>
              </a:rPr>
              <a:t>Security Group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716C396-8690-9714-CA6D-6503F6C46D72}"/>
              </a:ext>
            </a:extLst>
          </p:cNvPr>
          <p:cNvSpPr/>
          <p:nvPr/>
        </p:nvSpPr>
        <p:spPr>
          <a:xfrm>
            <a:off x="4092108" y="3398320"/>
            <a:ext cx="1673592" cy="600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8730A8-9763-96D9-E606-0A5AB4A076AF}"/>
              </a:ext>
            </a:extLst>
          </p:cNvPr>
          <p:cNvSpPr/>
          <p:nvPr/>
        </p:nvSpPr>
        <p:spPr>
          <a:xfrm>
            <a:off x="4079052" y="4264694"/>
            <a:ext cx="1673592" cy="600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2DED46-157A-7EC2-DF10-9EEED94E854C}"/>
              </a:ext>
            </a:extLst>
          </p:cNvPr>
          <p:cNvSpPr txBox="1"/>
          <p:nvPr/>
        </p:nvSpPr>
        <p:spPr>
          <a:xfrm>
            <a:off x="4073224" y="4350195"/>
            <a:ext cx="16702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100" u="none" strike="noStrike" dirty="0">
                <a:effectLst/>
              </a:rPr>
              <a:t>Access Control (login and Priority)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FAB6EC-7CF4-F43D-D891-4B2004022749}"/>
              </a:ext>
            </a:extLst>
          </p:cNvPr>
          <p:cNvSpPr txBox="1"/>
          <p:nvPr/>
        </p:nvSpPr>
        <p:spPr>
          <a:xfrm>
            <a:off x="6137824" y="1692675"/>
            <a:ext cx="14402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Configure Microsoft </a:t>
            </a:r>
          </a:p>
          <a:p>
            <a:r>
              <a:rPr lang="en-US" sz="1100" u="none" strike="noStrike" dirty="0">
                <a:effectLst/>
              </a:rPr>
              <a:t>Sentinel </a:t>
            </a:r>
            <a:endParaRPr lang="en-US" sz="11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15E778-0082-DAE0-DBE2-FECFD4611C8B}"/>
              </a:ext>
            </a:extLst>
          </p:cNvPr>
          <p:cNvSpPr/>
          <p:nvPr/>
        </p:nvSpPr>
        <p:spPr>
          <a:xfrm>
            <a:off x="6162765" y="1676510"/>
            <a:ext cx="1440233" cy="550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17BACB-E290-D280-BF7F-4EE0162267B2}"/>
              </a:ext>
            </a:extLst>
          </p:cNvPr>
          <p:cNvSpPr/>
          <p:nvPr/>
        </p:nvSpPr>
        <p:spPr>
          <a:xfrm>
            <a:off x="6177607" y="2497490"/>
            <a:ext cx="1440233" cy="550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E1C7C0-2789-D3F9-F91C-956103A49A2D}"/>
              </a:ext>
            </a:extLst>
          </p:cNvPr>
          <p:cNvSpPr/>
          <p:nvPr/>
        </p:nvSpPr>
        <p:spPr>
          <a:xfrm>
            <a:off x="6192449" y="3318470"/>
            <a:ext cx="1440233" cy="550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FC6FDE-CC58-BF8A-41C6-A6AD208C70CC}"/>
              </a:ext>
            </a:extLst>
          </p:cNvPr>
          <p:cNvSpPr/>
          <p:nvPr/>
        </p:nvSpPr>
        <p:spPr>
          <a:xfrm>
            <a:off x="6207291" y="5043461"/>
            <a:ext cx="1440233" cy="713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C65C11-D65A-FE31-FE2E-0D6FBA7F038B}"/>
              </a:ext>
            </a:extLst>
          </p:cNvPr>
          <p:cNvSpPr txBox="1"/>
          <p:nvPr/>
        </p:nvSpPr>
        <p:spPr>
          <a:xfrm>
            <a:off x="6176204" y="2583281"/>
            <a:ext cx="14731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Construct World Maps</a:t>
            </a:r>
            <a:endParaRPr 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D99FAC-DEF9-5A94-7921-278AE0457D30}"/>
              </a:ext>
            </a:extLst>
          </p:cNvPr>
          <p:cNvSpPr txBox="1"/>
          <p:nvPr/>
        </p:nvSpPr>
        <p:spPr>
          <a:xfrm>
            <a:off x="6183678" y="3377577"/>
            <a:ext cx="13943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Set up alerts and </a:t>
            </a:r>
          </a:p>
          <a:p>
            <a:r>
              <a:rPr lang="en-US" sz="1100" u="none" strike="noStrike" dirty="0">
                <a:effectLst/>
              </a:rPr>
              <a:t>notifications</a:t>
            </a:r>
            <a:endParaRPr 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2F498D-FDF2-A3E5-B92B-76C012035368}"/>
              </a:ext>
            </a:extLst>
          </p:cNvPr>
          <p:cNvSpPr txBox="1"/>
          <p:nvPr/>
        </p:nvSpPr>
        <p:spPr>
          <a:xfrm>
            <a:off x="6174888" y="5022237"/>
            <a:ext cx="14402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Run insecure </a:t>
            </a:r>
          </a:p>
          <a:p>
            <a:r>
              <a:rPr lang="en-US" sz="1100" u="none" strike="noStrike" dirty="0">
                <a:effectLst/>
              </a:rPr>
              <a:t>environment for </a:t>
            </a:r>
          </a:p>
          <a:p>
            <a:r>
              <a:rPr lang="en-US" sz="1100" u="none" strike="noStrike" dirty="0">
                <a:effectLst/>
              </a:rPr>
              <a:t>24hours and capture </a:t>
            </a:r>
          </a:p>
          <a:p>
            <a:r>
              <a:rPr lang="en-US" sz="1100" u="none" strike="noStrike" dirty="0">
                <a:effectLst/>
              </a:rPr>
              <a:t>Analytics.</a:t>
            </a:r>
            <a:endParaRPr lang="en-US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19381A-9CD4-7B16-B40D-2BD6854C6DDD}"/>
              </a:ext>
            </a:extLst>
          </p:cNvPr>
          <p:cNvSpPr/>
          <p:nvPr/>
        </p:nvSpPr>
        <p:spPr>
          <a:xfrm>
            <a:off x="6207291" y="6012834"/>
            <a:ext cx="1440233" cy="550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59AC0F-5A2E-268D-B98B-32F466C9FB20}"/>
              </a:ext>
            </a:extLst>
          </p:cNvPr>
          <p:cNvSpPr txBox="1"/>
          <p:nvPr/>
        </p:nvSpPr>
        <p:spPr>
          <a:xfrm>
            <a:off x="6236487" y="6110849"/>
            <a:ext cx="13521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100" u="none" strike="noStrike" dirty="0">
                <a:effectLst/>
              </a:rPr>
              <a:t>Incidence Handling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1A7B1AE-6431-EC03-272E-C0543A0DE7AD}"/>
              </a:ext>
            </a:extLst>
          </p:cNvPr>
          <p:cNvSpPr/>
          <p:nvPr/>
        </p:nvSpPr>
        <p:spPr>
          <a:xfrm>
            <a:off x="8013120" y="1689139"/>
            <a:ext cx="2124197" cy="5377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E6F9D54-C292-CFD3-0A9C-2984B94174D9}"/>
              </a:ext>
            </a:extLst>
          </p:cNvPr>
          <p:cNvSpPr/>
          <p:nvPr/>
        </p:nvSpPr>
        <p:spPr>
          <a:xfrm>
            <a:off x="8013119" y="2456439"/>
            <a:ext cx="2124197" cy="5377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5598CF8-0DDD-290E-DB0E-E97ECDE2318D}"/>
              </a:ext>
            </a:extLst>
          </p:cNvPr>
          <p:cNvSpPr/>
          <p:nvPr/>
        </p:nvSpPr>
        <p:spPr>
          <a:xfrm>
            <a:off x="8013118" y="3223739"/>
            <a:ext cx="2124197" cy="5377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21C67DB-0B48-EBF1-EB50-5B5FE79BFED5}"/>
              </a:ext>
            </a:extLst>
          </p:cNvPr>
          <p:cNvSpPr/>
          <p:nvPr/>
        </p:nvSpPr>
        <p:spPr>
          <a:xfrm>
            <a:off x="8013117" y="3991039"/>
            <a:ext cx="2124197" cy="5377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7CA8C41-7F7E-3556-5F7F-A7925FAD5B50}"/>
              </a:ext>
            </a:extLst>
          </p:cNvPr>
          <p:cNvSpPr/>
          <p:nvPr/>
        </p:nvSpPr>
        <p:spPr>
          <a:xfrm>
            <a:off x="8013116" y="4758339"/>
            <a:ext cx="2124197" cy="5377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99CA5A-51D0-CD5E-533D-8BB8B9300A05}"/>
              </a:ext>
            </a:extLst>
          </p:cNvPr>
          <p:cNvSpPr txBox="1"/>
          <p:nvPr/>
        </p:nvSpPr>
        <p:spPr>
          <a:xfrm>
            <a:off x="8013116" y="1796003"/>
            <a:ext cx="18859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Regulatory Compliance </a:t>
            </a:r>
            <a:endParaRPr 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44E3C0-DB2A-DCC3-6C1E-D14B42BEF067}"/>
              </a:ext>
            </a:extLst>
          </p:cNvPr>
          <p:cNvSpPr txBox="1"/>
          <p:nvPr/>
        </p:nvSpPr>
        <p:spPr>
          <a:xfrm>
            <a:off x="8044614" y="2497490"/>
            <a:ext cx="18859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Azure Private Link &amp; Firewall </a:t>
            </a:r>
          </a:p>
          <a:p>
            <a:r>
              <a:rPr lang="en-US" sz="1100" u="none" strike="noStrike" dirty="0">
                <a:effectLst/>
              </a:rPr>
              <a:t>for Resources (NIST SC-7)</a:t>
            </a:r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3D3A84-7D3F-B22C-5DF8-C8981E70671B}"/>
              </a:ext>
            </a:extLst>
          </p:cNvPr>
          <p:cNvSpPr txBox="1"/>
          <p:nvPr/>
        </p:nvSpPr>
        <p:spPr>
          <a:xfrm>
            <a:off x="8064060" y="3275431"/>
            <a:ext cx="20015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Run Secure Environment for </a:t>
            </a:r>
          </a:p>
          <a:p>
            <a:r>
              <a:rPr lang="en-US" sz="1100" u="none" strike="noStrike" dirty="0">
                <a:effectLst/>
              </a:rPr>
              <a:t>24 Hours and Capture Analytics</a:t>
            </a:r>
            <a:endParaRPr 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50B133-C4E8-E042-D58F-11668E976F09}"/>
              </a:ext>
            </a:extLst>
          </p:cNvPr>
          <p:cNvSpPr txBox="1"/>
          <p:nvPr/>
        </p:nvSpPr>
        <p:spPr>
          <a:xfrm>
            <a:off x="7971560" y="4044648"/>
            <a:ext cx="22319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Create incident response playbooks</a:t>
            </a:r>
          </a:p>
          <a:p>
            <a:r>
              <a:rPr lang="en-US" sz="1100" u="none" strike="noStrike" dirty="0">
                <a:effectLst/>
              </a:rPr>
              <a:t> – IR Playbook</a:t>
            </a:r>
            <a:endParaRPr 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2F4D1A-B12A-487E-E83E-621AFB67B79B}"/>
              </a:ext>
            </a:extLst>
          </p:cNvPr>
          <p:cNvSpPr txBox="1"/>
          <p:nvPr/>
        </p:nvSpPr>
        <p:spPr>
          <a:xfrm>
            <a:off x="8023514" y="4784159"/>
            <a:ext cx="20940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Implement automated responses </a:t>
            </a:r>
          </a:p>
          <a:p>
            <a:r>
              <a:rPr lang="en-US" sz="1100" u="none" strike="noStrike" dirty="0">
                <a:effectLst/>
              </a:rPr>
              <a:t>for cloud security incidents </a:t>
            </a:r>
            <a:endParaRPr lang="en-US" sz="11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4ABA86D-3842-0046-81E6-001C9F3D9C95}"/>
              </a:ext>
            </a:extLst>
          </p:cNvPr>
          <p:cNvSpPr/>
          <p:nvPr/>
        </p:nvSpPr>
        <p:spPr>
          <a:xfrm>
            <a:off x="10545275" y="1723690"/>
            <a:ext cx="1440233" cy="431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843E5A-22BD-A50F-E32C-D0ADAB6B5231}"/>
              </a:ext>
            </a:extLst>
          </p:cNvPr>
          <p:cNvSpPr txBox="1"/>
          <p:nvPr/>
        </p:nvSpPr>
        <p:spPr>
          <a:xfrm>
            <a:off x="10521750" y="1796003"/>
            <a:ext cx="1670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none" strike="noStrike" dirty="0">
                <a:effectLst/>
              </a:rPr>
              <a:t>Create documentation</a:t>
            </a:r>
            <a:endParaRPr lang="en-US" sz="11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13D4733-035B-EE97-CF50-6F254E331570}"/>
              </a:ext>
            </a:extLst>
          </p:cNvPr>
          <p:cNvSpPr/>
          <p:nvPr/>
        </p:nvSpPr>
        <p:spPr>
          <a:xfrm>
            <a:off x="10545274" y="2467642"/>
            <a:ext cx="1440233" cy="5204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9970CC-FB6E-8776-294A-8BC1945EEFA5}"/>
              </a:ext>
            </a:extLst>
          </p:cNvPr>
          <p:cNvSpPr txBox="1"/>
          <p:nvPr/>
        </p:nvSpPr>
        <p:spPr>
          <a:xfrm>
            <a:off x="10501100" y="2467642"/>
            <a:ext cx="12821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100" u="none" strike="noStrike" dirty="0">
                <a:effectLst/>
              </a:rPr>
              <a:t>Project Review &amp; Presentation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B23D2-5308-8430-6C9F-250F40F48D30}"/>
              </a:ext>
            </a:extLst>
          </p:cNvPr>
          <p:cNvSpPr txBox="1"/>
          <p:nvPr/>
        </p:nvSpPr>
        <p:spPr>
          <a:xfrm>
            <a:off x="91601" y="925687"/>
            <a:ext cx="15648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Initiation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74B5C-6056-D55B-942C-0FFA746E01FD}"/>
              </a:ext>
            </a:extLst>
          </p:cNvPr>
          <p:cNvSpPr/>
          <p:nvPr/>
        </p:nvSpPr>
        <p:spPr>
          <a:xfrm>
            <a:off x="88878" y="936078"/>
            <a:ext cx="1459367" cy="3034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78FCF8-42E6-AB57-E25F-1B18C8C97303}"/>
              </a:ext>
            </a:extLst>
          </p:cNvPr>
          <p:cNvSpPr txBox="1"/>
          <p:nvPr/>
        </p:nvSpPr>
        <p:spPr>
          <a:xfrm>
            <a:off x="2057404" y="928889"/>
            <a:ext cx="16735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Azure Environment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82F2D5-637D-BCE1-933C-51CB0BD7B0CC}"/>
              </a:ext>
            </a:extLst>
          </p:cNvPr>
          <p:cNvSpPr txBox="1"/>
          <p:nvPr/>
        </p:nvSpPr>
        <p:spPr>
          <a:xfrm>
            <a:off x="4187761" y="926583"/>
            <a:ext cx="1564883" cy="260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dirty="0">
                <a:solidFill>
                  <a:srgbClr val="000000"/>
                </a:solidFill>
                <a:effectLst/>
              </a:rPr>
              <a:t>Logging and Monitoring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3AE65-A995-CF15-15CF-4FA6A590ECD6}"/>
              </a:ext>
            </a:extLst>
          </p:cNvPr>
          <p:cNvSpPr txBox="1"/>
          <p:nvPr/>
        </p:nvSpPr>
        <p:spPr>
          <a:xfrm>
            <a:off x="6259551" y="927736"/>
            <a:ext cx="136900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SIEM </a:t>
            </a:r>
            <a:r>
              <a:rPr lang="en-US" sz="11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8AF46-ED61-2A45-FA34-C67A605777D9}"/>
              </a:ext>
            </a:extLst>
          </p:cNvPr>
          <p:cNvSpPr txBox="1"/>
          <p:nvPr/>
        </p:nvSpPr>
        <p:spPr>
          <a:xfrm>
            <a:off x="7988233" y="944042"/>
            <a:ext cx="2616059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SOAR (Secure Cloud Configuration)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84771-C1B2-1A82-9654-00F1957DD784}"/>
              </a:ext>
            </a:extLst>
          </p:cNvPr>
          <p:cNvSpPr txBox="1"/>
          <p:nvPr/>
        </p:nvSpPr>
        <p:spPr>
          <a:xfrm>
            <a:off x="10628718" y="921839"/>
            <a:ext cx="12758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7B5919-91A7-DEA4-CEB3-00ADDC485791}"/>
              </a:ext>
            </a:extLst>
          </p:cNvPr>
          <p:cNvSpPr/>
          <p:nvPr/>
        </p:nvSpPr>
        <p:spPr>
          <a:xfrm>
            <a:off x="1815219" y="934823"/>
            <a:ext cx="1913055" cy="3034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9AB1FF-AF57-749E-2566-24398038A5C3}"/>
              </a:ext>
            </a:extLst>
          </p:cNvPr>
          <p:cNvSpPr/>
          <p:nvPr/>
        </p:nvSpPr>
        <p:spPr>
          <a:xfrm>
            <a:off x="3869261" y="933568"/>
            <a:ext cx="1913055" cy="3034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76FEC9-D8EE-E010-018E-D8649AE2B7F6}"/>
              </a:ext>
            </a:extLst>
          </p:cNvPr>
          <p:cNvSpPr/>
          <p:nvPr/>
        </p:nvSpPr>
        <p:spPr>
          <a:xfrm>
            <a:off x="5956694" y="932313"/>
            <a:ext cx="1646306" cy="3063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311070-490D-3959-39BB-3676E2408468}"/>
              </a:ext>
            </a:extLst>
          </p:cNvPr>
          <p:cNvSpPr/>
          <p:nvPr/>
        </p:nvSpPr>
        <p:spPr>
          <a:xfrm>
            <a:off x="7779921" y="921838"/>
            <a:ext cx="2357397" cy="3034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A37AF2-69D8-93BE-9162-5FEBBA6CA022}"/>
              </a:ext>
            </a:extLst>
          </p:cNvPr>
          <p:cNvSpPr/>
          <p:nvPr/>
        </p:nvSpPr>
        <p:spPr>
          <a:xfrm>
            <a:off x="10435174" y="936077"/>
            <a:ext cx="1348117" cy="2962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372C979-B990-242A-117D-8A206FA532B6}"/>
              </a:ext>
            </a:extLst>
          </p:cNvPr>
          <p:cNvCxnSpPr>
            <a:cxnSpLocks/>
          </p:cNvCxnSpPr>
          <p:nvPr/>
        </p:nvCxnSpPr>
        <p:spPr>
          <a:xfrm>
            <a:off x="88878" y="1232344"/>
            <a:ext cx="0" cy="2885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86770A0-EB2C-2234-216E-09D0781DAB1E}"/>
              </a:ext>
            </a:extLst>
          </p:cNvPr>
          <p:cNvCxnSpPr>
            <a:cxnSpLocks/>
          </p:cNvCxnSpPr>
          <p:nvPr/>
        </p:nvCxnSpPr>
        <p:spPr>
          <a:xfrm>
            <a:off x="1815219" y="1232344"/>
            <a:ext cx="0" cy="5054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BC9D58A-BC3A-474D-97A6-950F3BB8FAFF}"/>
              </a:ext>
            </a:extLst>
          </p:cNvPr>
          <p:cNvCxnSpPr>
            <a:cxnSpLocks/>
          </p:cNvCxnSpPr>
          <p:nvPr/>
        </p:nvCxnSpPr>
        <p:spPr>
          <a:xfrm>
            <a:off x="3871548" y="1232344"/>
            <a:ext cx="0" cy="5054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F39B4F7-69D2-2A00-12F2-5C71D085BCDD}"/>
              </a:ext>
            </a:extLst>
          </p:cNvPr>
          <p:cNvCxnSpPr>
            <a:cxnSpLocks/>
          </p:cNvCxnSpPr>
          <p:nvPr/>
        </p:nvCxnSpPr>
        <p:spPr>
          <a:xfrm>
            <a:off x="5952812" y="1206594"/>
            <a:ext cx="0" cy="5079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3E5A999-02A7-8830-71F6-4B711B2073B1}"/>
              </a:ext>
            </a:extLst>
          </p:cNvPr>
          <p:cNvCxnSpPr>
            <a:cxnSpLocks/>
          </p:cNvCxnSpPr>
          <p:nvPr/>
        </p:nvCxnSpPr>
        <p:spPr>
          <a:xfrm>
            <a:off x="7779921" y="1077372"/>
            <a:ext cx="0" cy="3951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253BAFA-6EEC-ABA3-4EB9-1CA651850EE4}"/>
              </a:ext>
            </a:extLst>
          </p:cNvPr>
          <p:cNvCxnSpPr>
            <a:cxnSpLocks/>
          </p:cNvCxnSpPr>
          <p:nvPr/>
        </p:nvCxnSpPr>
        <p:spPr>
          <a:xfrm>
            <a:off x="10430613" y="1156995"/>
            <a:ext cx="0" cy="1575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84C4288-4F7D-D18A-662A-1E072F903DD3}"/>
              </a:ext>
            </a:extLst>
          </p:cNvPr>
          <p:cNvCxnSpPr/>
          <p:nvPr/>
        </p:nvCxnSpPr>
        <p:spPr>
          <a:xfrm>
            <a:off x="10446335" y="1946565"/>
            <a:ext cx="91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A5859D2-D051-ADDE-6641-D4EBEF856976}"/>
              </a:ext>
            </a:extLst>
          </p:cNvPr>
          <p:cNvCxnSpPr/>
          <p:nvPr/>
        </p:nvCxnSpPr>
        <p:spPr>
          <a:xfrm>
            <a:off x="10442870" y="2712031"/>
            <a:ext cx="91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2FE3115-25B7-1FC8-6ECB-DE4303D79F10}"/>
              </a:ext>
            </a:extLst>
          </p:cNvPr>
          <p:cNvGrpSpPr/>
          <p:nvPr/>
        </p:nvGrpSpPr>
        <p:grpSpPr>
          <a:xfrm>
            <a:off x="7789720" y="1929248"/>
            <a:ext cx="203658" cy="3103436"/>
            <a:chOff x="7789720" y="1929248"/>
            <a:chExt cx="203658" cy="3103436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27C86F5-3D48-A09D-C87D-BA182B515082}"/>
                </a:ext>
              </a:extLst>
            </p:cNvPr>
            <p:cNvCxnSpPr/>
            <p:nvPr/>
          </p:nvCxnSpPr>
          <p:spPr>
            <a:xfrm>
              <a:off x="7789720" y="1929248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972585E-3CE4-5087-A4CB-EF1E11AEECD2}"/>
                </a:ext>
              </a:extLst>
            </p:cNvPr>
            <p:cNvCxnSpPr/>
            <p:nvPr/>
          </p:nvCxnSpPr>
          <p:spPr>
            <a:xfrm>
              <a:off x="7796646" y="2725889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01CDFE3-E542-DCB9-75D9-3DB979247535}"/>
                </a:ext>
              </a:extLst>
            </p:cNvPr>
            <p:cNvCxnSpPr/>
            <p:nvPr/>
          </p:nvCxnSpPr>
          <p:spPr>
            <a:xfrm>
              <a:off x="7803572" y="3522530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2D7AB18-413E-F1C9-1E5A-4AE15CA22038}"/>
                </a:ext>
              </a:extLst>
            </p:cNvPr>
            <p:cNvCxnSpPr/>
            <p:nvPr/>
          </p:nvCxnSpPr>
          <p:spPr>
            <a:xfrm>
              <a:off x="7810498" y="4319171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A95D99F-1781-E5BD-F1FD-536135B55873}"/>
                </a:ext>
              </a:extLst>
            </p:cNvPr>
            <p:cNvCxnSpPr/>
            <p:nvPr/>
          </p:nvCxnSpPr>
          <p:spPr>
            <a:xfrm>
              <a:off x="7796642" y="5032684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EF3EC0-F575-26C0-9014-F16C5BE93F91}"/>
              </a:ext>
            </a:extLst>
          </p:cNvPr>
          <p:cNvGrpSpPr/>
          <p:nvPr/>
        </p:nvGrpSpPr>
        <p:grpSpPr>
          <a:xfrm>
            <a:off x="5950525" y="1911931"/>
            <a:ext cx="196740" cy="3560636"/>
            <a:chOff x="5950525" y="1911931"/>
            <a:chExt cx="196740" cy="3560636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F07F141-0D4C-2638-4175-6A36B1AB71DA}"/>
                </a:ext>
              </a:extLst>
            </p:cNvPr>
            <p:cNvCxnSpPr/>
            <p:nvPr/>
          </p:nvCxnSpPr>
          <p:spPr>
            <a:xfrm>
              <a:off x="5964385" y="1911931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EA71178-24CC-3F8D-54A2-1296A2F200C8}"/>
                </a:ext>
              </a:extLst>
            </p:cNvPr>
            <p:cNvCxnSpPr/>
            <p:nvPr/>
          </p:nvCxnSpPr>
          <p:spPr>
            <a:xfrm>
              <a:off x="5960920" y="2739744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432166EF-F861-0D28-58EA-A54FD79873CB}"/>
                </a:ext>
              </a:extLst>
            </p:cNvPr>
            <p:cNvCxnSpPr/>
            <p:nvPr/>
          </p:nvCxnSpPr>
          <p:spPr>
            <a:xfrm>
              <a:off x="5957455" y="3598730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DEDBF7F0-1457-AB56-1644-17BD58A847EA}"/>
                </a:ext>
              </a:extLst>
            </p:cNvPr>
            <p:cNvCxnSpPr/>
            <p:nvPr/>
          </p:nvCxnSpPr>
          <p:spPr>
            <a:xfrm>
              <a:off x="5953990" y="4520062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29F26C0F-4A51-33B7-38CC-E01B2F88EE94}"/>
                </a:ext>
              </a:extLst>
            </p:cNvPr>
            <p:cNvCxnSpPr/>
            <p:nvPr/>
          </p:nvCxnSpPr>
          <p:spPr>
            <a:xfrm>
              <a:off x="5950525" y="5472567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FA2A925-7C73-C2E5-E7D1-A846F4B448C6}"/>
              </a:ext>
            </a:extLst>
          </p:cNvPr>
          <p:cNvGrpSpPr/>
          <p:nvPr/>
        </p:nvGrpSpPr>
        <p:grpSpPr>
          <a:xfrm>
            <a:off x="3872347" y="1905005"/>
            <a:ext cx="189810" cy="2774387"/>
            <a:chOff x="3872347" y="1905005"/>
            <a:chExt cx="189810" cy="2774387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18FF207-CB0D-C8A3-143C-3C7E13EFA550}"/>
                </a:ext>
              </a:extLst>
            </p:cNvPr>
            <p:cNvCxnSpPr/>
            <p:nvPr/>
          </p:nvCxnSpPr>
          <p:spPr>
            <a:xfrm>
              <a:off x="3879277" y="1905005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8B5503BB-E945-A6F2-FF62-99A39B0E5278}"/>
                </a:ext>
              </a:extLst>
            </p:cNvPr>
            <p:cNvCxnSpPr/>
            <p:nvPr/>
          </p:nvCxnSpPr>
          <p:spPr>
            <a:xfrm>
              <a:off x="3875812" y="2795164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A7A151-BE38-F721-5E4E-5C0FE86C4273}"/>
                </a:ext>
              </a:extLst>
            </p:cNvPr>
            <p:cNvCxnSpPr/>
            <p:nvPr/>
          </p:nvCxnSpPr>
          <p:spPr>
            <a:xfrm>
              <a:off x="3872347" y="3695714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2BA7E556-7B1D-CA4C-3046-D96DFAA0601C}"/>
                </a:ext>
              </a:extLst>
            </p:cNvPr>
            <p:cNvCxnSpPr/>
            <p:nvPr/>
          </p:nvCxnSpPr>
          <p:spPr>
            <a:xfrm>
              <a:off x="3879273" y="4679392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880FAE4-CD23-2551-6238-8A192F3E1F42}"/>
              </a:ext>
            </a:extLst>
          </p:cNvPr>
          <p:cNvGrpSpPr/>
          <p:nvPr/>
        </p:nvGrpSpPr>
        <p:grpSpPr>
          <a:xfrm>
            <a:off x="1814942" y="1908466"/>
            <a:ext cx="196736" cy="3571015"/>
            <a:chOff x="1814942" y="1908466"/>
            <a:chExt cx="196736" cy="3571015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723124B-057B-595B-18EB-100288D2E1CD}"/>
                </a:ext>
              </a:extLst>
            </p:cNvPr>
            <p:cNvCxnSpPr/>
            <p:nvPr/>
          </p:nvCxnSpPr>
          <p:spPr>
            <a:xfrm>
              <a:off x="1814946" y="1908466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1433AE84-328E-F0E3-8BF1-9F9320A17B52}"/>
                </a:ext>
              </a:extLst>
            </p:cNvPr>
            <p:cNvCxnSpPr/>
            <p:nvPr/>
          </p:nvCxnSpPr>
          <p:spPr>
            <a:xfrm>
              <a:off x="1821872" y="2777840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33157D02-EEAA-1637-A13E-A72DBCB7427D}"/>
                </a:ext>
              </a:extLst>
            </p:cNvPr>
            <p:cNvCxnSpPr/>
            <p:nvPr/>
          </p:nvCxnSpPr>
          <p:spPr>
            <a:xfrm>
              <a:off x="1828798" y="3647214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CF444CC8-23D3-398B-1A37-B1458C92AA0A}"/>
                </a:ext>
              </a:extLst>
            </p:cNvPr>
            <p:cNvCxnSpPr/>
            <p:nvPr/>
          </p:nvCxnSpPr>
          <p:spPr>
            <a:xfrm>
              <a:off x="1814942" y="4516588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81DB82A-7EF1-2BEF-54D9-A5F6E66D794D}"/>
                </a:ext>
              </a:extLst>
            </p:cNvPr>
            <p:cNvCxnSpPr/>
            <p:nvPr/>
          </p:nvCxnSpPr>
          <p:spPr>
            <a:xfrm>
              <a:off x="1821868" y="5479481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0D084F8-1527-9082-815E-E6FE8EBAC73F}"/>
              </a:ext>
            </a:extLst>
          </p:cNvPr>
          <p:cNvGrpSpPr/>
          <p:nvPr/>
        </p:nvGrpSpPr>
        <p:grpSpPr>
          <a:xfrm>
            <a:off x="96979" y="1911927"/>
            <a:ext cx="189810" cy="2206353"/>
            <a:chOff x="96979" y="1911927"/>
            <a:chExt cx="189810" cy="220635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B698B91-7D6D-6954-D1BE-0356B8BAE42B}"/>
                </a:ext>
              </a:extLst>
            </p:cNvPr>
            <p:cNvCxnSpPr/>
            <p:nvPr/>
          </p:nvCxnSpPr>
          <p:spPr>
            <a:xfrm>
              <a:off x="103909" y="1911927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F90EBC1-AED6-3220-1B8E-6C3F79F3EE28}"/>
                </a:ext>
              </a:extLst>
            </p:cNvPr>
            <p:cNvCxnSpPr/>
            <p:nvPr/>
          </p:nvCxnSpPr>
          <p:spPr>
            <a:xfrm>
              <a:off x="100444" y="2822870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F5EC0D3-4435-7240-58B6-2387CC4797FF}"/>
                </a:ext>
              </a:extLst>
            </p:cNvPr>
            <p:cNvCxnSpPr/>
            <p:nvPr/>
          </p:nvCxnSpPr>
          <p:spPr>
            <a:xfrm>
              <a:off x="96979" y="4118280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63D23A-08F3-05AA-E791-B8156256BC3F}"/>
              </a:ext>
            </a:extLst>
          </p:cNvPr>
          <p:cNvSpPr/>
          <p:nvPr/>
        </p:nvSpPr>
        <p:spPr>
          <a:xfrm>
            <a:off x="1971319" y="5136280"/>
            <a:ext cx="1673592" cy="5605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F6894-5D39-721D-0051-D03FD413551D}"/>
              </a:ext>
            </a:extLst>
          </p:cNvPr>
          <p:cNvSpPr txBox="1"/>
          <p:nvPr/>
        </p:nvSpPr>
        <p:spPr>
          <a:xfrm>
            <a:off x="1981710" y="5128371"/>
            <a:ext cx="15123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100" u="none" strike="noStrike" dirty="0">
                <a:effectLst/>
              </a:rPr>
              <a:t>Precursor to Security Operations (Failed auth, log observation)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85051E-1B84-FC01-D6C3-C516577CDF86}"/>
              </a:ext>
            </a:extLst>
          </p:cNvPr>
          <p:cNvCxnSpPr/>
          <p:nvPr/>
        </p:nvCxnSpPr>
        <p:spPr>
          <a:xfrm>
            <a:off x="1821868" y="6286500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20BBE-5FE3-BDC9-DDBC-20B3622AAB2C}"/>
              </a:ext>
            </a:extLst>
          </p:cNvPr>
          <p:cNvSpPr/>
          <p:nvPr/>
        </p:nvSpPr>
        <p:spPr>
          <a:xfrm>
            <a:off x="4084984" y="5910881"/>
            <a:ext cx="1673592" cy="600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9E33E4-9142-629C-33CB-EC7336C0E92A}"/>
              </a:ext>
            </a:extLst>
          </p:cNvPr>
          <p:cNvSpPr txBox="1"/>
          <p:nvPr/>
        </p:nvSpPr>
        <p:spPr>
          <a:xfrm>
            <a:off x="4079156" y="5996382"/>
            <a:ext cx="16702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100" u="none" strike="noStrike" dirty="0">
                <a:effectLst/>
              </a:rPr>
              <a:t>Set up firewall rules for </a:t>
            </a:r>
          </a:p>
          <a:p>
            <a:pPr algn="l" fontAlgn="ctr"/>
            <a:r>
              <a:rPr lang="en-US" sz="1100" u="none" strike="noStrike" dirty="0">
                <a:effectLst/>
              </a:rPr>
              <a:t>forwarding logs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6EABA5-507A-8B0F-EC13-5A6A5EE64C06}"/>
              </a:ext>
            </a:extLst>
          </p:cNvPr>
          <p:cNvSpPr/>
          <p:nvPr/>
        </p:nvSpPr>
        <p:spPr>
          <a:xfrm>
            <a:off x="4099013" y="5086578"/>
            <a:ext cx="1673592" cy="600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4A2D7-820C-3FC5-FFC9-E2ED5EF10192}"/>
              </a:ext>
            </a:extLst>
          </p:cNvPr>
          <p:cNvSpPr txBox="1"/>
          <p:nvPr/>
        </p:nvSpPr>
        <p:spPr>
          <a:xfrm>
            <a:off x="4093185" y="5172079"/>
            <a:ext cx="16702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100" u="none" strike="noStrike" dirty="0">
                <a:effectLst/>
              </a:rPr>
              <a:t>Set up Log Analytic Workspace 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C09D11-0F27-0A05-75C1-3E8670243522}"/>
              </a:ext>
            </a:extLst>
          </p:cNvPr>
          <p:cNvCxnSpPr/>
          <p:nvPr/>
        </p:nvCxnSpPr>
        <p:spPr>
          <a:xfrm>
            <a:off x="3886194" y="6272645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023FBA-2727-C8A4-8212-3BC2F4561395}"/>
              </a:ext>
            </a:extLst>
          </p:cNvPr>
          <p:cNvCxnSpPr/>
          <p:nvPr/>
        </p:nvCxnSpPr>
        <p:spPr>
          <a:xfrm>
            <a:off x="3893122" y="5427517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17DED8-7A0D-4BE6-B13A-05C0EA17787D}"/>
              </a:ext>
            </a:extLst>
          </p:cNvPr>
          <p:cNvSpPr/>
          <p:nvPr/>
        </p:nvSpPr>
        <p:spPr>
          <a:xfrm>
            <a:off x="6186007" y="4211574"/>
            <a:ext cx="1440233" cy="550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84F07E-19B1-0AFA-2BCA-B8A7D062E7DD}"/>
              </a:ext>
            </a:extLst>
          </p:cNvPr>
          <p:cNvSpPr txBox="1"/>
          <p:nvPr/>
        </p:nvSpPr>
        <p:spPr>
          <a:xfrm>
            <a:off x="6215203" y="4195288"/>
            <a:ext cx="13521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100" u="none" strike="noStrike" dirty="0">
                <a:effectLst/>
              </a:rPr>
              <a:t>Understanding and Triggering Sentinel Alert 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246575-F2C0-B360-D964-2FCCAFDDD421}"/>
              </a:ext>
            </a:extLst>
          </p:cNvPr>
          <p:cNvCxnSpPr/>
          <p:nvPr/>
        </p:nvCxnSpPr>
        <p:spPr>
          <a:xfrm>
            <a:off x="5960911" y="6279571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80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064733" y="215132"/>
            <a:ext cx="9959760" cy="6427728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8000"/>
              <a:t>Public</a:t>
            </a:r>
            <a:endParaRPr sz="8000"/>
          </a:p>
          <a:p>
            <a:pPr algn="ctr"/>
            <a:r>
              <a:rPr lang="en" sz="8000"/>
              <a:t>Internet</a:t>
            </a:r>
            <a:endParaRPr sz="8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494" y="1233881"/>
            <a:ext cx="1507989" cy="1404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901" y="1297166"/>
            <a:ext cx="2872363" cy="1404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6190" y="1233881"/>
            <a:ext cx="1507988" cy="140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2817" y="1233881"/>
            <a:ext cx="1507988" cy="140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6701" y="2069340"/>
            <a:ext cx="1125199" cy="104818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8371" y="2069332"/>
            <a:ext cx="1125199" cy="104818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14"/>
          <p:cNvSpPr txBox="1"/>
          <p:nvPr/>
        </p:nvSpPr>
        <p:spPr>
          <a:xfrm>
            <a:off x="7129000" y="3053801"/>
            <a:ext cx="2375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rgbClr val="FF0000"/>
                </a:solidFill>
              </a:rPr>
              <a:t>(Wide Open NSGs)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565B3E-D16E-ED98-EA6E-2F1E98CC2A54}"/>
              </a:ext>
            </a:extLst>
          </p:cNvPr>
          <p:cNvGrpSpPr/>
          <p:nvPr/>
        </p:nvGrpSpPr>
        <p:grpSpPr>
          <a:xfrm>
            <a:off x="1502979" y="651641"/>
            <a:ext cx="9270124" cy="4702356"/>
            <a:chOff x="1502979" y="651641"/>
            <a:chExt cx="9270124" cy="4702356"/>
          </a:xfrm>
        </p:grpSpPr>
        <p:sp>
          <p:nvSpPr>
            <p:cNvPr id="73" name="Google Shape;73;p15"/>
            <p:cNvSpPr/>
            <p:nvPr/>
          </p:nvSpPr>
          <p:spPr>
            <a:xfrm>
              <a:off x="1502979" y="651641"/>
              <a:ext cx="9270124" cy="4702356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sz="13333" dirty="0"/>
            </a:p>
          </p:txBody>
        </p:sp>
        <p:pic>
          <p:nvPicPr>
            <p:cNvPr id="74" name="Google Shape;7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12234" y="1438295"/>
              <a:ext cx="1515247" cy="1506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19599" y="1560880"/>
              <a:ext cx="2837551" cy="1498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57150" y="1055634"/>
              <a:ext cx="1663899" cy="1663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258259" y="2073184"/>
              <a:ext cx="462790" cy="483899"/>
            </a:xfrm>
            <a:prstGeom prst="rect">
              <a:avLst/>
            </a:prstGeom>
            <a:noFill/>
            <a:ln w="381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6161EE-1023-0416-6B80-FD89417B2690}"/>
                </a:ext>
              </a:extLst>
            </p:cNvPr>
            <p:cNvSpPr txBox="1"/>
            <p:nvPr/>
          </p:nvSpPr>
          <p:spPr>
            <a:xfrm>
              <a:off x="2537908" y="3136612"/>
              <a:ext cx="1663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Storage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C8B992-19D1-FD52-3FB5-B1D2C7BD1B15}"/>
                </a:ext>
              </a:extLst>
            </p:cNvPr>
            <p:cNvSpPr txBox="1"/>
            <p:nvPr/>
          </p:nvSpPr>
          <p:spPr>
            <a:xfrm>
              <a:off x="4760907" y="3213373"/>
              <a:ext cx="1851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Key Vault</a:t>
              </a:r>
            </a:p>
          </p:txBody>
        </p:sp>
        <p:pic>
          <p:nvPicPr>
            <p:cNvPr id="4" name="Google Shape;76;p15">
              <a:extLst>
                <a:ext uri="{FF2B5EF4-FFF2-40B4-BE49-F238E27FC236}">
                  <a16:creationId xmlns:a16="http://schemas.microsoft.com/office/drawing/2014/main" id="{17030783-635E-DFB5-52C8-5FE5932AE1C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71135" y="2719533"/>
              <a:ext cx="1663899" cy="1663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78;p15">
              <a:extLst>
                <a:ext uri="{FF2B5EF4-FFF2-40B4-BE49-F238E27FC236}">
                  <a16:creationId xmlns:a16="http://schemas.microsoft.com/office/drawing/2014/main" id="{1FB286AB-EE51-4879-CF53-79556A3C9EF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372244" y="3737083"/>
              <a:ext cx="462790" cy="483899"/>
            </a:xfrm>
            <a:prstGeom prst="rect">
              <a:avLst/>
            </a:prstGeom>
            <a:noFill/>
            <a:ln w="381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C0240B-3D6B-8B9D-373F-F5BA66A655C6}"/>
              </a:ext>
            </a:extLst>
          </p:cNvPr>
          <p:cNvGrpSpPr/>
          <p:nvPr/>
        </p:nvGrpSpPr>
        <p:grpSpPr>
          <a:xfrm>
            <a:off x="319518" y="149110"/>
            <a:ext cx="10380013" cy="6066690"/>
            <a:chOff x="319518" y="149110"/>
            <a:chExt cx="10380013" cy="6066690"/>
          </a:xfrm>
        </p:grpSpPr>
        <p:sp>
          <p:nvSpPr>
            <p:cNvPr id="89" name="Google Shape;89;p16"/>
            <p:cNvSpPr/>
            <p:nvPr/>
          </p:nvSpPr>
          <p:spPr>
            <a:xfrm>
              <a:off x="6862429" y="2009995"/>
              <a:ext cx="3680110" cy="3079620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6667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2C5803-35BD-D636-6BC1-94ACCA19B949}"/>
                </a:ext>
              </a:extLst>
            </p:cNvPr>
            <p:cNvGrpSpPr/>
            <p:nvPr/>
          </p:nvGrpSpPr>
          <p:grpSpPr>
            <a:xfrm>
              <a:off x="319518" y="149110"/>
              <a:ext cx="5242331" cy="6066690"/>
              <a:chOff x="319518" y="149110"/>
              <a:chExt cx="5242331" cy="6066690"/>
            </a:xfrm>
          </p:grpSpPr>
          <p:sp>
            <p:nvSpPr>
              <p:cNvPr id="84" name="Google Shape;84;p16"/>
              <p:cNvSpPr/>
              <p:nvPr/>
            </p:nvSpPr>
            <p:spPr>
              <a:xfrm>
                <a:off x="816281" y="1390333"/>
                <a:ext cx="3545600" cy="44256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4075814" y="4077800"/>
                <a:ext cx="897600" cy="1135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3898298" y="2299183"/>
                <a:ext cx="897600" cy="1135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3978514" y="2391251"/>
                <a:ext cx="897600" cy="672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580481" y="642200"/>
                <a:ext cx="4408400" cy="5573600"/>
              </a:xfrm>
              <a:prstGeom prst="rect">
                <a:avLst/>
              </a:prstGeom>
              <a:noFill/>
              <a:ln w="76200" cap="flat" cmpd="sng">
                <a:solidFill>
                  <a:schemeClr val="accent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90" name="Google Shape;90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48706" y="1963018"/>
                <a:ext cx="1586787" cy="15867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06484" y="3963466"/>
                <a:ext cx="2655102" cy="13939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" name="Google Shape;92;p16"/>
              <p:cNvSpPr txBox="1"/>
              <p:nvPr/>
            </p:nvSpPr>
            <p:spPr>
              <a:xfrm>
                <a:off x="388881" y="149110"/>
                <a:ext cx="2564524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en" sz="2400" dirty="0"/>
                  <a:t>Virtual Network</a:t>
                </a:r>
                <a:endParaRPr sz="2400" dirty="0"/>
              </a:p>
            </p:txBody>
          </p:sp>
          <p:sp>
            <p:nvSpPr>
              <p:cNvPr id="93" name="Google Shape;93;p16"/>
              <p:cNvSpPr txBox="1"/>
              <p:nvPr/>
            </p:nvSpPr>
            <p:spPr>
              <a:xfrm>
                <a:off x="816281" y="856734"/>
                <a:ext cx="1316000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en" sz="2400"/>
                  <a:t>Subnet</a:t>
                </a:r>
                <a:endParaRPr sz="2400"/>
              </a:p>
            </p:txBody>
          </p:sp>
          <p:pic>
            <p:nvPicPr>
              <p:cNvPr id="94" name="Google Shape;94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741054" y="813967"/>
                <a:ext cx="1135056" cy="1135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1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515164" y="1948967"/>
                <a:ext cx="1663899" cy="16638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1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627248" y="3784600"/>
                <a:ext cx="1663899" cy="16638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730464" y="2940101"/>
                <a:ext cx="672767" cy="6727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889082" y="4775734"/>
                <a:ext cx="672767" cy="6727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Google Shape;99;p16"/>
              <p:cNvSpPr txBox="1"/>
              <p:nvPr/>
            </p:nvSpPr>
            <p:spPr>
              <a:xfrm rot="-870061">
                <a:off x="319518" y="1643861"/>
                <a:ext cx="3169365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en" b="1" dirty="0">
                    <a:solidFill>
                      <a:srgbClr val="FF0000"/>
                    </a:solidFill>
                  </a:rPr>
                  <a:t>Private Endpoint</a:t>
                </a:r>
                <a:endParaRPr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" name="Google Shape;99;p16">
                <a:extLst>
                  <a:ext uri="{FF2B5EF4-FFF2-40B4-BE49-F238E27FC236}">
                    <a16:creationId xmlns:a16="http://schemas.microsoft.com/office/drawing/2014/main" id="{52F1D1C1-AB34-F224-F275-04F393DB6C02}"/>
                  </a:ext>
                </a:extLst>
              </p:cNvPr>
              <p:cNvSpPr txBox="1"/>
              <p:nvPr/>
            </p:nvSpPr>
            <p:spPr>
              <a:xfrm rot="-870061">
                <a:off x="333543" y="3478262"/>
                <a:ext cx="3169365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en" b="1" dirty="0">
                    <a:solidFill>
                      <a:srgbClr val="FF0000"/>
                    </a:solidFill>
                  </a:rPr>
                  <a:t>Private Endpoint </a:t>
                </a:r>
                <a:endParaRPr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1F406383-60F9-DD35-A855-BC16B1D19C23}"/>
                </a:ext>
              </a:extLst>
            </p:cNvPr>
            <p:cNvSpPr/>
            <p:nvPr/>
          </p:nvSpPr>
          <p:spPr>
            <a:xfrm flipH="1">
              <a:off x="5432953" y="2641374"/>
              <a:ext cx="1275269" cy="38459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629419C-4066-D015-C5DA-43108CB89F54}"/>
                </a:ext>
              </a:extLst>
            </p:cNvPr>
            <p:cNvSpPr/>
            <p:nvPr/>
          </p:nvSpPr>
          <p:spPr>
            <a:xfrm flipH="1">
              <a:off x="5437425" y="4355837"/>
              <a:ext cx="1275269" cy="38459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3E38A-CAF3-3360-16FC-FF4B349FAB88}"/>
                </a:ext>
              </a:extLst>
            </p:cNvPr>
            <p:cNvSpPr txBox="1"/>
            <p:nvPr/>
          </p:nvSpPr>
          <p:spPr>
            <a:xfrm>
              <a:off x="7903779" y="2780916"/>
              <a:ext cx="27957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Public Internet 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424873"/>
            <a:ext cx="11785600" cy="627671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06" name="Google Shape;106;p17"/>
          <p:cNvSpPr txBox="1"/>
          <p:nvPr/>
        </p:nvSpPr>
        <p:spPr>
          <a:xfrm>
            <a:off x="469667" y="4929667"/>
            <a:ext cx="7533200" cy="84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/>
              <a:t>Private Link Overview: </a:t>
            </a:r>
            <a:r>
              <a:rPr lang="en" sz="1600" u="sng" dirty="0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https://learn.microsoft.com/en-us/azure/private-link/private-link-overview</a:t>
            </a:r>
            <a:r>
              <a:rPr lang="en" sz="1600" dirty="0"/>
              <a:t> </a:t>
            </a: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CFB3002-BC5B-1335-3B69-4DEB4CFF657A}"/>
              </a:ext>
            </a:extLst>
          </p:cNvPr>
          <p:cNvGrpSpPr/>
          <p:nvPr/>
        </p:nvGrpSpPr>
        <p:grpSpPr>
          <a:xfrm>
            <a:off x="242544" y="777073"/>
            <a:ext cx="11410834" cy="5833346"/>
            <a:chOff x="188895" y="720470"/>
            <a:chExt cx="11410834" cy="58333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23A740-A781-C1B3-16B4-36B8D4F4C14D}"/>
                </a:ext>
              </a:extLst>
            </p:cNvPr>
            <p:cNvSpPr/>
            <p:nvPr/>
          </p:nvSpPr>
          <p:spPr>
            <a:xfrm>
              <a:off x="1427584" y="1232164"/>
              <a:ext cx="3245410" cy="52950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4" name="Google Shape;16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1989" y="1806902"/>
              <a:ext cx="1659700" cy="1522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7"/>
            <p:cNvSpPr/>
            <p:nvPr/>
          </p:nvSpPr>
          <p:spPr>
            <a:xfrm>
              <a:off x="7577800" y="3787100"/>
              <a:ext cx="186800" cy="179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6792067" y="3787100"/>
              <a:ext cx="186800" cy="179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006333" y="3787100"/>
              <a:ext cx="186800" cy="179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5956567" y="3343367"/>
              <a:ext cx="186800" cy="179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5956567" y="2942900"/>
              <a:ext cx="186800" cy="179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5956567" y="2542433"/>
              <a:ext cx="186800" cy="179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6006333" y="2141967"/>
              <a:ext cx="186800" cy="179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4706500" y="1717367"/>
              <a:ext cx="186800" cy="179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1412929" y="5374561"/>
              <a:ext cx="186800" cy="179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7;p27"/>
            <p:cNvSpPr txBox="1"/>
            <p:nvPr/>
          </p:nvSpPr>
          <p:spPr>
            <a:xfrm>
              <a:off x="6010554" y="1082250"/>
              <a:ext cx="1920666" cy="800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b="1" dirty="0"/>
                <a:t>Log Analytics</a:t>
              </a:r>
              <a:endParaRPr b="1" dirty="0"/>
            </a:p>
            <a:p>
              <a:pPr algn="ctr"/>
              <a:r>
                <a:rPr lang="en" b="1" dirty="0"/>
                <a:t>Workspace</a:t>
              </a:r>
              <a:endParaRPr b="1" dirty="0"/>
            </a:p>
          </p:txBody>
        </p:sp>
        <p:sp>
          <p:nvSpPr>
            <p:cNvPr id="198" name="Google Shape;198;p27"/>
            <p:cNvSpPr txBox="1"/>
            <p:nvPr/>
          </p:nvSpPr>
          <p:spPr>
            <a:xfrm>
              <a:off x="4612566" y="4464923"/>
              <a:ext cx="2256451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200" b="1" dirty="0"/>
                <a:t>Azure Sentinel (SIEM)</a:t>
              </a:r>
              <a:endParaRPr sz="1200" b="1" dirty="0"/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1632811" y="720470"/>
              <a:ext cx="3127837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b="1" dirty="0"/>
                <a:t>Virtual Machines</a:t>
              </a:r>
              <a:endParaRPr b="1" dirty="0"/>
            </a:p>
          </p:txBody>
        </p:sp>
        <p:pic>
          <p:nvPicPr>
            <p:cNvPr id="207" name="Google Shape;207;p27"/>
            <p:cNvPicPr preferRelativeResize="0"/>
            <p:nvPr/>
          </p:nvPicPr>
          <p:blipFill rotWithShape="1">
            <a:blip r:embed="rId4">
              <a:alphaModFix/>
            </a:blip>
            <a:srcRect l="25683" t="-2372" r="27342"/>
            <a:stretch/>
          </p:blipFill>
          <p:spPr>
            <a:xfrm>
              <a:off x="5029064" y="4792512"/>
              <a:ext cx="1373969" cy="17613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9B56C5-0E6B-F5D9-114C-456D12E42113}"/>
                </a:ext>
              </a:extLst>
            </p:cNvPr>
            <p:cNvGrpSpPr/>
            <p:nvPr/>
          </p:nvGrpSpPr>
          <p:grpSpPr>
            <a:xfrm>
              <a:off x="1793038" y="1496803"/>
              <a:ext cx="3253881" cy="4726168"/>
              <a:chOff x="1793038" y="1496803"/>
              <a:chExt cx="3253881" cy="472616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693DCBC-9000-03CD-5502-30E27A5FC631}"/>
                  </a:ext>
                </a:extLst>
              </p:cNvPr>
              <p:cNvGrpSpPr/>
              <p:nvPr/>
            </p:nvGrpSpPr>
            <p:grpSpPr>
              <a:xfrm>
                <a:off x="1793038" y="1496803"/>
                <a:ext cx="3253881" cy="4726168"/>
                <a:chOff x="1793038" y="1496803"/>
                <a:chExt cx="3253881" cy="4726168"/>
              </a:xfrm>
            </p:grpSpPr>
            <p:pic>
              <p:nvPicPr>
                <p:cNvPr id="165" name="Google Shape;165;p27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 flipH="1">
                  <a:off x="1854594" y="4721332"/>
                  <a:ext cx="1501639" cy="15016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0" name="Google Shape;170;p27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 flipH="1">
                  <a:off x="1793038" y="1549323"/>
                  <a:ext cx="1357363" cy="13507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1" name="Google Shape;171;p27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3137169" y="1991120"/>
                  <a:ext cx="471765" cy="467117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pic>
              <p:nvPicPr>
                <p:cNvPr id="172" name="Google Shape;172;p27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3142927" y="1496803"/>
                  <a:ext cx="475784" cy="4792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8" name="Google Shape;188;p27"/>
                <p:cNvSpPr/>
                <p:nvPr/>
              </p:nvSpPr>
              <p:spPr>
                <a:xfrm>
                  <a:off x="4602116" y="3186398"/>
                  <a:ext cx="186800" cy="179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4722416" y="1886298"/>
                  <a:ext cx="186800" cy="179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4166933" y="3207132"/>
                  <a:ext cx="186800" cy="179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4166933" y="4541732"/>
                  <a:ext cx="186800" cy="179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4166933" y="5789965"/>
                  <a:ext cx="186800" cy="1796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6" name="Google Shape;196;p27"/>
                <p:cNvSpPr txBox="1"/>
                <p:nvPr/>
              </p:nvSpPr>
              <p:spPr>
                <a:xfrm>
                  <a:off x="3469058" y="1521026"/>
                  <a:ext cx="1020763" cy="4308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spAutoFit/>
                </a:bodyPr>
                <a:lstStyle/>
                <a:p>
                  <a:pPr algn="ctr"/>
                  <a:r>
                    <a:rPr lang="en" sz="1200" b="1" dirty="0"/>
                    <a:t>Entar ID</a:t>
                  </a:r>
                  <a:endParaRPr sz="1200" b="1" dirty="0"/>
                </a:p>
              </p:txBody>
            </p:sp>
            <p:sp>
              <p:nvSpPr>
                <p:cNvPr id="203" name="Google Shape;203;p27"/>
                <p:cNvSpPr txBox="1"/>
                <p:nvPr/>
              </p:nvSpPr>
              <p:spPr>
                <a:xfrm>
                  <a:off x="3587349" y="2621428"/>
                  <a:ext cx="754022" cy="4308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spAutoFit/>
                </a:bodyPr>
                <a:lstStyle/>
                <a:p>
                  <a:pPr algn="ctr"/>
                  <a:r>
                    <a:rPr lang="en" sz="1200" b="1" dirty="0"/>
                    <a:t>MSSQL</a:t>
                  </a:r>
                  <a:endParaRPr sz="1200" b="1" dirty="0"/>
                </a:p>
              </p:txBody>
            </p:sp>
            <p:pic>
              <p:nvPicPr>
                <p:cNvPr id="167" name="Google Shape;167;p27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3243949" y="2583206"/>
                  <a:ext cx="365502" cy="3798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Google Shape;171;p27">
                  <a:extLst>
                    <a:ext uri="{FF2B5EF4-FFF2-40B4-BE49-F238E27FC236}">
                      <a16:creationId xmlns:a16="http://schemas.microsoft.com/office/drawing/2014/main" id="{D1E8E685-E4D9-E8EC-4CD2-204A5F5E7AD2}"/>
                    </a:ext>
                  </a:extLst>
                </p:cNvPr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3326467" y="5085273"/>
                  <a:ext cx="633231" cy="626992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7" name="Google Shape;196;p27">
                  <a:extLst>
                    <a:ext uri="{FF2B5EF4-FFF2-40B4-BE49-F238E27FC236}">
                      <a16:creationId xmlns:a16="http://schemas.microsoft.com/office/drawing/2014/main" id="{53E82BDA-4C77-EA71-9902-75B5AD7B66AE}"/>
                    </a:ext>
                  </a:extLst>
                </p:cNvPr>
                <p:cNvSpPr txBox="1"/>
                <p:nvPr/>
              </p:nvSpPr>
              <p:spPr>
                <a:xfrm>
                  <a:off x="3282482" y="2028979"/>
                  <a:ext cx="1460400" cy="4308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spAutoFit/>
                </a:bodyPr>
                <a:lstStyle/>
                <a:p>
                  <a:pPr algn="ctr"/>
                  <a:r>
                    <a:rPr lang="en" sz="1200" b="1" dirty="0"/>
                    <a:t>FIREWALL</a:t>
                  </a:r>
                  <a:endParaRPr sz="1200" b="1" dirty="0"/>
                </a:p>
              </p:txBody>
            </p:sp>
            <p:sp>
              <p:nvSpPr>
                <p:cNvPr id="8" name="Google Shape;196;p27">
                  <a:extLst>
                    <a:ext uri="{FF2B5EF4-FFF2-40B4-BE49-F238E27FC236}">
                      <a16:creationId xmlns:a16="http://schemas.microsoft.com/office/drawing/2014/main" id="{E418677C-56C8-7C53-AE78-055660A2E33D}"/>
                    </a:ext>
                  </a:extLst>
                </p:cNvPr>
                <p:cNvSpPr txBox="1"/>
                <p:nvPr/>
              </p:nvSpPr>
              <p:spPr>
                <a:xfrm>
                  <a:off x="3586519" y="5146114"/>
                  <a:ext cx="1460400" cy="4308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spAutoFit/>
                </a:bodyPr>
                <a:lstStyle/>
                <a:p>
                  <a:pPr algn="ctr"/>
                  <a:r>
                    <a:rPr lang="en" sz="1200" b="1" dirty="0"/>
                    <a:t>FIREWALL</a:t>
                  </a:r>
                  <a:endParaRPr sz="1200" b="1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5A27408-3CBA-1596-0852-C4BA033AE06D}"/>
                  </a:ext>
                </a:extLst>
              </p:cNvPr>
              <p:cNvGrpSpPr/>
              <p:nvPr/>
            </p:nvGrpSpPr>
            <p:grpSpPr>
              <a:xfrm>
                <a:off x="1938787" y="1764024"/>
                <a:ext cx="1234061" cy="3880286"/>
                <a:chOff x="1938787" y="1764024"/>
                <a:chExt cx="1234061" cy="3880286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D7AE478-7B17-BEE2-1D90-60FA709671D5}"/>
                    </a:ext>
                  </a:extLst>
                </p:cNvPr>
                <p:cNvGrpSpPr/>
                <p:nvPr/>
              </p:nvGrpSpPr>
              <p:grpSpPr>
                <a:xfrm>
                  <a:off x="1938787" y="1764024"/>
                  <a:ext cx="1234061" cy="3880286"/>
                  <a:chOff x="1938787" y="1764024"/>
                  <a:chExt cx="1234061" cy="3880286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6FCCBB7-473F-A26C-CBC3-B24434D213B2}"/>
                      </a:ext>
                    </a:extLst>
                  </p:cNvPr>
                  <p:cNvSpPr/>
                  <p:nvPr/>
                </p:nvSpPr>
                <p:spPr>
                  <a:xfrm>
                    <a:off x="1938787" y="1764024"/>
                    <a:ext cx="1081661" cy="6712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CD20F2C5-F41A-0745-A306-69B8F4E84169}"/>
                      </a:ext>
                    </a:extLst>
                  </p:cNvPr>
                  <p:cNvSpPr/>
                  <p:nvPr/>
                </p:nvSpPr>
                <p:spPr>
                  <a:xfrm>
                    <a:off x="2091187" y="4973044"/>
                    <a:ext cx="1081661" cy="6712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38A22095-5F3E-0197-66D3-23E018901C57}"/>
                    </a:ext>
                  </a:extLst>
                </p:cNvPr>
                <p:cNvGrpSpPr/>
                <p:nvPr/>
              </p:nvGrpSpPr>
              <p:grpSpPr>
                <a:xfrm>
                  <a:off x="2049090" y="1820734"/>
                  <a:ext cx="1106000" cy="3747462"/>
                  <a:chOff x="2049090" y="1820734"/>
                  <a:chExt cx="1106000" cy="374746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11FB8C6-9D42-BD57-2629-229901443F8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83530" y="1820734"/>
                    <a:ext cx="539599" cy="53959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28" name="Picture 4" descr="Ubuntu Server 18.04.1 Available for VirtualBox and VMware">
                    <a:extLst>
                      <a:ext uri="{FF2B5EF4-FFF2-40B4-BE49-F238E27FC236}">
                        <a16:creationId xmlns:a16="http://schemas.microsoft.com/office/drawing/2014/main" id="{01EC762E-D699-6EA3-2DB6-47A4D78E7E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49090" y="5107363"/>
                    <a:ext cx="1106000" cy="46083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181" name="Google Shape;181;p27"/>
            <p:cNvSpPr/>
            <p:nvPr/>
          </p:nvSpPr>
          <p:spPr>
            <a:xfrm>
              <a:off x="8567711" y="5288588"/>
              <a:ext cx="152951" cy="147056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E01B2A6-DDB1-1DE4-3CED-3C82B3FA1752}"/>
                </a:ext>
              </a:extLst>
            </p:cNvPr>
            <p:cNvGrpSpPr/>
            <p:nvPr/>
          </p:nvGrpSpPr>
          <p:grpSpPr>
            <a:xfrm>
              <a:off x="8789953" y="834750"/>
              <a:ext cx="2399221" cy="2883220"/>
              <a:chOff x="8788257" y="877162"/>
              <a:chExt cx="2399221" cy="288322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786F4A-4477-A3C5-F33B-481612FEB59E}"/>
                  </a:ext>
                </a:extLst>
              </p:cNvPr>
              <p:cNvSpPr/>
              <p:nvPr/>
            </p:nvSpPr>
            <p:spPr>
              <a:xfrm>
                <a:off x="8823962" y="877162"/>
                <a:ext cx="2363516" cy="28832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>
                    <a:solidFill>
                      <a:schemeClr val="tx1"/>
                    </a:solidFill>
                    <a:prstDash val="dash"/>
                  </a:ln>
                </a:endParaRPr>
              </a:p>
            </p:txBody>
          </p:sp>
          <p:pic>
            <p:nvPicPr>
              <p:cNvPr id="168" name="Google Shape;168;p27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9098523" y="2906382"/>
                <a:ext cx="853931" cy="8539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Google Shape;169;p27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8788257" y="981035"/>
                <a:ext cx="1440466" cy="7562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Google Shape;173;p27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9065099" y="1903949"/>
                <a:ext cx="886782" cy="8867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" name="Google Shape;199;p27"/>
              <p:cNvSpPr txBox="1"/>
              <p:nvPr/>
            </p:nvSpPr>
            <p:spPr>
              <a:xfrm>
                <a:off x="9958303" y="1937760"/>
                <a:ext cx="1083033" cy="430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en" sz="1200" b="1" dirty="0"/>
                  <a:t>Activity Log</a:t>
                </a:r>
                <a:endParaRPr sz="1200" b="1" dirty="0"/>
              </a:p>
            </p:txBody>
          </p:sp>
          <p:sp>
            <p:nvSpPr>
              <p:cNvPr id="200" name="Google Shape;200;p27"/>
              <p:cNvSpPr txBox="1"/>
              <p:nvPr/>
            </p:nvSpPr>
            <p:spPr>
              <a:xfrm>
                <a:off x="9953471" y="1033370"/>
                <a:ext cx="995907" cy="430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en" sz="1200" b="1" dirty="0"/>
                  <a:t>Key Vault</a:t>
                </a:r>
                <a:endParaRPr sz="1200" b="1" dirty="0"/>
              </a:p>
            </p:txBody>
          </p:sp>
          <p:sp>
            <p:nvSpPr>
              <p:cNvPr id="201" name="Google Shape;201;p27"/>
              <p:cNvSpPr txBox="1"/>
              <p:nvPr/>
            </p:nvSpPr>
            <p:spPr>
              <a:xfrm>
                <a:off x="9963879" y="3114936"/>
                <a:ext cx="1083033" cy="430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en" sz="1200" b="1" dirty="0"/>
                  <a:t>Blob Storage</a:t>
                </a:r>
                <a:endParaRPr sz="1200" b="1" dirty="0"/>
              </a:p>
            </p:txBody>
          </p:sp>
        </p:grp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AF318EE1-D6AB-FE48-271C-631203DF1AED}"/>
                </a:ext>
              </a:extLst>
            </p:cNvPr>
            <p:cNvSpPr/>
            <p:nvPr/>
          </p:nvSpPr>
          <p:spPr>
            <a:xfrm>
              <a:off x="5133904" y="2360333"/>
              <a:ext cx="802179" cy="26109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FD9E30F6-0B7F-3941-D18E-49B56DF021AF}"/>
                </a:ext>
              </a:extLst>
            </p:cNvPr>
            <p:cNvSpPr/>
            <p:nvPr/>
          </p:nvSpPr>
          <p:spPr>
            <a:xfrm flipH="1">
              <a:off x="7906934" y="2358016"/>
              <a:ext cx="802179" cy="26109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Up-Down 29">
              <a:extLst>
                <a:ext uri="{FF2B5EF4-FFF2-40B4-BE49-F238E27FC236}">
                  <a16:creationId xmlns:a16="http://schemas.microsoft.com/office/drawing/2014/main" id="{FCC8B375-5496-6E1F-5C93-3C639E83233B}"/>
                </a:ext>
              </a:extLst>
            </p:cNvPr>
            <p:cNvSpPr/>
            <p:nvPr/>
          </p:nvSpPr>
          <p:spPr>
            <a:xfrm rot="1397062">
              <a:off x="5799998" y="3498458"/>
              <a:ext cx="313137" cy="930785"/>
            </a:xfrm>
            <a:prstGeom prst="upDownArrow">
              <a:avLst>
                <a:gd name="adj1" fmla="val 38081"/>
                <a:gd name="adj2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Web Security Attacks You Must Know | Bugfender">
              <a:extLst>
                <a:ext uri="{FF2B5EF4-FFF2-40B4-BE49-F238E27FC236}">
                  <a16:creationId xmlns:a16="http://schemas.microsoft.com/office/drawing/2014/main" id="{8539D62D-59AB-78F6-681E-5DB30299AB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6" r="14536" b="6628"/>
            <a:stretch/>
          </p:blipFill>
          <p:spPr bwMode="auto">
            <a:xfrm>
              <a:off x="188895" y="3079759"/>
              <a:ext cx="833062" cy="1154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E882B44-60C6-F64D-2F2C-0D1A84D575C0}"/>
                </a:ext>
              </a:extLst>
            </p:cNvPr>
            <p:cNvCxnSpPr>
              <a:cxnSpLocks/>
              <a:stCxn id="1030" idx="3"/>
            </p:cNvCxnSpPr>
            <p:nvPr/>
          </p:nvCxnSpPr>
          <p:spPr>
            <a:xfrm flipV="1">
              <a:off x="1021957" y="2836851"/>
              <a:ext cx="916830" cy="8203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725E736-02F7-FB7F-A2C8-AE60C780CBF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85986" y="3752857"/>
              <a:ext cx="916830" cy="8203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row: Up-Down 20">
              <a:extLst>
                <a:ext uri="{FF2B5EF4-FFF2-40B4-BE49-F238E27FC236}">
                  <a16:creationId xmlns:a16="http://schemas.microsoft.com/office/drawing/2014/main" id="{CD246B23-C417-36DC-9446-44D867899A5C}"/>
                </a:ext>
              </a:extLst>
            </p:cNvPr>
            <p:cNvSpPr/>
            <p:nvPr/>
          </p:nvSpPr>
          <p:spPr>
            <a:xfrm rot="3805201">
              <a:off x="6686098" y="4997866"/>
              <a:ext cx="181853" cy="525650"/>
            </a:xfrm>
            <a:prstGeom prst="upDownArrow">
              <a:avLst>
                <a:gd name="adj1" fmla="val 38081"/>
                <a:gd name="adj2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Up-Down 23">
              <a:extLst>
                <a:ext uri="{FF2B5EF4-FFF2-40B4-BE49-F238E27FC236}">
                  <a16:creationId xmlns:a16="http://schemas.microsoft.com/office/drawing/2014/main" id="{6104D98E-59DE-E248-DAF7-5F0656819075}"/>
                </a:ext>
              </a:extLst>
            </p:cNvPr>
            <p:cNvSpPr/>
            <p:nvPr/>
          </p:nvSpPr>
          <p:spPr>
            <a:xfrm rot="5400000">
              <a:off x="7911583" y="4771770"/>
              <a:ext cx="134372" cy="3014762"/>
            </a:xfrm>
            <a:prstGeom prst="upDownArrow">
              <a:avLst>
                <a:gd name="adj1" fmla="val 38081"/>
                <a:gd name="adj2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138800-8EB1-4F35-0624-B8FDA1373092}"/>
              </a:ext>
            </a:extLst>
          </p:cNvPr>
          <p:cNvSpPr txBox="1"/>
          <p:nvPr/>
        </p:nvSpPr>
        <p:spPr>
          <a:xfrm>
            <a:off x="7233234" y="5202717"/>
            <a:ext cx="2333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Attack &amp; Incident  Map</a:t>
            </a:r>
          </a:p>
        </p:txBody>
      </p:sp>
      <p:pic>
        <p:nvPicPr>
          <p:cNvPr id="4" name="Picture 2" descr="SOAR - Security Orchestration Automation and Response | SECUINFRA">
            <a:extLst>
              <a:ext uri="{FF2B5EF4-FFF2-40B4-BE49-F238E27FC236}">
                <a16:creationId xmlns:a16="http://schemas.microsoft.com/office/drawing/2014/main" id="{57934BD9-F502-635A-6900-A71CF048C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491" y="5021891"/>
            <a:ext cx="1860195" cy="171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C8135B7E-6A98-9899-EE7C-57D270459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13055"/>
          <a:stretch/>
        </p:blipFill>
        <p:spPr bwMode="auto">
          <a:xfrm>
            <a:off x="7125078" y="3886524"/>
            <a:ext cx="2616750" cy="13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0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zure Sentinel – SIEM and SOAR Solution– First Hand Experience">
            <a:extLst>
              <a:ext uri="{FF2B5EF4-FFF2-40B4-BE49-F238E27FC236}">
                <a16:creationId xmlns:a16="http://schemas.microsoft.com/office/drawing/2014/main" id="{93D128C7-0BB5-1A08-C413-A75FCEC2F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164" y="1497759"/>
            <a:ext cx="1820007" cy="162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AABD6DF-E383-6F8B-9560-042F74D9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665" y="2129458"/>
            <a:ext cx="2070259" cy="207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ditional Access Azure Active Directory">
            <a:extLst>
              <a:ext uri="{FF2B5EF4-FFF2-40B4-BE49-F238E27FC236}">
                <a16:creationId xmlns:a16="http://schemas.microsoft.com/office/drawing/2014/main" id="{4B0E3440-C649-86DE-93CC-2C14E57DE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9"/>
          <a:stretch/>
        </p:blipFill>
        <p:spPr bwMode="auto">
          <a:xfrm>
            <a:off x="2719256" y="611862"/>
            <a:ext cx="1677959" cy="147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Database (SQL Azure)&quot; Icon - Download for free – Iconduck">
            <a:extLst>
              <a:ext uri="{FF2B5EF4-FFF2-40B4-BE49-F238E27FC236}">
                <a16:creationId xmlns:a16="http://schemas.microsoft.com/office/drawing/2014/main" id="{2300A5F6-3DD1-9A1C-46AC-5CBAD510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44" y="2856990"/>
            <a:ext cx="1065684" cy="111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rtual Machines - iFixit">
            <a:extLst>
              <a:ext uri="{FF2B5EF4-FFF2-40B4-BE49-F238E27FC236}">
                <a16:creationId xmlns:a16="http://schemas.microsoft.com/office/drawing/2014/main" id="{ADF8FDBD-0BD2-13C1-4771-4A0903076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58" y="4661867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n working behind desktop computer Royalty Free Vector">
            <a:extLst>
              <a:ext uri="{FF2B5EF4-FFF2-40B4-BE49-F238E27FC236}">
                <a16:creationId xmlns:a16="http://schemas.microsoft.com/office/drawing/2014/main" id="{A41A7D3C-056F-02A8-17F3-1F96FE438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7360" r="34436" b="16055"/>
          <a:stretch/>
        </p:blipFill>
        <p:spPr bwMode="auto">
          <a:xfrm>
            <a:off x="227504" y="2769673"/>
            <a:ext cx="1243512" cy="12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DFE145-C527-5A69-91AA-48ED7036F706}"/>
              </a:ext>
            </a:extLst>
          </p:cNvPr>
          <p:cNvSpPr txBox="1"/>
          <p:nvPr/>
        </p:nvSpPr>
        <p:spPr>
          <a:xfrm>
            <a:off x="1018526" y="5436083"/>
            <a:ext cx="1743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VMs:</a:t>
            </a:r>
          </a:p>
          <a:p>
            <a:r>
              <a:rPr lang="en-US" b="1" dirty="0"/>
              <a:t>- Linux</a:t>
            </a:r>
          </a:p>
          <a:p>
            <a:r>
              <a:rPr lang="en-US" b="1" dirty="0"/>
              <a:t>- 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C7300-F69A-3325-A7AF-4B80085AFD6B}"/>
              </a:ext>
            </a:extLst>
          </p:cNvPr>
          <p:cNvSpPr txBox="1"/>
          <p:nvPr/>
        </p:nvSpPr>
        <p:spPr>
          <a:xfrm>
            <a:off x="6068644" y="1268038"/>
            <a:ext cx="142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 </a:t>
            </a:r>
            <a:br>
              <a:rPr lang="en-US" b="1" dirty="0"/>
            </a:br>
            <a:r>
              <a:rPr lang="en-US" b="1" dirty="0"/>
              <a:t>Analytics </a:t>
            </a:r>
          </a:p>
          <a:p>
            <a:r>
              <a:rPr lang="en-US" b="1" dirty="0"/>
              <a:t>Workspace</a:t>
            </a:r>
          </a:p>
        </p:txBody>
      </p:sp>
      <p:pic>
        <p:nvPicPr>
          <p:cNvPr id="1036" name="Picture 12" descr="Microsoft Azure Blob Storage | element61">
            <a:extLst>
              <a:ext uri="{FF2B5EF4-FFF2-40B4-BE49-F238E27FC236}">
                <a16:creationId xmlns:a16="http://schemas.microsoft.com/office/drawing/2014/main" id="{1812E018-049D-BB66-7202-B2A2674D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083" y="5198358"/>
            <a:ext cx="952809" cy="95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ey Vault | Microsoft Azure Color">
            <a:extLst>
              <a:ext uri="{FF2B5EF4-FFF2-40B4-BE49-F238E27FC236}">
                <a16:creationId xmlns:a16="http://schemas.microsoft.com/office/drawing/2014/main" id="{EA86B18B-27DA-CC49-5DE9-19DCAAD40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617" y="5198358"/>
            <a:ext cx="833709" cy="95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fficial Azure Icon Set">
            <a:extLst>
              <a:ext uri="{FF2B5EF4-FFF2-40B4-BE49-F238E27FC236}">
                <a16:creationId xmlns:a16="http://schemas.microsoft.com/office/drawing/2014/main" id="{CCAF06E8-4FFB-8155-CA96-8570B40D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36" y="5198358"/>
            <a:ext cx="952809" cy="95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AEE3E-DE3C-55EF-2B54-E75EB1A0E205}"/>
              </a:ext>
            </a:extLst>
          </p:cNvPr>
          <p:cNvSpPr txBox="1"/>
          <p:nvPr/>
        </p:nvSpPr>
        <p:spPr>
          <a:xfrm>
            <a:off x="5362352" y="6124639"/>
            <a:ext cx="100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Blob </a:t>
            </a:r>
          </a:p>
          <a:p>
            <a:r>
              <a:rPr lang="en-US" b="1" dirty="0"/>
              <a:t>Storage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49613-D5E5-5B86-7CDD-AF62D12A7389}"/>
              </a:ext>
            </a:extLst>
          </p:cNvPr>
          <p:cNvSpPr txBox="1"/>
          <p:nvPr/>
        </p:nvSpPr>
        <p:spPr>
          <a:xfrm>
            <a:off x="6494444" y="6124638"/>
            <a:ext cx="78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Vault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B99D3-3F0C-ECFE-0E49-37053E6CD67B}"/>
              </a:ext>
            </a:extLst>
          </p:cNvPr>
          <p:cNvSpPr txBox="1"/>
          <p:nvPr/>
        </p:nvSpPr>
        <p:spPr>
          <a:xfrm>
            <a:off x="7442967" y="6096998"/>
            <a:ext cx="91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56C95-E475-BD00-DB40-D30DB6B109FC}"/>
              </a:ext>
            </a:extLst>
          </p:cNvPr>
          <p:cNvSpPr txBox="1"/>
          <p:nvPr/>
        </p:nvSpPr>
        <p:spPr>
          <a:xfrm>
            <a:off x="8918254" y="4752947"/>
            <a:ext cx="243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Map. Incidence and Alert.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99E6C0-F2BB-FB5B-6CB4-6DF976FF0170}"/>
              </a:ext>
            </a:extLst>
          </p:cNvPr>
          <p:cNvCxnSpPr/>
          <p:nvPr/>
        </p:nvCxnSpPr>
        <p:spPr>
          <a:xfrm>
            <a:off x="1679510" y="3429000"/>
            <a:ext cx="125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ACF4B9-DFF5-2EA5-8953-6FEE2B61D69C}"/>
              </a:ext>
            </a:extLst>
          </p:cNvPr>
          <p:cNvCxnSpPr>
            <a:cxnSpLocks/>
          </p:cNvCxnSpPr>
          <p:nvPr/>
        </p:nvCxnSpPr>
        <p:spPr>
          <a:xfrm flipV="1">
            <a:off x="1574086" y="1642188"/>
            <a:ext cx="1103800" cy="129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3ED64-08D1-86C6-AF5C-CD6E49AD8663}"/>
              </a:ext>
            </a:extLst>
          </p:cNvPr>
          <p:cNvCxnSpPr>
            <a:cxnSpLocks/>
          </p:cNvCxnSpPr>
          <p:nvPr/>
        </p:nvCxnSpPr>
        <p:spPr>
          <a:xfrm>
            <a:off x="1520252" y="4045434"/>
            <a:ext cx="1051981" cy="77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A33F63-2D32-92D4-BBBA-0D979A77E565}"/>
              </a:ext>
            </a:extLst>
          </p:cNvPr>
          <p:cNvCxnSpPr/>
          <p:nvPr/>
        </p:nvCxnSpPr>
        <p:spPr>
          <a:xfrm>
            <a:off x="4225495" y="3429000"/>
            <a:ext cx="125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08031B-984B-E56D-AF88-D46DA1EF21A1}"/>
              </a:ext>
            </a:extLst>
          </p:cNvPr>
          <p:cNvCxnSpPr>
            <a:cxnSpLocks/>
          </p:cNvCxnSpPr>
          <p:nvPr/>
        </p:nvCxnSpPr>
        <p:spPr>
          <a:xfrm>
            <a:off x="4456896" y="1475013"/>
            <a:ext cx="726557" cy="65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7ABF92-E613-90EB-B982-11FC8AAB4275}"/>
              </a:ext>
            </a:extLst>
          </p:cNvPr>
          <p:cNvCxnSpPr>
            <a:cxnSpLocks/>
            <a:stCxn id="1036" idx="0"/>
          </p:cNvCxnSpPr>
          <p:nvPr/>
        </p:nvCxnSpPr>
        <p:spPr>
          <a:xfrm flipV="1">
            <a:off x="5734488" y="4292535"/>
            <a:ext cx="361512" cy="90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8DB244-D1CD-AD1B-C21A-5848B5E54297}"/>
              </a:ext>
            </a:extLst>
          </p:cNvPr>
          <p:cNvCxnSpPr>
            <a:cxnSpLocks/>
            <a:stCxn id="1040" idx="0"/>
          </p:cNvCxnSpPr>
          <p:nvPr/>
        </p:nvCxnSpPr>
        <p:spPr>
          <a:xfrm flipH="1" flipV="1">
            <a:off x="7208737" y="4365751"/>
            <a:ext cx="610304" cy="83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DF1FBD-795B-2AE4-C302-BA2EA6363F0F}"/>
              </a:ext>
            </a:extLst>
          </p:cNvPr>
          <p:cNvCxnSpPr>
            <a:cxnSpLocks/>
            <a:stCxn id="1038" idx="0"/>
          </p:cNvCxnSpPr>
          <p:nvPr/>
        </p:nvCxnSpPr>
        <p:spPr>
          <a:xfrm flipH="1" flipV="1">
            <a:off x="6752479" y="4282734"/>
            <a:ext cx="20993" cy="91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439D45-DF67-AC08-6334-0682521CFB38}"/>
              </a:ext>
            </a:extLst>
          </p:cNvPr>
          <p:cNvCxnSpPr>
            <a:cxnSpLocks/>
          </p:cNvCxnSpPr>
          <p:nvPr/>
        </p:nvCxnSpPr>
        <p:spPr>
          <a:xfrm flipH="1" flipV="1">
            <a:off x="10399053" y="2209954"/>
            <a:ext cx="666111" cy="86436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146232-7619-8B97-24B0-403EF01CC954}"/>
              </a:ext>
            </a:extLst>
          </p:cNvPr>
          <p:cNvCxnSpPr>
            <a:cxnSpLocks/>
          </p:cNvCxnSpPr>
          <p:nvPr/>
        </p:nvCxnSpPr>
        <p:spPr>
          <a:xfrm flipH="1" flipV="1">
            <a:off x="17837764" y="5583298"/>
            <a:ext cx="29524" cy="72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4CA795-B09D-626F-222B-78911FF8A442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687924" y="2769673"/>
            <a:ext cx="669475" cy="3949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SOAR - Security Orchestration Automation and Response | SECUINFRA">
            <a:extLst>
              <a:ext uri="{FF2B5EF4-FFF2-40B4-BE49-F238E27FC236}">
                <a16:creationId xmlns:a16="http://schemas.microsoft.com/office/drawing/2014/main" id="{000CF958-A070-B803-B67A-329695DA5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732" y="3074323"/>
            <a:ext cx="1053161" cy="97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E05192-60DB-28DD-2091-0268248820D3}"/>
              </a:ext>
            </a:extLst>
          </p:cNvPr>
          <p:cNvCxnSpPr>
            <a:cxnSpLocks/>
          </p:cNvCxnSpPr>
          <p:nvPr/>
        </p:nvCxnSpPr>
        <p:spPr>
          <a:xfrm flipV="1">
            <a:off x="9124617" y="3371497"/>
            <a:ext cx="0" cy="114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243A59-6F3A-20FA-9B19-E39A8F31BA5B}"/>
              </a:ext>
            </a:extLst>
          </p:cNvPr>
          <p:cNvCxnSpPr/>
          <p:nvPr/>
        </p:nvCxnSpPr>
        <p:spPr>
          <a:xfrm flipV="1">
            <a:off x="9750056" y="4045434"/>
            <a:ext cx="877647" cy="61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35E83D60-512C-FDB4-EBFB-AD8DA497E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13055"/>
          <a:stretch/>
        </p:blipFill>
        <p:spPr bwMode="auto">
          <a:xfrm>
            <a:off x="8885907" y="5091501"/>
            <a:ext cx="2627747" cy="137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Man working behind desktop computer Royalty Free Vector">
            <a:extLst>
              <a:ext uri="{FF2B5EF4-FFF2-40B4-BE49-F238E27FC236}">
                <a16:creationId xmlns:a16="http://schemas.microsoft.com/office/drawing/2014/main" id="{18782A87-4276-ABEA-CA08-C830B826C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7360" r="34436" b="16055"/>
          <a:stretch/>
        </p:blipFill>
        <p:spPr bwMode="auto">
          <a:xfrm>
            <a:off x="260347" y="2753393"/>
            <a:ext cx="1243512" cy="12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960471F-930A-39A3-F1F8-72FF06793214}"/>
              </a:ext>
            </a:extLst>
          </p:cNvPr>
          <p:cNvCxnSpPr>
            <a:cxnSpLocks/>
          </p:cNvCxnSpPr>
          <p:nvPr/>
        </p:nvCxnSpPr>
        <p:spPr>
          <a:xfrm flipV="1">
            <a:off x="4756419" y="4199717"/>
            <a:ext cx="766340" cy="61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8D9FBC-781C-01B1-9685-EF01F00023EC}"/>
              </a:ext>
            </a:extLst>
          </p:cNvPr>
          <p:cNvSpPr txBox="1"/>
          <p:nvPr/>
        </p:nvSpPr>
        <p:spPr>
          <a:xfrm>
            <a:off x="3120757" y="1958720"/>
            <a:ext cx="10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Entra</a:t>
            </a:r>
            <a:r>
              <a:rPr lang="en-US" b="1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100297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D2504F-BA9C-00D6-E2F4-C35393679D78}"/>
              </a:ext>
            </a:extLst>
          </p:cNvPr>
          <p:cNvGrpSpPr/>
          <p:nvPr/>
        </p:nvGrpSpPr>
        <p:grpSpPr>
          <a:xfrm>
            <a:off x="757980" y="998876"/>
            <a:ext cx="6043853" cy="5243285"/>
            <a:chOff x="1318665" y="704690"/>
            <a:chExt cx="6043853" cy="52432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222D1C-2A83-713F-C1D9-1E5106BD2A66}"/>
                </a:ext>
              </a:extLst>
            </p:cNvPr>
            <p:cNvGrpSpPr/>
            <p:nvPr/>
          </p:nvGrpSpPr>
          <p:grpSpPr>
            <a:xfrm>
              <a:off x="1318665" y="733257"/>
              <a:ext cx="5852509" cy="5214718"/>
              <a:chOff x="1318665" y="733257"/>
              <a:chExt cx="5852509" cy="5214718"/>
            </a:xfrm>
          </p:grpSpPr>
          <p:pic>
            <p:nvPicPr>
              <p:cNvPr id="4" name="Picture 8" descr="Virtual Machines - iFixit">
                <a:extLst>
                  <a:ext uri="{FF2B5EF4-FFF2-40B4-BE49-F238E27FC236}">
                    <a16:creationId xmlns:a16="http://schemas.microsoft.com/office/drawing/2014/main" id="{D1782C13-A8B5-DA38-AAD5-AB67674841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8189" y="929146"/>
                <a:ext cx="1803762" cy="13528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6" descr="SQL Database (SQL Azure)&quot; Icon - Download for free – Iconduck">
                <a:extLst>
                  <a:ext uri="{FF2B5EF4-FFF2-40B4-BE49-F238E27FC236}">
                    <a16:creationId xmlns:a16="http://schemas.microsoft.com/office/drawing/2014/main" id="{8A79C5FD-C19B-8D21-78C4-66C7B13DE5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750" y="733257"/>
                <a:ext cx="832724" cy="872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0" descr="Man working behind desktop computer Royalty Free Vector">
                <a:extLst>
                  <a:ext uri="{FF2B5EF4-FFF2-40B4-BE49-F238E27FC236}">
                    <a16:creationId xmlns:a16="http://schemas.microsoft.com/office/drawing/2014/main" id="{BCB095CA-82AC-760D-33A5-8DDF9B90BE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5" t="17360" r="34436" b="16055"/>
              <a:stretch/>
            </p:blipFill>
            <p:spPr bwMode="auto">
              <a:xfrm>
                <a:off x="1318665" y="2683663"/>
                <a:ext cx="1243512" cy="1203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8" descr="Virtual Machines - iFixit">
                <a:extLst>
                  <a:ext uri="{FF2B5EF4-FFF2-40B4-BE49-F238E27FC236}">
                    <a16:creationId xmlns:a16="http://schemas.microsoft.com/office/drawing/2014/main" id="{35BB17C2-BB7A-6F06-E7FE-0E8938BBDC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5590" y="4455484"/>
                <a:ext cx="1803762" cy="13528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3F41464-F7E0-10D5-0FAF-278082DD558C}"/>
                  </a:ext>
                </a:extLst>
              </p:cNvPr>
              <p:cNvCxnSpPr/>
              <p:nvPr/>
            </p:nvCxnSpPr>
            <p:spPr>
              <a:xfrm flipV="1">
                <a:off x="2691587" y="1946102"/>
                <a:ext cx="1404003" cy="844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8390C99-B2A3-4E88-B202-55B6A1033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8988" y="3921566"/>
                <a:ext cx="1404003" cy="844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CFEEF7-5215-5A92-11F4-B7DFAC88F4B6}"/>
                  </a:ext>
                </a:extLst>
              </p:cNvPr>
              <p:cNvSpPr txBox="1"/>
              <p:nvPr/>
            </p:nvSpPr>
            <p:spPr>
              <a:xfrm>
                <a:off x="5743416" y="1770143"/>
                <a:ext cx="1427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Windows-</a:t>
                </a:r>
                <a:r>
                  <a:rPr lang="en-US" sz="1200" dirty="0" err="1"/>
                  <a:t>vm</a:t>
                </a:r>
                <a:endParaRPr lang="en-US" sz="12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7462D3-FA2D-BB08-8203-27EC6B8FFEBD}"/>
                  </a:ext>
                </a:extLst>
              </p:cNvPr>
              <p:cNvSpPr txBox="1"/>
              <p:nvPr/>
            </p:nvSpPr>
            <p:spPr>
              <a:xfrm>
                <a:off x="5743416" y="4867761"/>
                <a:ext cx="1427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Linux-</a:t>
                </a:r>
                <a:r>
                  <a:rPr lang="en-US" sz="1200" dirty="0" err="1"/>
                  <a:t>vm</a:t>
                </a:r>
                <a:endParaRPr lang="en-US" sz="1200" dirty="0"/>
              </a:p>
            </p:txBody>
          </p:sp>
          <p:pic>
            <p:nvPicPr>
              <p:cNvPr id="1026" name="Picture 2" descr="NSG | Microsoft Azure Mono">
                <a:extLst>
                  <a:ext uri="{FF2B5EF4-FFF2-40B4-BE49-F238E27FC236}">
                    <a16:creationId xmlns:a16="http://schemas.microsoft.com/office/drawing/2014/main" id="{B980BCAA-71A4-CD10-3249-7B92FC5C98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0181" y="1742816"/>
                <a:ext cx="531127" cy="7054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NSG | Microsoft Azure Mono">
                <a:extLst>
                  <a:ext uri="{FF2B5EF4-FFF2-40B4-BE49-F238E27FC236}">
                    <a16:creationId xmlns:a16="http://schemas.microsoft.com/office/drawing/2014/main" id="{5466A4BE-9151-F575-23F4-CA5D20950E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7086" y="5242529"/>
                <a:ext cx="531127" cy="7054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1ECEFB-AF3E-37A6-FBCB-6F275BAAB5C4}"/>
                </a:ext>
              </a:extLst>
            </p:cNvPr>
            <p:cNvSpPr txBox="1"/>
            <p:nvPr/>
          </p:nvSpPr>
          <p:spPr>
            <a:xfrm>
              <a:off x="6394048" y="704690"/>
              <a:ext cx="968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MS SQL </a:t>
              </a:r>
            </a:p>
            <a:p>
              <a:r>
                <a:rPr lang="en-US" sz="1200" dirty="0"/>
                <a:t>Server 2019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62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27C4005-0E71-6701-EF13-C487420D6BED}"/>
              </a:ext>
            </a:extLst>
          </p:cNvPr>
          <p:cNvGrpSpPr/>
          <p:nvPr/>
        </p:nvGrpSpPr>
        <p:grpSpPr>
          <a:xfrm>
            <a:off x="2493816" y="1954566"/>
            <a:ext cx="6177218" cy="4015309"/>
            <a:chOff x="4141469" y="3792772"/>
            <a:chExt cx="3276600" cy="2312209"/>
          </a:xfrm>
        </p:grpSpPr>
        <p:pic>
          <p:nvPicPr>
            <p:cNvPr id="7" name="Picture 6" descr="A computer screen with a blue cube on it&#10;&#10;Description automatically generated">
              <a:extLst>
                <a:ext uri="{FF2B5EF4-FFF2-40B4-BE49-F238E27FC236}">
                  <a16:creationId xmlns:a16="http://schemas.microsoft.com/office/drawing/2014/main" id="{43908A74-710A-4C0F-A7ED-8504C6917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1" t="17518" r="32172" b="47711"/>
            <a:stretch/>
          </p:blipFill>
          <p:spPr bwMode="auto">
            <a:xfrm>
              <a:off x="4604658" y="4989808"/>
              <a:ext cx="642257" cy="6096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D236E4-39FB-88C1-F7EA-D05F8BB68A38}"/>
                </a:ext>
              </a:extLst>
            </p:cNvPr>
            <p:cNvSpPr/>
            <p:nvPr/>
          </p:nvSpPr>
          <p:spPr>
            <a:xfrm>
              <a:off x="4141469" y="4058467"/>
              <a:ext cx="3276600" cy="2046514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4E8670-9996-EB70-430D-22AB49EB9332}"/>
                </a:ext>
              </a:extLst>
            </p:cNvPr>
            <p:cNvSpPr/>
            <p:nvPr/>
          </p:nvSpPr>
          <p:spPr>
            <a:xfrm>
              <a:off x="4258218" y="4408033"/>
              <a:ext cx="3043102" cy="160210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79E07D-D3D3-1A45-C768-4B4A0E17C789}"/>
                </a:ext>
              </a:extLst>
            </p:cNvPr>
            <p:cNvSpPr/>
            <p:nvPr/>
          </p:nvSpPr>
          <p:spPr>
            <a:xfrm>
              <a:off x="4361359" y="4724400"/>
              <a:ext cx="2836819" cy="1164771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4EDD0B-4EB9-4257-6ECB-6ED5141422F5}"/>
                </a:ext>
              </a:extLst>
            </p:cNvPr>
            <p:cNvSpPr/>
            <p:nvPr/>
          </p:nvSpPr>
          <p:spPr>
            <a:xfrm>
              <a:off x="4474029" y="4989808"/>
              <a:ext cx="2286000" cy="78377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0A8A2C-B6A2-1738-958E-19F9BBE83849}"/>
                </a:ext>
              </a:extLst>
            </p:cNvPr>
            <p:cNvSpPr txBox="1"/>
            <p:nvPr/>
          </p:nvSpPr>
          <p:spPr>
            <a:xfrm>
              <a:off x="4604658" y="5526399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Linux-</a:t>
              </a:r>
              <a:r>
                <a:rPr lang="en-US" sz="1100" dirty="0" err="1"/>
                <a:t>vm</a:t>
              </a:r>
              <a:endParaRPr lang="en-US" sz="11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99D7151-8AE8-5252-8CBB-90E8CA02E593}"/>
                </a:ext>
              </a:extLst>
            </p:cNvPr>
            <p:cNvGrpSpPr/>
            <p:nvPr/>
          </p:nvGrpSpPr>
          <p:grpSpPr>
            <a:xfrm>
              <a:off x="5983062" y="5018312"/>
              <a:ext cx="559254" cy="513567"/>
              <a:chOff x="9013371" y="3385458"/>
              <a:chExt cx="1481250" cy="1338943"/>
            </a:xfrm>
          </p:grpSpPr>
          <p:pic>
            <p:nvPicPr>
              <p:cNvPr id="26" name="Picture 8" descr="Virtual Machines - iFixit">
                <a:extLst>
                  <a:ext uri="{FF2B5EF4-FFF2-40B4-BE49-F238E27FC236}">
                    <a16:creationId xmlns:a16="http://schemas.microsoft.com/office/drawing/2014/main" id="{77A5FED2-7224-AF69-719A-C946DF59B7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738" t="20651" r="12057" b="4376"/>
              <a:stretch/>
            </p:blipFill>
            <p:spPr bwMode="auto">
              <a:xfrm>
                <a:off x="9013371" y="3385458"/>
                <a:ext cx="1481250" cy="1338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8363151-E6FD-4363-928F-B87A82D6450A}"/>
                  </a:ext>
                </a:extLst>
              </p:cNvPr>
              <p:cNvSpPr/>
              <p:nvPr/>
            </p:nvSpPr>
            <p:spPr>
              <a:xfrm>
                <a:off x="9263743" y="3581400"/>
                <a:ext cx="1001486" cy="7402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6" descr="SQL Database (SQL Azure)&quot; Icon - Download for free – Iconduck">
                <a:extLst>
                  <a:ext uri="{FF2B5EF4-FFF2-40B4-BE49-F238E27FC236}">
                    <a16:creationId xmlns:a16="http://schemas.microsoft.com/office/drawing/2014/main" id="{814D0E69-DC93-B526-1A00-C15D1DF817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2019" y="3572627"/>
                <a:ext cx="768782" cy="8053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45F5EF-FC28-B60C-A9A7-BE959470B8DF}"/>
                </a:ext>
              </a:extLst>
            </p:cNvPr>
            <p:cNvSpPr txBox="1"/>
            <p:nvPr/>
          </p:nvSpPr>
          <p:spPr>
            <a:xfrm>
              <a:off x="5818263" y="5503261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Windows-</a:t>
              </a:r>
              <a:r>
                <a:rPr lang="en-US" sz="1100" dirty="0" err="1"/>
                <a:t>vm</a:t>
              </a:r>
              <a:endParaRPr lang="en-US" sz="1100" dirty="0"/>
            </a:p>
          </p:txBody>
        </p:sp>
        <p:pic>
          <p:nvPicPr>
            <p:cNvPr id="1026" name="Picture 2" descr="Azure VNet - An In depth introduction to Azure Virtual Network Monitoring">
              <a:extLst>
                <a:ext uri="{FF2B5EF4-FFF2-40B4-BE49-F238E27FC236}">
                  <a16:creationId xmlns:a16="http://schemas.microsoft.com/office/drawing/2014/main" id="{BC547F3B-E324-34AD-4211-B539DAD040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24" t="70625" r="54686" b="20693"/>
            <a:stretch/>
          </p:blipFill>
          <p:spPr bwMode="auto">
            <a:xfrm>
              <a:off x="5705816" y="4769977"/>
              <a:ext cx="315686" cy="177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923243-BF1A-02C3-683F-F25C49B26AFA}"/>
                </a:ext>
              </a:extLst>
            </p:cNvPr>
            <p:cNvSpPr txBox="1"/>
            <p:nvPr/>
          </p:nvSpPr>
          <p:spPr>
            <a:xfrm>
              <a:off x="5945642" y="4728643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</a:t>
              </a:r>
              <a:r>
                <a:rPr lang="en-US" sz="1100" dirty="0" err="1"/>
                <a:t>VNet</a:t>
              </a:r>
              <a:endParaRPr lang="en-US" sz="11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DDF6C9-4C55-5242-ECC7-884257492972}"/>
                </a:ext>
              </a:extLst>
            </p:cNvPr>
            <p:cNvSpPr txBox="1"/>
            <p:nvPr/>
          </p:nvSpPr>
          <p:spPr>
            <a:xfrm>
              <a:off x="4363150" y="4462790"/>
              <a:ext cx="1316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</a:rPr>
                <a:t>Resource Group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BFBFFE-E4B6-A686-ABEA-674B567B155A}"/>
                </a:ext>
              </a:extLst>
            </p:cNvPr>
            <p:cNvSpPr txBox="1"/>
            <p:nvPr/>
          </p:nvSpPr>
          <p:spPr>
            <a:xfrm>
              <a:off x="4290876" y="4149553"/>
              <a:ext cx="895423" cy="283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Subscription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46606-5A21-DB3C-6F36-4CEE925BDFF0}"/>
                </a:ext>
              </a:extLst>
            </p:cNvPr>
            <p:cNvSpPr txBox="1"/>
            <p:nvPr/>
          </p:nvSpPr>
          <p:spPr>
            <a:xfrm>
              <a:off x="4164172" y="3792772"/>
              <a:ext cx="1791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Tenant (Organization)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83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00CCCF2-49B8-D1CC-E36C-416D8A1AE967}"/>
              </a:ext>
            </a:extLst>
          </p:cNvPr>
          <p:cNvGrpSpPr/>
          <p:nvPr/>
        </p:nvGrpSpPr>
        <p:grpSpPr>
          <a:xfrm>
            <a:off x="2566556" y="1859974"/>
            <a:ext cx="7481802" cy="2509726"/>
            <a:chOff x="2566556" y="1859974"/>
            <a:chExt cx="7481802" cy="2509726"/>
          </a:xfrm>
        </p:grpSpPr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0BB09E27-8270-BB34-12AD-65453A6C6E69}"/>
                </a:ext>
              </a:extLst>
            </p:cNvPr>
            <p:cNvGrpSpPr/>
            <p:nvPr/>
          </p:nvGrpSpPr>
          <p:grpSpPr>
            <a:xfrm>
              <a:off x="2566556" y="1859974"/>
              <a:ext cx="7204368" cy="2509726"/>
              <a:chOff x="2566556" y="1859974"/>
              <a:chExt cx="7204368" cy="250972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27C4005-0E71-6701-EF13-C487420D6BED}"/>
                  </a:ext>
                </a:extLst>
              </p:cNvPr>
              <p:cNvGrpSpPr/>
              <p:nvPr/>
            </p:nvGrpSpPr>
            <p:grpSpPr>
              <a:xfrm>
                <a:off x="2566556" y="1859974"/>
                <a:ext cx="4218708" cy="2509726"/>
                <a:chOff x="4141469" y="3792772"/>
                <a:chExt cx="3276600" cy="2312209"/>
              </a:xfrm>
            </p:grpSpPr>
            <p:pic>
              <p:nvPicPr>
                <p:cNvPr id="7" name="Picture 6" descr="A computer screen with a blue cube on it&#10;&#10;Description automatically generated">
                  <a:extLst>
                    <a:ext uri="{FF2B5EF4-FFF2-40B4-BE49-F238E27FC236}">
                      <a16:creationId xmlns:a16="http://schemas.microsoft.com/office/drawing/2014/main" id="{43908A74-710A-4C0F-A7ED-8504C69176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081" t="17518" r="32172" b="47711"/>
                <a:stretch/>
              </p:blipFill>
              <p:spPr bwMode="auto">
                <a:xfrm>
                  <a:off x="4604658" y="4989808"/>
                  <a:ext cx="642257" cy="60960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4D236E4-39FB-88C1-F7EA-D05F8BB68A38}"/>
                    </a:ext>
                  </a:extLst>
                </p:cNvPr>
                <p:cNvSpPr/>
                <p:nvPr/>
              </p:nvSpPr>
              <p:spPr>
                <a:xfrm>
                  <a:off x="4141469" y="4058467"/>
                  <a:ext cx="3276600" cy="2046514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54E8670-9996-EB70-430D-22AB49EB9332}"/>
                    </a:ext>
                  </a:extLst>
                </p:cNvPr>
                <p:cNvSpPr/>
                <p:nvPr/>
              </p:nvSpPr>
              <p:spPr>
                <a:xfrm>
                  <a:off x="4258218" y="4408033"/>
                  <a:ext cx="3043102" cy="1602105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979E07D-D3D3-1A45-C768-4B4A0E17C789}"/>
                    </a:ext>
                  </a:extLst>
                </p:cNvPr>
                <p:cNvSpPr/>
                <p:nvPr/>
              </p:nvSpPr>
              <p:spPr>
                <a:xfrm>
                  <a:off x="4361359" y="4724400"/>
                  <a:ext cx="2836819" cy="1164771"/>
                </a:xfrm>
                <a:prstGeom prst="rect">
                  <a:avLst/>
                </a:prstGeom>
                <a:noFill/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34EDD0B-4EB9-4257-6ECB-6ED5141422F5}"/>
                    </a:ext>
                  </a:extLst>
                </p:cNvPr>
                <p:cNvSpPr/>
                <p:nvPr/>
              </p:nvSpPr>
              <p:spPr>
                <a:xfrm>
                  <a:off x="4474029" y="4989808"/>
                  <a:ext cx="2286000" cy="783771"/>
                </a:xfrm>
                <a:prstGeom prst="rect">
                  <a:avLst/>
                </a:prstGeom>
                <a:noFill/>
                <a:ln w="19050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A8A2C-B6A2-1738-958E-19F9BBE83849}"/>
                    </a:ext>
                  </a:extLst>
                </p:cNvPr>
                <p:cNvSpPr txBox="1"/>
                <p:nvPr/>
              </p:nvSpPr>
              <p:spPr>
                <a:xfrm>
                  <a:off x="4604658" y="5526399"/>
                  <a:ext cx="70403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Linux-</a:t>
                  </a:r>
                  <a:r>
                    <a:rPr lang="en-US" sz="1100" dirty="0" err="1"/>
                    <a:t>vm</a:t>
                  </a:r>
                  <a:endParaRPr lang="en-US" sz="1100" dirty="0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99D7151-8AE8-5252-8CBB-90E8CA02E593}"/>
                    </a:ext>
                  </a:extLst>
                </p:cNvPr>
                <p:cNvGrpSpPr/>
                <p:nvPr/>
              </p:nvGrpSpPr>
              <p:grpSpPr>
                <a:xfrm>
                  <a:off x="5983062" y="5018312"/>
                  <a:ext cx="559254" cy="513567"/>
                  <a:chOff x="9013371" y="3385458"/>
                  <a:chExt cx="1481250" cy="1338943"/>
                </a:xfrm>
              </p:grpSpPr>
              <p:pic>
                <p:nvPicPr>
                  <p:cNvPr id="26" name="Picture 8" descr="Virtual Machines - iFixit">
                    <a:extLst>
                      <a:ext uri="{FF2B5EF4-FFF2-40B4-BE49-F238E27FC236}">
                        <a16:creationId xmlns:a16="http://schemas.microsoft.com/office/drawing/2014/main" id="{77A5FED2-7224-AF69-719A-C946DF59B7E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738" t="20651" r="12057" b="4376"/>
                  <a:stretch/>
                </p:blipFill>
                <p:spPr bwMode="auto">
                  <a:xfrm>
                    <a:off x="9013371" y="3385458"/>
                    <a:ext cx="1481250" cy="133894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8363151-E6FD-4363-928F-B87A82D6450A}"/>
                      </a:ext>
                    </a:extLst>
                  </p:cNvPr>
                  <p:cNvSpPr/>
                  <p:nvPr/>
                </p:nvSpPr>
                <p:spPr>
                  <a:xfrm>
                    <a:off x="9263743" y="3581400"/>
                    <a:ext cx="1001486" cy="7402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5" name="Picture 6" descr="SQL Database (SQL Azure)&quot; Icon - Download for free – Iconduck">
                    <a:extLst>
                      <a:ext uri="{FF2B5EF4-FFF2-40B4-BE49-F238E27FC236}">
                        <a16:creationId xmlns:a16="http://schemas.microsoft.com/office/drawing/2014/main" id="{814D0E69-DC93-B526-1A00-C15D1DF817A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42019" y="3572627"/>
                    <a:ext cx="768782" cy="8053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45F5EF-FC28-B60C-A9A7-BE959470B8DF}"/>
                    </a:ext>
                  </a:extLst>
                </p:cNvPr>
                <p:cNvSpPr txBox="1"/>
                <p:nvPr/>
              </p:nvSpPr>
              <p:spPr>
                <a:xfrm>
                  <a:off x="5818263" y="5503261"/>
                  <a:ext cx="93807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Windows-</a:t>
                  </a:r>
                  <a:r>
                    <a:rPr lang="en-US" sz="1100" dirty="0" err="1"/>
                    <a:t>vm</a:t>
                  </a:r>
                  <a:endParaRPr lang="en-US" sz="1100" dirty="0"/>
                </a:p>
              </p:txBody>
            </p:sp>
            <p:pic>
              <p:nvPicPr>
                <p:cNvPr id="1026" name="Picture 2" descr="Azure VNet - An In depth introduction to Azure Virtual Network Monitoring">
                  <a:extLst>
                    <a:ext uri="{FF2B5EF4-FFF2-40B4-BE49-F238E27FC236}">
                      <a16:creationId xmlns:a16="http://schemas.microsoft.com/office/drawing/2014/main" id="{BC547F3B-E324-34AD-4211-B539DAD040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924" t="70625" r="54686" b="20693"/>
                <a:stretch/>
              </p:blipFill>
              <p:spPr bwMode="auto">
                <a:xfrm>
                  <a:off x="5705816" y="4769977"/>
                  <a:ext cx="315686" cy="1771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D923243-BF1A-02C3-683F-F25C49B26AFA}"/>
                    </a:ext>
                  </a:extLst>
                </p:cNvPr>
                <p:cNvSpPr txBox="1"/>
                <p:nvPr/>
              </p:nvSpPr>
              <p:spPr>
                <a:xfrm>
                  <a:off x="5945642" y="4728643"/>
                  <a:ext cx="837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Azure </a:t>
                  </a:r>
                  <a:r>
                    <a:rPr lang="en-US" sz="1100" dirty="0" err="1"/>
                    <a:t>VNet</a:t>
                  </a:r>
                  <a:endParaRPr lang="en-US" sz="1100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3DDF6C9-4C55-5242-ECC7-884257492972}"/>
                    </a:ext>
                  </a:extLst>
                </p:cNvPr>
                <p:cNvSpPr txBox="1"/>
                <p:nvPr/>
              </p:nvSpPr>
              <p:spPr>
                <a:xfrm>
                  <a:off x="4363150" y="4462790"/>
                  <a:ext cx="13165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2">
                          <a:lumMod val="10000"/>
                        </a:schemeClr>
                      </a:solidFill>
                    </a:rPr>
                    <a:t>Resource Group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9BFBFFE-E4B6-A686-ABEA-674B567B155A}"/>
                    </a:ext>
                  </a:extLst>
                </p:cNvPr>
                <p:cNvSpPr txBox="1"/>
                <p:nvPr/>
              </p:nvSpPr>
              <p:spPr>
                <a:xfrm>
                  <a:off x="4290876" y="4149553"/>
                  <a:ext cx="895423" cy="283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accent1"/>
                      </a:solidFill>
                    </a:rPr>
                    <a:t>Subscription 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2246606-5A21-DB3C-6F36-4CEE925BDFF0}"/>
                    </a:ext>
                  </a:extLst>
                </p:cNvPr>
                <p:cNvSpPr txBox="1"/>
                <p:nvPr/>
              </p:nvSpPr>
              <p:spPr>
                <a:xfrm>
                  <a:off x="4164172" y="3792772"/>
                  <a:ext cx="1791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Tenant (Organization)</a:t>
                  </a:r>
                </a:p>
              </p:txBody>
            </p:sp>
          </p:grpSp>
          <p:pic>
            <p:nvPicPr>
              <p:cNvPr id="4" name="Picture 8" descr="Virtual Machines - iFixit">
                <a:extLst>
                  <a:ext uri="{FF2B5EF4-FFF2-40B4-BE49-F238E27FC236}">
                    <a16:creationId xmlns:a16="http://schemas.microsoft.com/office/drawing/2014/main" id="{DFAA2CF2-8691-EAEE-2512-E1820044FB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738" t="20651" r="12057" b="4376"/>
              <a:stretch/>
            </p:blipFill>
            <p:spPr bwMode="auto">
              <a:xfrm>
                <a:off x="8484691" y="2656116"/>
                <a:ext cx="1286233" cy="1354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B397EC-980F-D8F7-7D65-AA9633D02436}"/>
                  </a:ext>
                </a:extLst>
              </p:cNvPr>
              <p:cNvSpPr txBox="1"/>
              <p:nvPr/>
            </p:nvSpPr>
            <p:spPr>
              <a:xfrm>
                <a:off x="8742925" y="4025651"/>
                <a:ext cx="7697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Attack-</a:t>
                </a:r>
                <a:r>
                  <a:rPr lang="en-US" sz="1100" dirty="0" err="1"/>
                  <a:t>vm</a:t>
                </a:r>
                <a:endParaRPr lang="en-US" sz="11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A987B5D-57EB-C36F-C4F0-FB847AE5CEBC}"/>
                  </a:ext>
                </a:extLst>
              </p:cNvPr>
              <p:cNvCxnSpPr/>
              <p:nvPr/>
            </p:nvCxnSpPr>
            <p:spPr>
              <a:xfrm flipH="1">
                <a:off x="5667908" y="3016812"/>
                <a:ext cx="2872995" cy="38046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3D6EEAF4-F154-F20E-187A-15B6B443B62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463906" y="3430574"/>
                <a:ext cx="5212080" cy="522339"/>
              </a:xfrm>
              <a:prstGeom prst="bentConnector4">
                <a:avLst>
                  <a:gd name="adj1" fmla="val 24931"/>
                  <a:gd name="adj2" fmla="val 203444"/>
                </a:avLst>
              </a:prstGeom>
              <a:ln w="285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A5E1C11-FB14-BC01-476E-823A703B2D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9274" y="2993329"/>
                <a:ext cx="2861828" cy="291537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984033AC-6AC5-C5C8-CD64-06025F4A4FC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323684" y="3436843"/>
                <a:ext cx="5303520" cy="522339"/>
              </a:xfrm>
              <a:prstGeom prst="bentConnector4">
                <a:avLst>
                  <a:gd name="adj1" fmla="val 22610"/>
                  <a:gd name="adj2" fmla="val 203444"/>
                </a:avLst>
              </a:prstGeom>
              <a:ln w="28575">
                <a:solidFill>
                  <a:schemeClr val="accent6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E36B43B1-10B1-F01B-10C4-21730BCEE39E}"/>
                </a:ext>
              </a:extLst>
            </p:cNvPr>
            <p:cNvSpPr txBox="1"/>
            <p:nvPr/>
          </p:nvSpPr>
          <p:spPr>
            <a:xfrm>
              <a:off x="8395854" y="2048183"/>
              <a:ext cx="16525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Fail Auth / </a:t>
              </a:r>
            </a:p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Successful Auth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29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87" y="2073966"/>
            <a:ext cx="2945066" cy="284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622" y="969896"/>
            <a:ext cx="1384520" cy="146448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/>
          <p:nvPr/>
        </p:nvSpPr>
        <p:spPr>
          <a:xfrm>
            <a:off x="6792067" y="3745060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" name="Google Shape;182;p27"/>
          <p:cNvSpPr/>
          <p:nvPr/>
        </p:nvSpPr>
        <p:spPr>
          <a:xfrm>
            <a:off x="6006333" y="3745060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179;p27"/>
          <p:cNvSpPr/>
          <p:nvPr/>
        </p:nvSpPr>
        <p:spPr>
          <a:xfrm>
            <a:off x="5956567" y="3301327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27"/>
          <p:cNvSpPr/>
          <p:nvPr/>
        </p:nvSpPr>
        <p:spPr>
          <a:xfrm>
            <a:off x="5956567" y="2900860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27"/>
          <p:cNvSpPr/>
          <p:nvPr/>
        </p:nvSpPr>
        <p:spPr>
          <a:xfrm>
            <a:off x="5956567" y="2542433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6006333" y="2141967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" name="Google Shape;175;p27"/>
          <p:cNvSpPr/>
          <p:nvPr/>
        </p:nvSpPr>
        <p:spPr>
          <a:xfrm>
            <a:off x="4706500" y="1717367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27"/>
          <p:cNvSpPr/>
          <p:nvPr/>
        </p:nvSpPr>
        <p:spPr>
          <a:xfrm>
            <a:off x="3808181" y="3148633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27"/>
          <p:cNvSpPr/>
          <p:nvPr/>
        </p:nvSpPr>
        <p:spPr>
          <a:xfrm>
            <a:off x="3928481" y="1848533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" name="Google Shape;193;p27"/>
          <p:cNvSpPr/>
          <p:nvPr/>
        </p:nvSpPr>
        <p:spPr>
          <a:xfrm>
            <a:off x="3372998" y="3169367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6" name="Google Shape;196;p27"/>
          <p:cNvSpPr txBox="1"/>
          <p:nvPr/>
        </p:nvSpPr>
        <p:spPr>
          <a:xfrm>
            <a:off x="1627383" y="1205969"/>
            <a:ext cx="1974605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Azure Active Directory</a:t>
            </a:r>
            <a:endParaRPr sz="2400" b="1" dirty="0"/>
          </a:p>
        </p:txBody>
      </p:sp>
      <p:sp>
        <p:nvSpPr>
          <p:cNvPr id="197" name="Google Shape;197;p27"/>
          <p:cNvSpPr txBox="1"/>
          <p:nvPr/>
        </p:nvSpPr>
        <p:spPr>
          <a:xfrm>
            <a:off x="8280130" y="4698214"/>
            <a:ext cx="2188175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Log Analytics</a:t>
            </a:r>
            <a:endParaRPr sz="2400" b="1" dirty="0"/>
          </a:p>
          <a:p>
            <a:pPr algn="ctr"/>
            <a:r>
              <a:rPr lang="en" sz="2400" b="1" dirty="0"/>
              <a:t>Workspace</a:t>
            </a:r>
            <a:endParaRPr sz="2400" b="1" dirty="0"/>
          </a:p>
        </p:txBody>
      </p:sp>
      <p:cxnSp>
        <p:nvCxnSpPr>
          <p:cNvPr id="211" name="Google Shape;211;p27"/>
          <p:cNvCxnSpPr>
            <a:cxnSpLocks/>
          </p:cNvCxnSpPr>
          <p:nvPr/>
        </p:nvCxnSpPr>
        <p:spPr>
          <a:xfrm rot="16200000" flipH="1">
            <a:off x="5827760" y="822590"/>
            <a:ext cx="962837" cy="2792360"/>
          </a:xfrm>
          <a:prstGeom prst="curvedConnector4">
            <a:avLst>
              <a:gd name="adj1" fmla="val 24288"/>
              <a:gd name="adj2" fmla="val 5049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27"/>
          <p:cNvCxnSpPr>
            <a:cxnSpLocks/>
          </p:cNvCxnSpPr>
          <p:nvPr/>
        </p:nvCxnSpPr>
        <p:spPr>
          <a:xfrm>
            <a:off x="4893300" y="3881203"/>
            <a:ext cx="2274571" cy="9058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27"/>
          <p:cNvCxnSpPr>
            <a:cxnSpLocks/>
          </p:cNvCxnSpPr>
          <p:nvPr/>
        </p:nvCxnSpPr>
        <p:spPr>
          <a:xfrm flipV="1">
            <a:off x="4799900" y="4981507"/>
            <a:ext cx="3188182" cy="393447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7"/>
          <p:cNvSpPr txBox="1"/>
          <p:nvPr/>
        </p:nvSpPr>
        <p:spPr>
          <a:xfrm rot="1706017">
            <a:off x="4932694" y="1474704"/>
            <a:ext cx="274461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AAD/Tenant Logs</a:t>
            </a:r>
            <a:endParaRPr sz="2400" b="1" dirty="0"/>
          </a:p>
        </p:txBody>
      </p:sp>
      <p:sp>
        <p:nvSpPr>
          <p:cNvPr id="215" name="Google Shape;215;p27"/>
          <p:cNvSpPr txBox="1"/>
          <p:nvPr/>
        </p:nvSpPr>
        <p:spPr>
          <a:xfrm>
            <a:off x="4304717" y="2961552"/>
            <a:ext cx="363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Data Plane Logs</a:t>
            </a:r>
            <a:endParaRPr sz="2400" b="1" dirty="0"/>
          </a:p>
          <a:p>
            <a:pPr algn="ctr"/>
            <a:r>
              <a:rPr lang="en" sz="2400" b="1" dirty="0"/>
              <a:t>(Resource Level)</a:t>
            </a:r>
            <a:endParaRPr sz="2400" b="1" dirty="0"/>
          </a:p>
        </p:txBody>
      </p:sp>
      <p:sp>
        <p:nvSpPr>
          <p:cNvPr id="216" name="Google Shape;216;p27"/>
          <p:cNvSpPr txBox="1"/>
          <p:nvPr/>
        </p:nvSpPr>
        <p:spPr>
          <a:xfrm rot="21263159">
            <a:off x="4412533" y="5172985"/>
            <a:ext cx="396291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Management Plane Logs</a:t>
            </a:r>
            <a:endParaRPr sz="2400" b="1" dirty="0"/>
          </a:p>
          <a:p>
            <a:pPr algn="ctr"/>
            <a:r>
              <a:rPr lang="en" sz="2400" b="1" dirty="0"/>
              <a:t>(Subscription Level)</a:t>
            </a:r>
            <a:endParaRPr sz="2400" b="1" dirty="0"/>
          </a:p>
        </p:txBody>
      </p:sp>
      <p:pic>
        <p:nvPicPr>
          <p:cNvPr id="7" name="Google Shape;169;p27">
            <a:extLst>
              <a:ext uri="{FF2B5EF4-FFF2-40B4-BE49-F238E27FC236}">
                <a16:creationId xmlns:a16="http://schemas.microsoft.com/office/drawing/2014/main" id="{9B22387C-4709-DE33-5F94-94DDA27E465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5655" y="3080460"/>
            <a:ext cx="1759251" cy="9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73;p27">
            <a:extLst>
              <a:ext uri="{FF2B5EF4-FFF2-40B4-BE49-F238E27FC236}">
                <a16:creationId xmlns:a16="http://schemas.microsoft.com/office/drawing/2014/main" id="{D090198E-19E4-747C-7CBB-1CE6014762E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9337" y="4678356"/>
            <a:ext cx="1083033" cy="10830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9;p27">
            <a:extLst>
              <a:ext uri="{FF2B5EF4-FFF2-40B4-BE49-F238E27FC236}">
                <a16:creationId xmlns:a16="http://schemas.microsoft.com/office/drawing/2014/main" id="{A8E8AF27-9215-BAF4-782F-23476BEC2FBD}"/>
              </a:ext>
            </a:extLst>
          </p:cNvPr>
          <p:cNvSpPr txBox="1"/>
          <p:nvPr/>
        </p:nvSpPr>
        <p:spPr>
          <a:xfrm>
            <a:off x="1342063" y="5067198"/>
            <a:ext cx="2038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Activity Log</a:t>
            </a:r>
            <a:endParaRPr sz="2400" b="1" dirty="0"/>
          </a:p>
        </p:txBody>
      </p:sp>
      <p:sp>
        <p:nvSpPr>
          <p:cNvPr id="10" name="Google Shape;200;p27">
            <a:extLst>
              <a:ext uri="{FF2B5EF4-FFF2-40B4-BE49-F238E27FC236}">
                <a16:creationId xmlns:a16="http://schemas.microsoft.com/office/drawing/2014/main" id="{F7452CA5-74F1-EB0A-4449-576E86DB63F2}"/>
              </a:ext>
            </a:extLst>
          </p:cNvPr>
          <p:cNvSpPr txBox="1"/>
          <p:nvPr/>
        </p:nvSpPr>
        <p:spPr>
          <a:xfrm>
            <a:off x="1478841" y="3201277"/>
            <a:ext cx="2038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Resource Log</a:t>
            </a:r>
            <a:endParaRPr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752" y="2038977"/>
            <a:ext cx="1987433" cy="198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771368" y="5494900"/>
            <a:ext cx="923600" cy="9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33" y="5931800"/>
            <a:ext cx="538467" cy="53846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1367" y="2853234"/>
            <a:ext cx="985933" cy="98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7011" y="5543983"/>
            <a:ext cx="1042912" cy="10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9267" y="5603649"/>
            <a:ext cx="1759251" cy="9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771351" y="4246667"/>
            <a:ext cx="923600" cy="9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17" y="4683567"/>
            <a:ext cx="538467" cy="53846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88074" y="904759"/>
            <a:ext cx="1759263" cy="177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77801" y="5415184"/>
            <a:ext cx="1083033" cy="1083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7"/>
          <p:cNvCxnSpPr>
            <a:stCxn id="175" idx="6"/>
            <a:endCxn id="176" idx="1"/>
          </p:cNvCxnSpPr>
          <p:nvPr/>
        </p:nvCxnSpPr>
        <p:spPr>
          <a:xfrm>
            <a:off x="4893300" y="1807167"/>
            <a:ext cx="1140400" cy="361200"/>
          </a:xfrm>
          <a:prstGeom prst="curvedConnector2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27"/>
          <p:cNvCxnSpPr>
            <a:stCxn id="171" idx="3"/>
            <a:endCxn id="164" idx="1"/>
          </p:cNvCxnSpPr>
          <p:nvPr/>
        </p:nvCxnSpPr>
        <p:spPr>
          <a:xfrm rot="10800000" flipH="1">
            <a:off x="4013184" y="3032800"/>
            <a:ext cx="1878400" cy="1920000"/>
          </a:xfrm>
          <a:prstGeom prst="curvedConnector3">
            <a:avLst>
              <a:gd name="adj1" fmla="val 50004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27"/>
          <p:cNvCxnSpPr>
            <a:stCxn id="166" idx="3"/>
            <a:endCxn id="179" idx="2"/>
          </p:cNvCxnSpPr>
          <p:nvPr/>
        </p:nvCxnSpPr>
        <p:spPr>
          <a:xfrm rot="10800000" flipH="1">
            <a:off x="4013200" y="3433033"/>
            <a:ext cx="1943200" cy="2768000"/>
          </a:xfrm>
          <a:prstGeom prst="curvedConnector3">
            <a:avLst>
              <a:gd name="adj1" fmla="val 50004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27"/>
          <p:cNvCxnSpPr>
            <a:stCxn id="181" idx="0"/>
            <a:endCxn id="182" idx="4"/>
          </p:cNvCxnSpPr>
          <p:nvPr/>
        </p:nvCxnSpPr>
        <p:spPr>
          <a:xfrm rot="-5400000">
            <a:off x="4864067" y="4421267"/>
            <a:ext cx="1690000" cy="781200"/>
          </a:xfrm>
          <a:prstGeom prst="curvedConnector3">
            <a:avLst>
              <a:gd name="adj1" fmla="val 50005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27"/>
          <p:cNvCxnSpPr>
            <a:stCxn id="169" idx="0"/>
            <a:endCxn id="164" idx="2"/>
          </p:cNvCxnSpPr>
          <p:nvPr/>
        </p:nvCxnSpPr>
        <p:spPr>
          <a:xfrm rot="-5400000">
            <a:off x="6013492" y="4731849"/>
            <a:ext cx="1577200" cy="1664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27"/>
          <p:cNvCxnSpPr>
            <a:stCxn id="185" idx="0"/>
            <a:endCxn id="186" idx="4"/>
          </p:cNvCxnSpPr>
          <p:nvPr/>
        </p:nvCxnSpPr>
        <p:spPr>
          <a:xfrm rot="5400000" flipH="1">
            <a:off x="7131317" y="4506900"/>
            <a:ext cx="1528000" cy="448000"/>
          </a:xfrm>
          <a:prstGeom prst="curvedConnector3">
            <a:avLst>
              <a:gd name="adj1" fmla="val 5000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27"/>
          <p:cNvCxnSpPr>
            <a:stCxn id="188" idx="6"/>
            <a:endCxn id="189" idx="2"/>
          </p:cNvCxnSpPr>
          <p:nvPr/>
        </p:nvCxnSpPr>
        <p:spPr>
          <a:xfrm rot="10800000" flipH="1">
            <a:off x="3406400" y="2632033"/>
            <a:ext cx="2550000" cy="606400"/>
          </a:xfrm>
          <a:prstGeom prst="curvedConnector3">
            <a:avLst>
              <a:gd name="adj1" fmla="val 50003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27"/>
          <p:cNvSpPr/>
          <p:nvPr/>
        </p:nvSpPr>
        <p:spPr>
          <a:xfrm>
            <a:off x="7577800" y="3787100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Google Shape;190;p27"/>
          <p:cNvSpPr/>
          <p:nvPr/>
        </p:nvSpPr>
        <p:spPr>
          <a:xfrm>
            <a:off x="6792067" y="3787100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" name="Google Shape;182;p27"/>
          <p:cNvSpPr/>
          <p:nvPr/>
        </p:nvSpPr>
        <p:spPr>
          <a:xfrm>
            <a:off x="6006333" y="3787100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1" name="Google Shape;181;p27"/>
          <p:cNvSpPr/>
          <p:nvPr/>
        </p:nvSpPr>
        <p:spPr>
          <a:xfrm>
            <a:off x="5225067" y="5656867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179;p27"/>
          <p:cNvSpPr/>
          <p:nvPr/>
        </p:nvSpPr>
        <p:spPr>
          <a:xfrm>
            <a:off x="5956567" y="3343367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27"/>
          <p:cNvSpPr/>
          <p:nvPr/>
        </p:nvSpPr>
        <p:spPr>
          <a:xfrm>
            <a:off x="5956567" y="2942900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27"/>
          <p:cNvSpPr/>
          <p:nvPr/>
        </p:nvSpPr>
        <p:spPr>
          <a:xfrm>
            <a:off x="5956567" y="2542433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6006333" y="2141967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" name="Google Shape;175;p27"/>
          <p:cNvSpPr/>
          <p:nvPr/>
        </p:nvSpPr>
        <p:spPr>
          <a:xfrm>
            <a:off x="4706500" y="1717367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27"/>
          <p:cNvSpPr/>
          <p:nvPr/>
        </p:nvSpPr>
        <p:spPr>
          <a:xfrm>
            <a:off x="3219600" y="3148633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" name="Google Shape;185;p27"/>
          <p:cNvSpPr/>
          <p:nvPr/>
        </p:nvSpPr>
        <p:spPr>
          <a:xfrm>
            <a:off x="8025917" y="5494900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27"/>
          <p:cNvSpPr/>
          <p:nvPr/>
        </p:nvSpPr>
        <p:spPr>
          <a:xfrm>
            <a:off x="3339900" y="1848533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" name="Google Shape;193;p27"/>
          <p:cNvSpPr/>
          <p:nvPr/>
        </p:nvSpPr>
        <p:spPr>
          <a:xfrm>
            <a:off x="2784417" y="3169367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" name="Google Shape;194;p27"/>
          <p:cNvSpPr/>
          <p:nvPr/>
        </p:nvSpPr>
        <p:spPr>
          <a:xfrm>
            <a:off x="2784417" y="4503967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5" name="Google Shape;195;p27"/>
          <p:cNvSpPr/>
          <p:nvPr/>
        </p:nvSpPr>
        <p:spPr>
          <a:xfrm>
            <a:off x="2784417" y="5752200"/>
            <a:ext cx="186800" cy="17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6" name="Google Shape;196;p27"/>
          <p:cNvSpPr txBox="1"/>
          <p:nvPr/>
        </p:nvSpPr>
        <p:spPr>
          <a:xfrm>
            <a:off x="3437500" y="2463768"/>
            <a:ext cx="146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/>
              <a:t>Azure AD</a:t>
            </a:r>
            <a:endParaRPr sz="2400" b="1"/>
          </a:p>
        </p:txBody>
      </p:sp>
      <p:sp>
        <p:nvSpPr>
          <p:cNvPr id="197" name="Google Shape;197;p27"/>
          <p:cNvSpPr txBox="1"/>
          <p:nvPr/>
        </p:nvSpPr>
        <p:spPr>
          <a:xfrm>
            <a:off x="5909028" y="1232164"/>
            <a:ext cx="192066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Log Analytics</a:t>
            </a:r>
            <a:endParaRPr sz="2400" b="1" dirty="0"/>
          </a:p>
          <a:p>
            <a:pPr algn="ctr"/>
            <a:r>
              <a:rPr lang="en" sz="2400" b="1" dirty="0"/>
              <a:t>Workspace</a:t>
            </a:r>
            <a:endParaRPr sz="2400" b="1" dirty="0"/>
          </a:p>
        </p:txBody>
      </p:sp>
      <p:sp>
        <p:nvSpPr>
          <p:cNvPr id="198" name="Google Shape;198;p27"/>
          <p:cNvSpPr txBox="1"/>
          <p:nvPr/>
        </p:nvSpPr>
        <p:spPr>
          <a:xfrm>
            <a:off x="9596761" y="1110166"/>
            <a:ext cx="216679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Azure Sentinel (SIEM)</a:t>
            </a:r>
            <a:endParaRPr sz="2400" b="1" dirty="0"/>
          </a:p>
        </p:txBody>
      </p:sp>
      <p:sp>
        <p:nvSpPr>
          <p:cNvPr id="199" name="Google Shape;199;p27"/>
          <p:cNvSpPr txBox="1"/>
          <p:nvPr/>
        </p:nvSpPr>
        <p:spPr>
          <a:xfrm>
            <a:off x="7248578" y="6294562"/>
            <a:ext cx="2038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Activity Log</a:t>
            </a:r>
            <a:endParaRPr sz="2400" b="1" dirty="0"/>
          </a:p>
        </p:txBody>
      </p:sp>
      <p:sp>
        <p:nvSpPr>
          <p:cNvPr id="200" name="Google Shape;200;p27"/>
          <p:cNvSpPr txBox="1"/>
          <p:nvPr/>
        </p:nvSpPr>
        <p:spPr>
          <a:xfrm>
            <a:off x="5708578" y="6348555"/>
            <a:ext cx="2038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Key Vault</a:t>
            </a:r>
            <a:endParaRPr sz="2400" b="1" dirty="0"/>
          </a:p>
        </p:txBody>
      </p:sp>
      <p:sp>
        <p:nvSpPr>
          <p:cNvPr id="201" name="Google Shape;201;p27"/>
          <p:cNvSpPr txBox="1"/>
          <p:nvPr/>
        </p:nvSpPr>
        <p:spPr>
          <a:xfrm>
            <a:off x="4219365" y="6377878"/>
            <a:ext cx="2038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Blob Storage</a:t>
            </a:r>
            <a:endParaRPr sz="2400" b="1" dirty="0"/>
          </a:p>
        </p:txBody>
      </p:sp>
      <p:sp>
        <p:nvSpPr>
          <p:cNvPr id="202" name="Google Shape;202;p27"/>
          <p:cNvSpPr txBox="1"/>
          <p:nvPr/>
        </p:nvSpPr>
        <p:spPr>
          <a:xfrm>
            <a:off x="2144533" y="5085701"/>
            <a:ext cx="2239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/>
              <a:t>Virtual Machines</a:t>
            </a:r>
            <a:endParaRPr sz="2400" b="1"/>
          </a:p>
        </p:txBody>
      </p:sp>
      <p:sp>
        <p:nvSpPr>
          <p:cNvPr id="203" name="Google Shape;203;p27"/>
          <p:cNvSpPr txBox="1"/>
          <p:nvPr/>
        </p:nvSpPr>
        <p:spPr>
          <a:xfrm>
            <a:off x="2005633" y="3669468"/>
            <a:ext cx="223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/>
              <a:t>SQL Database</a:t>
            </a:r>
            <a:endParaRPr sz="2400" b="1"/>
          </a:p>
        </p:txBody>
      </p:sp>
      <p:cxnSp>
        <p:nvCxnSpPr>
          <p:cNvPr id="204" name="Google Shape;204;p27"/>
          <p:cNvCxnSpPr>
            <a:stCxn id="164" idx="3"/>
          </p:cNvCxnSpPr>
          <p:nvPr/>
        </p:nvCxnSpPr>
        <p:spPr>
          <a:xfrm rot="10800000" flipH="1">
            <a:off x="7879183" y="3016711"/>
            <a:ext cx="1959600" cy="160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4A86E8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205" name="Google Shape;205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300200" y="5264201"/>
            <a:ext cx="2648432" cy="138498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06" name="Google Shape;206;p27"/>
          <p:cNvCxnSpPr>
            <a:stCxn id="205" idx="0"/>
            <a:endCxn id="207" idx="2"/>
          </p:cNvCxnSpPr>
          <p:nvPr/>
        </p:nvCxnSpPr>
        <p:spPr>
          <a:xfrm rot="-5400000">
            <a:off x="10122216" y="4665600"/>
            <a:ext cx="1100800" cy="96400"/>
          </a:xfrm>
          <a:prstGeom prst="curvedConnector3">
            <a:avLst>
              <a:gd name="adj1" fmla="val 50008"/>
            </a:avLst>
          </a:prstGeom>
          <a:noFill/>
          <a:ln w="76200" cap="flat" cmpd="sng">
            <a:solidFill>
              <a:srgbClr val="4A86E8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8" name="Google Shape;208;p27"/>
          <p:cNvSpPr txBox="1"/>
          <p:nvPr/>
        </p:nvSpPr>
        <p:spPr>
          <a:xfrm>
            <a:off x="8777584" y="4262818"/>
            <a:ext cx="2576956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Maps, Incidents, &amp; Alerts</a:t>
            </a:r>
            <a:endParaRPr sz="2400" b="1" dirty="0"/>
          </a:p>
        </p:txBody>
      </p:sp>
      <p:sp>
        <p:nvSpPr>
          <p:cNvPr id="209" name="Google Shape;209;p27"/>
          <p:cNvSpPr txBox="1"/>
          <p:nvPr/>
        </p:nvSpPr>
        <p:spPr>
          <a:xfrm>
            <a:off x="421000" y="99833"/>
            <a:ext cx="11219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4400" b="1"/>
              <a:t>Final Project: </a:t>
            </a:r>
            <a:r>
              <a:rPr lang="en" sz="4400" b="1">
                <a:solidFill>
                  <a:srgbClr val="FF0000"/>
                </a:solidFill>
              </a:rPr>
              <a:t>Cloud SOC</a:t>
            </a:r>
            <a:endParaRPr sz="4400" b="1">
              <a:solidFill>
                <a:srgbClr val="FF0000"/>
              </a:solidFill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67531" y="1902164"/>
            <a:ext cx="4306800" cy="226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33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949CC-FF89-1598-9AD6-FF85505506B5}"/>
              </a:ext>
            </a:extLst>
          </p:cNvPr>
          <p:cNvGrpSpPr/>
          <p:nvPr/>
        </p:nvGrpSpPr>
        <p:grpSpPr>
          <a:xfrm>
            <a:off x="1670670" y="1229635"/>
            <a:ext cx="7875270" cy="4398730"/>
            <a:chOff x="2125980" y="2054413"/>
            <a:chExt cx="7875270" cy="4398730"/>
          </a:xfrm>
        </p:grpSpPr>
        <p:pic>
          <p:nvPicPr>
            <p:cNvPr id="2" name="Picture 1" descr="A diagram of a log book&#10;&#10;Description automatically generated with medium confidence">
              <a:extLst>
                <a:ext uri="{FF2B5EF4-FFF2-40B4-BE49-F238E27FC236}">
                  <a16:creationId xmlns:a16="http://schemas.microsoft.com/office/drawing/2014/main" id="{B4D42DCC-3E88-CAB7-B2A1-D4240CBD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980" y="2054413"/>
              <a:ext cx="7875270" cy="3563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D64D0C-CA21-DE91-FDEC-B07A19F90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8063" b="8186"/>
            <a:stretch/>
          </p:blipFill>
          <p:spPr>
            <a:xfrm>
              <a:off x="5091675" y="2510339"/>
              <a:ext cx="2008649" cy="3942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513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539900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en" sz="5707"/>
              <a:t>Implementing NIST 800-53: SC-7</a:t>
            </a:r>
            <a:endParaRPr sz="5707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200" y="1457333"/>
            <a:ext cx="77216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0" y="2879733"/>
            <a:ext cx="11785605" cy="333772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7180</TotalTime>
  <Words>526</Words>
  <Application>Microsoft Office PowerPoint</Application>
  <PresentationFormat>Widescreen</PresentationFormat>
  <Paragraphs>139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NIST 800-53: SC-7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Taofeek Agboola</dc:creator>
  <cp:lastModifiedBy>Taofeek Agboola</cp:lastModifiedBy>
  <cp:revision>29</cp:revision>
  <dcterms:created xsi:type="dcterms:W3CDTF">2023-09-28T21:01:09Z</dcterms:created>
  <dcterms:modified xsi:type="dcterms:W3CDTF">2024-09-08T16:41:33Z</dcterms:modified>
</cp:coreProperties>
</file>