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76877"/>
  </p:normalViewPr>
  <p:slideViewPr>
    <p:cSldViewPr snapToGrid="0">
      <p:cViewPr varScale="1">
        <p:scale>
          <a:sx n="103" d="100"/>
          <a:sy n="103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unique_product_increa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unique_product_cou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segment_product_incre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min_max_man_co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atliq_exlcusive_gross_monthly_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quarterly_total_sold_quantit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channels_contribution_gross_sa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P/Downloads/Input%20for%20participants/top3_products_by_division_fs2021_qt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HP/Downloads/Input%20for%20participants/top5_customers_with_avg_pre_invoice_discounterp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CA-3941-80F3-FAB7819C44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unique_product_increase!$A$1:$C$1</c:f>
              <c:strCache>
                <c:ptCount val="3"/>
                <c:pt idx="0">
                  <c:v>unique_products_2020</c:v>
                </c:pt>
                <c:pt idx="1">
                  <c:v>unique_products_2021</c:v>
                </c:pt>
                <c:pt idx="2">
                  <c:v>percentage_change</c:v>
                </c:pt>
              </c:strCache>
            </c:strRef>
          </c:cat>
          <c:val>
            <c:numRef>
              <c:f>unique_product_increase!$A$2:$C$2</c:f>
              <c:numCache>
                <c:formatCode>General</c:formatCode>
                <c:ptCount val="3"/>
                <c:pt idx="0">
                  <c:v>51</c:v>
                </c:pt>
                <c:pt idx="1">
                  <c:v>68</c:v>
                </c:pt>
                <c:pt idx="2">
                  <c:v>33.33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A-3941-80F3-FAB7819C44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8713535"/>
        <c:axId val="888695359"/>
      </c:barChart>
      <c:catAx>
        <c:axId val="88871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695359"/>
        <c:crosses val="autoZero"/>
        <c:auto val="1"/>
        <c:lblAlgn val="ctr"/>
        <c:lblOffset val="100"/>
        <c:noMultiLvlLbl val="0"/>
      </c:catAx>
      <c:valAx>
        <c:axId val="8886953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871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Count by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unique_product_count!$B$1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unique_product_count!$A$2:$A$7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Notebook</c:v>
                </c:pt>
                <c:pt idx="3">
                  <c:v>Storage</c:v>
                </c:pt>
                <c:pt idx="4">
                  <c:v>Desktop</c:v>
                </c:pt>
                <c:pt idx="5">
                  <c:v>Networking</c:v>
                </c:pt>
              </c:strCache>
            </c:strRef>
          </c:cat>
          <c:val>
            <c:numRef>
              <c:f>unique_product_count!$B$2:$B$7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17</c:v>
                </c:pt>
                <c:pt idx="3">
                  <c:v>9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21-5D4D-BB37-A73CBB06B9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28739519"/>
        <c:axId val="1113299232"/>
      </c:barChart>
      <c:catAx>
        <c:axId val="32873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299232"/>
        <c:crosses val="autoZero"/>
        <c:auto val="1"/>
        <c:lblAlgn val="ctr"/>
        <c:lblOffset val="100"/>
        <c:noMultiLvlLbl val="0"/>
      </c:catAx>
      <c:valAx>
        <c:axId val="11132992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287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Segment Product Increase 2021 vs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segment_product_increase!$D$1</c:f>
              <c:strCache>
                <c:ptCount val="1"/>
                <c:pt idx="0">
                  <c:v>difference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A2-C44A-B6F0-8C63571DAB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segment_product_increase!$A$2:$A$7</c:f>
              <c:strCache>
                <c:ptCount val="6"/>
                <c:pt idx="0">
                  <c:v>Accessories</c:v>
                </c:pt>
                <c:pt idx="1">
                  <c:v>Peripherals</c:v>
                </c:pt>
                <c:pt idx="2">
                  <c:v>Desktop</c:v>
                </c:pt>
                <c:pt idx="3">
                  <c:v>Notebook</c:v>
                </c:pt>
                <c:pt idx="4">
                  <c:v>Networking</c:v>
                </c:pt>
                <c:pt idx="5">
                  <c:v>Storage</c:v>
                </c:pt>
              </c:strCache>
            </c:strRef>
          </c:cat>
          <c:val>
            <c:numRef>
              <c:f>segment_product_increase!$D$2:$D$7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A2-C44A-B6F0-8C63571DAB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0099088"/>
        <c:axId val="914194767"/>
      </c:barChart>
      <c:catAx>
        <c:axId val="124009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194767"/>
        <c:crosses val="autoZero"/>
        <c:auto val="1"/>
        <c:lblAlgn val="ctr"/>
        <c:lblOffset val="100"/>
        <c:noMultiLvlLbl val="0"/>
      </c:catAx>
      <c:valAx>
        <c:axId val="914194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009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Products with Min-Max</a:t>
            </a:r>
            <a:r>
              <a:rPr lang="en-US" baseline="0" dirty="0"/>
              <a:t> </a:t>
            </a:r>
          </a:p>
          <a:p>
            <a:pPr>
              <a:defRPr/>
            </a:pPr>
            <a:r>
              <a:rPr lang="en-US" dirty="0"/>
              <a:t>Manufacturing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min_max_man_cost!$C$1</c:f>
              <c:strCache>
                <c:ptCount val="1"/>
                <c:pt idx="0">
                  <c:v>manufacturing_cost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min_max_man_cost!$B$2:$B$3</c:f>
              <c:strCache>
                <c:ptCount val="2"/>
                <c:pt idx="0">
                  <c:v>AQ HOME Allin1 Gen 2</c:v>
                </c:pt>
                <c:pt idx="1">
                  <c:v>AQ Master wired x1 Ms</c:v>
                </c:pt>
              </c:strCache>
            </c:strRef>
          </c:cat>
          <c:val>
            <c:numRef>
              <c:f>min_max_man_cost!$C$2:$C$3</c:f>
              <c:numCache>
                <c:formatCode>General</c:formatCode>
                <c:ptCount val="2"/>
                <c:pt idx="0">
                  <c:v>240.53639999999999</c:v>
                </c:pt>
                <c:pt idx="1">
                  <c:v>0.89200000000000002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D-E444-9EAD-E6B23A14D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12389471"/>
        <c:axId val="912385247"/>
      </c:barChart>
      <c:catAx>
        <c:axId val="91238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85247"/>
        <c:crosses val="autoZero"/>
        <c:auto val="1"/>
        <c:lblAlgn val="ctr"/>
        <c:lblOffset val="100"/>
        <c:noMultiLvlLbl val="0"/>
      </c:catAx>
      <c:valAx>
        <c:axId val="9123852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1238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Gross Sales Amount of Atliq Exlcusive</a:t>
            </a:r>
          </a:p>
        </c:rich>
      </c:tx>
      <c:layout>
        <c:manualLayout>
          <c:xMode val="edge"/>
          <c:yMode val="edge"/>
          <c:x val="0.21920504292560797"/>
          <c:y val="2.1212121212121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atliq_exlcusive_gross_monthly_s!$C$1</c:f>
              <c:strCache>
                <c:ptCount val="1"/>
                <c:pt idx="0">
                  <c:v>gross_sales_amount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12700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B9E-584D-A77A-7ACBB2A3C0B8}"/>
              </c:ext>
            </c:extLst>
          </c:dPt>
          <c:dPt>
            <c:idx val="14"/>
            <c:marker>
              <c:symbol val="circle"/>
              <c:size val="6"/>
              <c:spPr>
                <a:gradFill rotWithShape="1"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12700" cap="rnd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B9E-584D-A77A-7ACBB2A3C0B8}"/>
              </c:ext>
            </c:extLst>
          </c:dPt>
          <c:cat>
            <c:multiLvlStrRef>
              <c:f>atliq_exlcusive_gross_monthly_s!$A$2:$B$25</c:f>
              <c:multiLvlStrCache>
                <c:ptCount val="24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November</c:v>
                  </c:pt>
                  <c:pt idx="3">
                    <c:v>December</c:v>
                  </c:pt>
                  <c:pt idx="4">
                    <c:v>January</c:v>
                  </c:pt>
                  <c:pt idx="5">
                    <c:v>February</c:v>
                  </c:pt>
                  <c:pt idx="6">
                    <c:v>March</c:v>
                  </c:pt>
                  <c:pt idx="7">
                    <c:v>April</c:v>
                  </c:pt>
                  <c:pt idx="8">
                    <c:v>May</c:v>
                  </c:pt>
                  <c:pt idx="9">
                    <c:v>June</c:v>
                  </c:pt>
                  <c:pt idx="10">
                    <c:v>July</c:v>
                  </c:pt>
                  <c:pt idx="11">
                    <c:v>August</c:v>
                  </c:pt>
                  <c:pt idx="12">
                    <c:v>September</c:v>
                  </c:pt>
                  <c:pt idx="13">
                    <c:v>October</c:v>
                  </c:pt>
                  <c:pt idx="14">
                    <c:v>November</c:v>
                  </c:pt>
                  <c:pt idx="15">
                    <c:v>December</c:v>
                  </c:pt>
                  <c:pt idx="16">
                    <c:v>January</c:v>
                  </c:pt>
                  <c:pt idx="17">
                    <c:v>February</c:v>
                  </c:pt>
                  <c:pt idx="18">
                    <c:v>March</c:v>
                  </c:pt>
                  <c:pt idx="19">
                    <c:v>April</c:v>
                  </c:pt>
                  <c:pt idx="20">
                    <c:v>May</c:v>
                  </c:pt>
                  <c:pt idx="21">
                    <c:v>June</c:v>
                  </c:pt>
                  <c:pt idx="22">
                    <c:v>July</c:v>
                  </c:pt>
                  <c:pt idx="23">
                    <c:v>August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16">
                    <c:v>2021</c:v>
                  </c:pt>
                </c:lvl>
              </c:multiLvlStrCache>
            </c:multiLvlStrRef>
          </c:cat>
          <c:val>
            <c:numRef>
              <c:f>atliq_exlcusive_gross_monthly_s!$C$2:$C$25</c:f>
              <c:numCache>
                <c:formatCode>General</c:formatCode>
                <c:ptCount val="24"/>
                <c:pt idx="0">
                  <c:v>4496259.67</c:v>
                </c:pt>
                <c:pt idx="1">
                  <c:v>5135902.3499999996</c:v>
                </c:pt>
                <c:pt idx="2">
                  <c:v>7522892.5599999996</c:v>
                </c:pt>
                <c:pt idx="3">
                  <c:v>4830404.7300000004</c:v>
                </c:pt>
                <c:pt idx="4">
                  <c:v>4740600.16</c:v>
                </c:pt>
                <c:pt idx="5">
                  <c:v>3996227.77</c:v>
                </c:pt>
                <c:pt idx="6">
                  <c:v>378770.97</c:v>
                </c:pt>
                <c:pt idx="7">
                  <c:v>395035.35</c:v>
                </c:pt>
                <c:pt idx="8">
                  <c:v>783813.42</c:v>
                </c:pt>
                <c:pt idx="9">
                  <c:v>1695216.6</c:v>
                </c:pt>
                <c:pt idx="10">
                  <c:v>2551159.16</c:v>
                </c:pt>
                <c:pt idx="11">
                  <c:v>2786648.26</c:v>
                </c:pt>
                <c:pt idx="12">
                  <c:v>12353509.789999999</c:v>
                </c:pt>
                <c:pt idx="13">
                  <c:v>13218636.199999999</c:v>
                </c:pt>
                <c:pt idx="14">
                  <c:v>20464999.100000001</c:v>
                </c:pt>
                <c:pt idx="15">
                  <c:v>12944659.65</c:v>
                </c:pt>
                <c:pt idx="16">
                  <c:v>12399392.98</c:v>
                </c:pt>
                <c:pt idx="17">
                  <c:v>10129735.57</c:v>
                </c:pt>
                <c:pt idx="18">
                  <c:v>12144061.25</c:v>
                </c:pt>
                <c:pt idx="19">
                  <c:v>7311999.9500000002</c:v>
                </c:pt>
                <c:pt idx="20">
                  <c:v>12150225.01</c:v>
                </c:pt>
                <c:pt idx="21">
                  <c:v>9824521.0099999998</c:v>
                </c:pt>
                <c:pt idx="22">
                  <c:v>12092346.32</c:v>
                </c:pt>
                <c:pt idx="23">
                  <c:v>7178707.5899999999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B9E-584D-A77A-7ACBB2A3C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7863599"/>
        <c:axId val="1737854271"/>
      </c:lineChart>
      <c:catAx>
        <c:axId val="173786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854271"/>
        <c:crosses val="autoZero"/>
        <c:auto val="1"/>
        <c:lblAlgn val="ctr"/>
        <c:lblOffset val="100"/>
        <c:noMultiLvlLbl val="0"/>
      </c:catAx>
      <c:valAx>
        <c:axId val="1737854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786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 Sold Quantity by Quarter - 2020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quarterly_total_sold_quantity!$B$1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quarterly_total_sold_quantity!$A$2:$A$5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quarterly_total_sold_quantity!$B$2:$B$5</c:f>
              <c:numCache>
                <c:formatCode>General</c:formatCode>
                <c:ptCount val="4"/>
                <c:pt idx="0">
                  <c:v>3704398</c:v>
                </c:pt>
                <c:pt idx="1">
                  <c:v>3395899</c:v>
                </c:pt>
                <c:pt idx="2">
                  <c:v>7137551</c:v>
                </c:pt>
                <c:pt idx="3">
                  <c:v>17447125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A-4444-882A-36A20044E3D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72899215"/>
        <c:axId val="772900927"/>
      </c:lineChart>
      <c:catAx>
        <c:axId val="77289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900927"/>
        <c:crosses val="autoZero"/>
        <c:auto val="1"/>
        <c:lblAlgn val="ctr"/>
        <c:lblOffset val="100"/>
        <c:noMultiLvlLbl val="0"/>
      </c:catAx>
      <c:valAx>
        <c:axId val="772900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289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Channel % Contribution to Gross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1"/>
          <c:order val="0"/>
          <c:tx>
            <c:strRef>
              <c:f>channels_contribution_gross_sal!$C$1</c:f>
              <c:strCache>
                <c:ptCount val="1"/>
                <c:pt idx="0">
                  <c:v>percentage_contribution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D-E14C-8F81-319D6089E16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D-E14C-8F81-319D6089E16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8D-E14C-8F81-319D6089E1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channels_contribution_gross_sal!$A$2:$A$4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channels_contribution_gross_sal!$C$2:$C$4</c:f>
              <c:numCache>
                <c:formatCode>General</c:formatCode>
                <c:ptCount val="3"/>
                <c:pt idx="0">
                  <c:v>73.23</c:v>
                </c:pt>
                <c:pt idx="1">
                  <c:v>15.47</c:v>
                </c:pt>
                <c:pt idx="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8D-E14C-8F81-319D6089E1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3 Products Sold per Division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top3_products_by_division_fs202!$J$1</c:f>
              <c:strCache>
                <c:ptCount val="1"/>
                <c:pt idx="0">
                  <c:v>total_sold_quantity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5-954D-92A4-2878768D28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5-954D-92A4-2878768D286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5-954D-92A4-2878768D286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5-954D-92A4-2878768D286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0E5-954D-92A4-2878768D286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0E5-954D-92A4-2878768D2865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0E5-954D-92A4-2878768D286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0E5-954D-92A4-2878768D286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0E5-954D-92A4-2878768D2865}"/>
              </c:ext>
            </c:extLst>
          </c:dPt>
          <c:cat>
            <c:multiLvlStrRef>
              <c:f>top3_products_by_division_fs202!$H$2:$I$10</c:f>
              <c:multiLvlStrCache>
                <c:ptCount val="9"/>
                <c:lvl>
                  <c:pt idx="0">
                    <c:v>AQ Pen Drive 2 IN 1</c:v>
                  </c:pt>
                  <c:pt idx="1">
                    <c:v>AQ Pen Drive DRC</c:v>
                  </c:pt>
                  <c:pt idx="2">
                    <c:v>AQ Pen Drive DRC</c:v>
                  </c:pt>
                  <c:pt idx="3">
                    <c:v>AQ Gamers Ms</c:v>
                  </c:pt>
                  <c:pt idx="4">
                    <c:v>AQ Maxima Ms</c:v>
                  </c:pt>
                  <c:pt idx="5">
                    <c:v>AQ Maxima Ms</c:v>
                  </c:pt>
                  <c:pt idx="6">
                    <c:v>AQ Digit</c:v>
                  </c:pt>
                  <c:pt idx="7">
                    <c:v>AQ Velocity</c:v>
                  </c:pt>
                  <c:pt idx="8">
                    <c:v>AQ Digit</c:v>
                  </c:pt>
                </c:lvl>
                <c:lvl>
                  <c:pt idx="0">
                    <c:v>N &amp; S</c:v>
                  </c:pt>
                  <c:pt idx="3">
                    <c:v>P &amp; A</c:v>
                  </c:pt>
                  <c:pt idx="6">
                    <c:v>PC</c:v>
                  </c:pt>
                </c:lvl>
              </c:multiLvlStrCache>
            </c:multiLvlStrRef>
          </c:cat>
          <c:val>
            <c:numRef>
              <c:f>top3_products_by_division_fs202!$J$2:$J$10</c:f>
              <c:numCache>
                <c:formatCode>General</c:formatCode>
                <c:ptCount val="9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  <c:pt idx="3">
                  <c:v>428498</c:v>
                </c:pt>
                <c:pt idx="4">
                  <c:v>419865</c:v>
                </c:pt>
                <c:pt idx="5">
                  <c:v>419471</c:v>
                </c:pt>
                <c:pt idx="6">
                  <c:v>17434</c:v>
                </c:pt>
                <c:pt idx="7">
                  <c:v>17280</c:v>
                </c:pt>
                <c:pt idx="8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E5-954D-92A4-2878768D28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9"/>
        <c:axId val="731100031"/>
        <c:axId val="731103999"/>
      </c:barChart>
      <c:catAx>
        <c:axId val="73110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03999"/>
        <c:crosses val="autoZero"/>
        <c:auto val="1"/>
        <c:lblAlgn val="ctr"/>
        <c:lblOffset val="100"/>
        <c:noMultiLvlLbl val="0"/>
      </c:catAx>
      <c:valAx>
        <c:axId val="731103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0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top5_customers_with_avg_pre_inv!$B$2:$B$6</cx:f>
        <cx:lvl ptCount="5">
          <cx:pt idx="0">Flipkart</cx:pt>
          <cx:pt idx="1">Viveks</cx:pt>
          <cx:pt idx="2">Croma</cx:pt>
          <cx:pt idx="3">Ezone</cx:pt>
          <cx:pt idx="4">Amazon </cx:pt>
        </cx:lvl>
      </cx:strDim>
      <cx:numDim type="val">
        <cx:f>top5_customers_with_avg_pre_inv!$C$2:$C$6</cx:f>
        <cx:lvl ptCount="5" formatCode="General">
          <cx:pt idx="0">0.31</cx:pt>
          <cx:pt idx="1">0.29999999999999999</cx:pt>
          <cx:pt idx="2">0.29999999999999999</cx:pt>
          <cx:pt idx="3">0.29999999999999999</cx:pt>
          <cx:pt idx="4">0.28999999999999998</cx:pt>
        </cx:lvl>
      </cx:numDim>
    </cx:data>
  </cx:chartData>
  <cx:chart>
    <cx:title pos="t" align="ctr" overlay="0">
      <cx:tx>
        <cx:txData>
          <cx:v>Top 5 Customers with the highest average discount %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GB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Top 5 Customers with the highest average discount %</a:t>
          </a:r>
        </a:p>
      </cx:txPr>
    </cx:title>
    <cx:plotArea>
      <cx:plotAreaRegion>
        <cx:series layoutId="funnel" uniqueId="{24C64F16-A035-104C-88E1-C9DA599C5F48}">
          <cx:tx>
            <cx:txData>
              <cx:f>top5_customers_with_avg_pre_inv!$C$1</cx:f>
              <cx:v>average_discount_percentage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905F-43C7-4A40-8F7D-8BCEF68F2C7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8E01-64BE-E747-8B17-0170E640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1. List of markets in which customer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 </a:t>
            </a:r>
            <a:r>
              <a:rPr lang="en-US" b="1" dirty="0"/>
              <a:t>(stored procedures available in SQL file)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customer, market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dim_customer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customer = '</a:t>
            </a:r>
            <a:r>
              <a:rPr lang="en-US" dirty="0" err="1"/>
              <a:t>Atliq</a:t>
            </a:r>
            <a:r>
              <a:rPr lang="en-US" dirty="0"/>
              <a:t> Exclusive'</a:t>
            </a:r>
          </a:p>
          <a:p>
            <a:r>
              <a:rPr lang="en-US" dirty="0"/>
              <a:t>        AND region = 'APAC'</a:t>
            </a:r>
          </a:p>
          <a:p>
            <a:r>
              <a:rPr lang="en-US" dirty="0"/>
              <a:t>GROUP BY market;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10. Top 3 products  in each product division based on </a:t>
            </a:r>
            <a:r>
              <a:rPr lang="en-US" dirty="0" err="1"/>
              <a:t>total_sold_quantity</a:t>
            </a:r>
            <a:r>
              <a:rPr lang="en-US" dirty="0"/>
              <a:t> in FS 2021 </a:t>
            </a:r>
            <a:r>
              <a:rPr lang="en-US" b="1" dirty="0"/>
              <a:t>(stored procedures available in SQL file)</a:t>
            </a:r>
          </a:p>
          <a:p>
            <a:endParaRPr lang="en-US" dirty="0"/>
          </a:p>
          <a:p>
            <a:r>
              <a:rPr lang="en-US" dirty="0"/>
              <a:t>WITH FS_2021_data AS 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</a:t>
            </a:r>
            <a:r>
              <a:rPr lang="en-US" dirty="0" err="1"/>
              <a:t>p.product_code</a:t>
            </a:r>
            <a:r>
              <a:rPr lang="en-US" dirty="0"/>
              <a:t>,</a:t>
            </a:r>
          </a:p>
          <a:p>
            <a:r>
              <a:rPr lang="en-US" dirty="0"/>
              <a:t>		division,</a:t>
            </a:r>
          </a:p>
          <a:p>
            <a:r>
              <a:rPr lang="en-US" dirty="0"/>
              <a:t>		product,</a:t>
            </a:r>
          </a:p>
          <a:p>
            <a:r>
              <a:rPr lang="en-US" dirty="0"/>
              <a:t>		SUM(</a:t>
            </a:r>
            <a:r>
              <a:rPr lang="en-US" dirty="0" err="1"/>
              <a:t>sold_quantity</a:t>
            </a:r>
            <a:r>
              <a:rPr lang="en-US" dirty="0"/>
              <a:t>) AS </a:t>
            </a:r>
            <a:r>
              <a:rPr lang="en-US" dirty="0" err="1"/>
              <a:t>total_sold_quantity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dim_product</a:t>
            </a:r>
            <a:r>
              <a:rPr lang="en-US" dirty="0"/>
              <a:t> p</a:t>
            </a:r>
          </a:p>
          <a:p>
            <a:r>
              <a:rPr lang="en-US" dirty="0"/>
              <a:t>		JOIN </a:t>
            </a:r>
            <a:r>
              <a:rPr lang="en-US" dirty="0" err="1"/>
              <a:t>fact_sales_monthly</a:t>
            </a:r>
            <a:r>
              <a:rPr lang="en-US" dirty="0"/>
              <a:t> s ON </a:t>
            </a:r>
            <a:r>
              <a:rPr lang="en-US" dirty="0" err="1"/>
              <a:t>p.product_code</a:t>
            </a:r>
            <a:r>
              <a:rPr lang="en-US" dirty="0"/>
              <a:t> = </a:t>
            </a:r>
            <a:r>
              <a:rPr lang="en-US" dirty="0" err="1"/>
              <a:t>s.product_code</a:t>
            </a:r>
            <a:endParaRPr lang="en-US" dirty="0"/>
          </a:p>
          <a:p>
            <a:r>
              <a:rPr lang="en-US" dirty="0"/>
              <a:t>	WHERE </a:t>
            </a:r>
            <a:r>
              <a:rPr lang="en-US" dirty="0" err="1"/>
              <a:t>fiscal_year</a:t>
            </a:r>
            <a:r>
              <a:rPr lang="en-US" dirty="0"/>
              <a:t> = 2021</a:t>
            </a:r>
          </a:p>
          <a:p>
            <a:r>
              <a:rPr lang="en-US" dirty="0"/>
              <a:t>    GROUP BY division, </a:t>
            </a:r>
            <a:r>
              <a:rPr lang="en-US" dirty="0" err="1"/>
              <a:t>p.product_code</a:t>
            </a:r>
            <a:r>
              <a:rPr lang="en-US" dirty="0"/>
              <a:t>, product</a:t>
            </a:r>
          </a:p>
          <a:p>
            <a:r>
              <a:rPr lang="en-US" dirty="0"/>
              <a:t>),</a:t>
            </a:r>
          </a:p>
          <a:p>
            <a:r>
              <a:rPr lang="en-US" dirty="0"/>
              <a:t>	</a:t>
            </a:r>
            <a:r>
              <a:rPr lang="en-US" dirty="0" err="1"/>
              <a:t>ranked_data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		*,</a:t>
            </a:r>
          </a:p>
          <a:p>
            <a:r>
              <a:rPr lang="en-US" dirty="0"/>
              <a:t>        DENSE_RANK() OVER(PARTITION BY division ORDER BY </a:t>
            </a:r>
            <a:r>
              <a:rPr lang="en-US" dirty="0" err="1"/>
              <a:t>total_sold_quantity</a:t>
            </a:r>
            <a:r>
              <a:rPr lang="en-US" dirty="0"/>
              <a:t> DESC) AS ranking</a:t>
            </a:r>
          </a:p>
          <a:p>
            <a:r>
              <a:rPr lang="en-US" dirty="0"/>
              <a:t>	FROM</a:t>
            </a:r>
          </a:p>
          <a:p>
            <a:r>
              <a:rPr lang="en-US" dirty="0"/>
              <a:t>		FS_2021_data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*</a:t>
            </a:r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ranked_data</a:t>
            </a:r>
            <a:endParaRPr lang="en-US" dirty="0"/>
          </a:p>
          <a:p>
            <a:r>
              <a:rPr lang="en-US" dirty="0"/>
              <a:t>	WHERE ranking &lt;=3;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2. The percentage of unique product increase in 2021 vs. 2020.</a:t>
            </a:r>
          </a:p>
          <a:p>
            <a:endParaRPr lang="en-US" dirty="0"/>
          </a:p>
          <a:p>
            <a:r>
              <a:rPr lang="en-US" dirty="0"/>
              <a:t>WITH CTE AS 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COUNT(DISTINCT CASE</a:t>
            </a:r>
          </a:p>
          <a:p>
            <a:r>
              <a:rPr lang="en-US" dirty="0"/>
              <a:t>				WHEN </a:t>
            </a:r>
            <a:r>
              <a:rPr lang="en-US" dirty="0" err="1"/>
              <a:t>fiscal_year</a:t>
            </a:r>
            <a:r>
              <a:rPr lang="en-US" dirty="0"/>
              <a:t> = 2020 THEN </a:t>
            </a:r>
            <a:r>
              <a:rPr lang="en-US" dirty="0" err="1"/>
              <a:t>p.product</a:t>
            </a:r>
            <a:endParaRPr lang="en-US" dirty="0"/>
          </a:p>
          <a:p>
            <a:r>
              <a:rPr lang="en-US" dirty="0"/>
              <a:t>			END) AS unique_products_2020,</a:t>
            </a:r>
          </a:p>
          <a:p>
            <a:r>
              <a:rPr lang="en-US" dirty="0"/>
              <a:t>		COUNT(DISTINCT CASE</a:t>
            </a:r>
          </a:p>
          <a:p>
            <a:r>
              <a:rPr lang="en-US" dirty="0"/>
              <a:t>				WHEN </a:t>
            </a:r>
            <a:r>
              <a:rPr lang="en-US" dirty="0" err="1"/>
              <a:t>fiscal_year</a:t>
            </a:r>
            <a:r>
              <a:rPr lang="en-US" dirty="0"/>
              <a:t> = 2021 THEN </a:t>
            </a:r>
            <a:r>
              <a:rPr lang="en-US" dirty="0" err="1"/>
              <a:t>p.product</a:t>
            </a:r>
            <a:endParaRPr lang="en-US" dirty="0"/>
          </a:p>
          <a:p>
            <a:r>
              <a:rPr lang="en-US" dirty="0"/>
              <a:t>			END) AS unique_products_2021</a:t>
            </a:r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dim_product</a:t>
            </a:r>
            <a:r>
              <a:rPr lang="en-US" dirty="0"/>
              <a:t> p</a:t>
            </a:r>
          </a:p>
          <a:p>
            <a:r>
              <a:rPr lang="en-US" dirty="0"/>
              <a:t>			JOIN</a:t>
            </a:r>
          </a:p>
          <a:p>
            <a:r>
              <a:rPr lang="en-US" dirty="0"/>
              <a:t>		</a:t>
            </a:r>
            <a:r>
              <a:rPr lang="en-US" dirty="0" err="1"/>
              <a:t>fact_sales_monthly</a:t>
            </a:r>
            <a:r>
              <a:rPr lang="en-US" dirty="0"/>
              <a:t> s ON </a:t>
            </a:r>
            <a:r>
              <a:rPr lang="en-US" dirty="0" err="1"/>
              <a:t>p.product_code</a:t>
            </a:r>
            <a:r>
              <a:rPr lang="en-US" dirty="0"/>
              <a:t> = </a:t>
            </a:r>
            <a:r>
              <a:rPr lang="en-US" dirty="0" err="1"/>
              <a:t>s.product_code</a:t>
            </a:r>
            <a:r>
              <a:rPr lang="en-US" dirty="0"/>
              <a:t>)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*,</a:t>
            </a:r>
          </a:p>
          <a:p>
            <a:r>
              <a:rPr lang="en-US" dirty="0"/>
              <a:t>		ROUND(((unique_products_2021/unique_products_2020) - 1) * 100,2) AS </a:t>
            </a:r>
            <a:r>
              <a:rPr lang="en-US" dirty="0" err="1"/>
              <a:t>percentage_change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CTE;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3. Unique product counts for each segment.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segment, </a:t>
            </a:r>
          </a:p>
          <a:p>
            <a:r>
              <a:rPr lang="en-US" dirty="0"/>
              <a:t>    COUNT(DISTINCT product) AS </a:t>
            </a:r>
            <a:r>
              <a:rPr lang="en-US" dirty="0" err="1"/>
              <a:t>product_count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dim_product</a:t>
            </a:r>
            <a:endParaRPr lang="en-US" dirty="0"/>
          </a:p>
          <a:p>
            <a:r>
              <a:rPr lang="en-US" dirty="0"/>
              <a:t>GROUP BY </a:t>
            </a:r>
          </a:p>
          <a:p>
            <a:r>
              <a:rPr lang="en-US" dirty="0"/>
              <a:t>	segment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	</a:t>
            </a:r>
            <a:r>
              <a:rPr lang="en-US" dirty="0" err="1"/>
              <a:t>product_count</a:t>
            </a:r>
            <a:r>
              <a:rPr lang="en-US" dirty="0"/>
              <a:t> DESC;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4. Segment with the most increase in unique products in 2021 vs 2020 </a:t>
            </a:r>
          </a:p>
          <a:p>
            <a:endParaRPr lang="en-US" dirty="0"/>
          </a:p>
          <a:p>
            <a:r>
              <a:rPr lang="en-US" dirty="0"/>
              <a:t>WITH CTE1 AS 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</a:t>
            </a:r>
            <a:r>
              <a:rPr lang="en-US" dirty="0" err="1"/>
              <a:t>p.segment</a:t>
            </a:r>
            <a:r>
              <a:rPr lang="en-US" dirty="0"/>
              <a:t>,</a:t>
            </a:r>
          </a:p>
          <a:p>
            <a:r>
              <a:rPr lang="en-US" dirty="0"/>
              <a:t>		COUNT(DISTINCT CASE</a:t>
            </a:r>
          </a:p>
          <a:p>
            <a:r>
              <a:rPr lang="en-US" dirty="0"/>
              <a:t>				WHEN </a:t>
            </a:r>
            <a:r>
              <a:rPr lang="en-US" dirty="0" err="1"/>
              <a:t>fiscal_year</a:t>
            </a:r>
            <a:r>
              <a:rPr lang="en-US" dirty="0"/>
              <a:t> = 2020 THEN </a:t>
            </a:r>
            <a:r>
              <a:rPr lang="en-US" dirty="0" err="1"/>
              <a:t>p.product</a:t>
            </a:r>
            <a:endParaRPr lang="en-US" dirty="0"/>
          </a:p>
          <a:p>
            <a:r>
              <a:rPr lang="en-US" dirty="0"/>
              <a:t>			END) AS product_count_2020,</a:t>
            </a:r>
          </a:p>
          <a:p>
            <a:r>
              <a:rPr lang="en-US" dirty="0"/>
              <a:t>		COUNT(DISTINCT CASE</a:t>
            </a:r>
          </a:p>
          <a:p>
            <a:r>
              <a:rPr lang="en-US" dirty="0"/>
              <a:t>				WHEN </a:t>
            </a:r>
            <a:r>
              <a:rPr lang="en-US" dirty="0" err="1"/>
              <a:t>fiscal_year</a:t>
            </a:r>
            <a:r>
              <a:rPr lang="en-US" dirty="0"/>
              <a:t> = 2021 THEN </a:t>
            </a:r>
            <a:r>
              <a:rPr lang="en-US" dirty="0" err="1"/>
              <a:t>p.product</a:t>
            </a:r>
            <a:endParaRPr lang="en-US" dirty="0"/>
          </a:p>
          <a:p>
            <a:r>
              <a:rPr lang="en-US" dirty="0"/>
              <a:t>			END) AS product_count_2021</a:t>
            </a:r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dim_product</a:t>
            </a:r>
            <a:r>
              <a:rPr lang="en-US" dirty="0"/>
              <a:t> p</a:t>
            </a:r>
          </a:p>
          <a:p>
            <a:r>
              <a:rPr lang="en-US" dirty="0"/>
              <a:t>			JOIN</a:t>
            </a:r>
          </a:p>
          <a:p>
            <a:r>
              <a:rPr lang="en-US" dirty="0"/>
              <a:t>		</a:t>
            </a:r>
            <a:r>
              <a:rPr lang="en-US" dirty="0" err="1"/>
              <a:t>fact_sales_monthly</a:t>
            </a:r>
            <a:r>
              <a:rPr lang="en-US" dirty="0"/>
              <a:t> s ON </a:t>
            </a:r>
            <a:r>
              <a:rPr lang="en-US" dirty="0" err="1"/>
              <a:t>p.product_code</a:t>
            </a:r>
            <a:r>
              <a:rPr lang="en-US" dirty="0"/>
              <a:t> = </a:t>
            </a:r>
            <a:r>
              <a:rPr lang="en-US" dirty="0" err="1"/>
              <a:t>s.product_code</a:t>
            </a:r>
            <a:endParaRPr lang="en-US" dirty="0"/>
          </a:p>
          <a:p>
            <a:r>
              <a:rPr lang="en-US" dirty="0"/>
              <a:t>	GROUP BY </a:t>
            </a:r>
          </a:p>
          <a:p>
            <a:r>
              <a:rPr lang="en-US" dirty="0"/>
              <a:t>		</a:t>
            </a:r>
            <a:r>
              <a:rPr lang="en-US" dirty="0" err="1"/>
              <a:t>p.segment</a:t>
            </a:r>
            <a:r>
              <a:rPr lang="en-US" dirty="0"/>
              <a:t>)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*,</a:t>
            </a:r>
          </a:p>
          <a:p>
            <a:r>
              <a:rPr lang="en-US" dirty="0"/>
              <a:t>		product_count_2021 - product_count_2020 AS difference</a:t>
            </a:r>
          </a:p>
          <a:p>
            <a:r>
              <a:rPr lang="en-US" dirty="0"/>
              <a:t>	FROM</a:t>
            </a:r>
          </a:p>
          <a:p>
            <a:r>
              <a:rPr lang="en-US" dirty="0"/>
              <a:t>		CTE1</a:t>
            </a:r>
          </a:p>
          <a:p>
            <a:r>
              <a:rPr lang="en-US" dirty="0"/>
              <a:t>	ORDER BY </a:t>
            </a:r>
          </a:p>
          <a:p>
            <a:r>
              <a:rPr lang="en-US" dirty="0"/>
              <a:t>		difference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5. Products with highest and lowest manufacturing costs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manufacturing_cost</a:t>
            </a:r>
            <a:r>
              <a:rPr lang="en-US" dirty="0"/>
              <a:t> AS 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</a:t>
            </a:r>
            <a:r>
              <a:rPr lang="en-US" dirty="0" err="1"/>
              <a:t>p.product_code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p.product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manufacturing_cost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dim_product</a:t>
            </a:r>
            <a:r>
              <a:rPr lang="en-US" dirty="0"/>
              <a:t> p</a:t>
            </a:r>
          </a:p>
          <a:p>
            <a:r>
              <a:rPr lang="en-US" dirty="0"/>
              <a:t>		JOIN </a:t>
            </a:r>
            <a:r>
              <a:rPr lang="en-US" dirty="0" err="1"/>
              <a:t>fact_manufacturing_cost</a:t>
            </a:r>
            <a:r>
              <a:rPr lang="en-US" dirty="0"/>
              <a:t> m </a:t>
            </a:r>
          </a:p>
          <a:p>
            <a:r>
              <a:rPr lang="en-US" dirty="0"/>
              <a:t>		ON </a:t>
            </a:r>
            <a:r>
              <a:rPr lang="en-US" dirty="0" err="1"/>
              <a:t>m.product_code</a:t>
            </a:r>
            <a:r>
              <a:rPr lang="en-US" dirty="0"/>
              <a:t> = </a:t>
            </a:r>
            <a:r>
              <a:rPr lang="en-US" dirty="0" err="1"/>
              <a:t>p.product_code</a:t>
            </a:r>
            <a:r>
              <a:rPr lang="en-US" dirty="0"/>
              <a:t>),</a:t>
            </a:r>
          </a:p>
          <a:p>
            <a:r>
              <a:rPr lang="en-US" dirty="0"/>
              <a:t>	</a:t>
            </a:r>
            <a:r>
              <a:rPr lang="en-US" dirty="0" err="1"/>
              <a:t>min_max_costs</a:t>
            </a:r>
            <a:r>
              <a:rPr lang="en-US" dirty="0"/>
              <a:t> AS(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MIN(</a:t>
            </a:r>
            <a:r>
              <a:rPr lang="en-US" dirty="0" err="1"/>
              <a:t>manufacturing_cost</a:t>
            </a:r>
            <a:r>
              <a:rPr lang="en-US" dirty="0"/>
              <a:t>) AS </a:t>
            </a:r>
            <a:r>
              <a:rPr lang="en-US" dirty="0" err="1"/>
              <a:t>min_cost</a:t>
            </a:r>
            <a:r>
              <a:rPr lang="en-US" dirty="0"/>
              <a:t>,</a:t>
            </a:r>
          </a:p>
          <a:p>
            <a:r>
              <a:rPr lang="en-US" dirty="0"/>
              <a:t>		MAX(</a:t>
            </a:r>
            <a:r>
              <a:rPr lang="en-US" dirty="0" err="1"/>
              <a:t>manufacturing_cost</a:t>
            </a:r>
            <a:r>
              <a:rPr lang="en-US" dirty="0"/>
              <a:t>) AS </a:t>
            </a:r>
            <a:r>
              <a:rPr lang="en-US" dirty="0" err="1"/>
              <a:t>max_cost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fact_manufacturing_cost</a:t>
            </a:r>
            <a:endParaRPr lang="en-US" dirty="0"/>
          </a:p>
          <a:p>
            <a:r>
              <a:rPr lang="en-US" dirty="0"/>
              <a:t>	)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</a:t>
            </a:r>
            <a:r>
              <a:rPr lang="en-US" dirty="0" err="1"/>
              <a:t>mc.product_code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mc.product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mc.manufacturing_cost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manufacturing_cost</a:t>
            </a:r>
            <a:r>
              <a:rPr lang="en-US" dirty="0"/>
              <a:t> mc</a:t>
            </a:r>
          </a:p>
          <a:p>
            <a:r>
              <a:rPr lang="en-US" dirty="0"/>
              <a:t>		JOIN </a:t>
            </a:r>
            <a:r>
              <a:rPr lang="en-US" dirty="0" err="1"/>
              <a:t>min_max_costs</a:t>
            </a:r>
            <a:r>
              <a:rPr lang="en-US" dirty="0"/>
              <a:t> mm</a:t>
            </a:r>
          </a:p>
          <a:p>
            <a:r>
              <a:rPr lang="en-US" dirty="0"/>
              <a:t>		ON </a:t>
            </a:r>
            <a:r>
              <a:rPr lang="en-US" dirty="0" err="1"/>
              <a:t>mc.manufacturing_cost</a:t>
            </a:r>
            <a:r>
              <a:rPr lang="en-US" dirty="0"/>
              <a:t> = </a:t>
            </a:r>
            <a:r>
              <a:rPr lang="en-US" dirty="0" err="1"/>
              <a:t>mm.min_cost</a:t>
            </a:r>
            <a:endParaRPr lang="en-US" dirty="0"/>
          </a:p>
          <a:p>
            <a:r>
              <a:rPr lang="en-US" dirty="0"/>
              <a:t>		OR </a:t>
            </a:r>
            <a:r>
              <a:rPr lang="en-US" dirty="0" err="1"/>
              <a:t>mc.manufacturing_cost</a:t>
            </a:r>
            <a:r>
              <a:rPr lang="en-US" dirty="0"/>
              <a:t> = </a:t>
            </a:r>
            <a:r>
              <a:rPr lang="en-US" dirty="0" err="1"/>
              <a:t>mm.max_cost</a:t>
            </a:r>
            <a:endParaRPr lang="en-US" dirty="0"/>
          </a:p>
          <a:p>
            <a:r>
              <a:rPr lang="en-US" dirty="0"/>
              <a:t>	ORDER BY </a:t>
            </a:r>
            <a:r>
              <a:rPr lang="en-US" dirty="0" err="1"/>
              <a:t>mc.manufacturing_cost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6. Top 5 Customers who received an average high pre-invoice-discount-pct for the fiscal year 2021 in India </a:t>
            </a:r>
            <a:r>
              <a:rPr lang="en-US" b="1" dirty="0"/>
              <a:t>(stored procedures available in SQL file)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</a:t>
            </a:r>
            <a:r>
              <a:rPr lang="en-US" dirty="0" err="1"/>
              <a:t>c.customer_code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c.customer</a:t>
            </a:r>
            <a:r>
              <a:rPr lang="en-US" dirty="0"/>
              <a:t>,</a:t>
            </a:r>
          </a:p>
          <a:p>
            <a:r>
              <a:rPr lang="en-US" dirty="0"/>
              <a:t>    ROUND(AVG(</a:t>
            </a:r>
            <a:r>
              <a:rPr lang="en-US" dirty="0" err="1"/>
              <a:t>pre_invoice_discount_pct</a:t>
            </a:r>
            <a:r>
              <a:rPr lang="en-US" dirty="0"/>
              <a:t>), 2) AS </a:t>
            </a:r>
            <a:r>
              <a:rPr lang="en-US" dirty="0" err="1"/>
              <a:t>average_discount_percentage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dim_customer</a:t>
            </a:r>
            <a:r>
              <a:rPr lang="en-US" dirty="0"/>
              <a:t> c</a:t>
            </a:r>
          </a:p>
          <a:p>
            <a:r>
              <a:rPr lang="en-US" dirty="0"/>
              <a:t>        JOIN</a:t>
            </a:r>
          </a:p>
          <a:p>
            <a:r>
              <a:rPr lang="en-US" dirty="0"/>
              <a:t>    </a:t>
            </a:r>
            <a:r>
              <a:rPr lang="en-US" dirty="0" err="1"/>
              <a:t>fact_pre_invoice_deductions</a:t>
            </a:r>
            <a:r>
              <a:rPr lang="en-US" dirty="0"/>
              <a:t> pre ON </a:t>
            </a:r>
            <a:r>
              <a:rPr lang="en-US" dirty="0" err="1"/>
              <a:t>c.customer_code</a:t>
            </a:r>
            <a:r>
              <a:rPr lang="en-US" dirty="0"/>
              <a:t> = </a:t>
            </a:r>
            <a:r>
              <a:rPr lang="en-US" dirty="0" err="1"/>
              <a:t>pre.customer_code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fiscal_year</a:t>
            </a:r>
            <a:r>
              <a:rPr lang="en-US" dirty="0"/>
              <a:t> = 2021 AND market = 'India'</a:t>
            </a:r>
          </a:p>
          <a:p>
            <a:r>
              <a:rPr lang="en-US" dirty="0"/>
              <a:t>GROUP BY </a:t>
            </a:r>
            <a:r>
              <a:rPr lang="en-US" dirty="0" err="1"/>
              <a:t>c.customer</a:t>
            </a:r>
            <a:r>
              <a:rPr lang="en-US" dirty="0"/>
              <a:t> , </a:t>
            </a:r>
            <a:r>
              <a:rPr lang="en-US" dirty="0" err="1"/>
              <a:t>c.customer_code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average_discount_percentage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7. Gross monthly sales for </a:t>
            </a:r>
            <a:r>
              <a:rPr lang="en-US" dirty="0" err="1"/>
              <a:t>Atliq</a:t>
            </a:r>
            <a:r>
              <a:rPr lang="en-US" dirty="0"/>
              <a:t> Exclusive </a:t>
            </a:r>
            <a:r>
              <a:rPr lang="en-US" b="1" dirty="0"/>
              <a:t>(stored procedures available in SQL file)</a:t>
            </a:r>
          </a:p>
          <a:p>
            <a:r>
              <a:rPr lang="en-US" dirty="0"/>
              <a:t>WITH </a:t>
            </a:r>
            <a:r>
              <a:rPr lang="en-US" dirty="0" err="1"/>
              <a:t>Atliq_exclusive_data</a:t>
            </a:r>
            <a:r>
              <a:rPr lang="en-US" dirty="0"/>
              <a:t> AS(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</a:t>
            </a:r>
            <a:r>
              <a:rPr lang="en-US" dirty="0" err="1"/>
              <a:t>c.customer_code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dirty="0" err="1"/>
              <a:t>c.customer</a:t>
            </a:r>
            <a:r>
              <a:rPr lang="en-US" dirty="0"/>
              <a:t>, </a:t>
            </a:r>
          </a:p>
          <a:p>
            <a:r>
              <a:rPr lang="en-US" dirty="0"/>
              <a:t>		date,</a:t>
            </a:r>
          </a:p>
          <a:p>
            <a:r>
              <a:rPr lang="en-US" dirty="0"/>
              <a:t>		</a:t>
            </a:r>
            <a:r>
              <a:rPr lang="en-US" dirty="0" err="1"/>
              <a:t>gross_price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sold_quantity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dirty="0" err="1"/>
              <a:t>s.fiscal_year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gross_price</a:t>
            </a:r>
            <a:r>
              <a:rPr lang="en-US" dirty="0"/>
              <a:t> * </a:t>
            </a:r>
            <a:r>
              <a:rPr lang="en-US" dirty="0" err="1"/>
              <a:t>sold_quantity</a:t>
            </a:r>
            <a:r>
              <a:rPr lang="en-US" dirty="0"/>
              <a:t> AS </a:t>
            </a:r>
            <a:r>
              <a:rPr lang="en-US" dirty="0" err="1"/>
              <a:t>gross_sales_amount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fact_sales_monthly</a:t>
            </a:r>
            <a:r>
              <a:rPr lang="en-US" dirty="0"/>
              <a:t> s</a:t>
            </a:r>
          </a:p>
          <a:p>
            <a:r>
              <a:rPr lang="en-US" dirty="0"/>
              <a:t>		JOIN </a:t>
            </a:r>
            <a:r>
              <a:rPr lang="en-US" dirty="0" err="1"/>
              <a:t>fact_gross_price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ON </a:t>
            </a:r>
            <a:r>
              <a:rPr lang="en-US" dirty="0" err="1"/>
              <a:t>s.product_code</a:t>
            </a:r>
            <a:r>
              <a:rPr lang="en-US" dirty="0"/>
              <a:t> = </a:t>
            </a:r>
            <a:r>
              <a:rPr lang="en-US" dirty="0" err="1"/>
              <a:t>gp.product_code</a:t>
            </a:r>
            <a:endParaRPr lang="en-US" dirty="0"/>
          </a:p>
          <a:p>
            <a:r>
              <a:rPr lang="en-US" dirty="0"/>
              <a:t>			AND </a:t>
            </a:r>
            <a:r>
              <a:rPr lang="en-US" dirty="0" err="1"/>
              <a:t>s.fiscal_year</a:t>
            </a:r>
            <a:r>
              <a:rPr lang="en-US" dirty="0"/>
              <a:t> = </a:t>
            </a:r>
            <a:r>
              <a:rPr lang="en-US" dirty="0" err="1"/>
              <a:t>gp.fiscal_year</a:t>
            </a:r>
            <a:endParaRPr lang="en-US" dirty="0"/>
          </a:p>
          <a:p>
            <a:r>
              <a:rPr lang="en-US" dirty="0"/>
              <a:t>		JOIN </a:t>
            </a:r>
            <a:r>
              <a:rPr lang="en-US" dirty="0" err="1"/>
              <a:t>dim_customer</a:t>
            </a:r>
            <a:r>
              <a:rPr lang="en-US" dirty="0"/>
              <a:t> c ON </a:t>
            </a:r>
            <a:r>
              <a:rPr lang="en-US" dirty="0" err="1"/>
              <a:t>c.customer_code</a:t>
            </a:r>
            <a:r>
              <a:rPr lang="en-US" dirty="0"/>
              <a:t> = </a:t>
            </a:r>
            <a:r>
              <a:rPr lang="en-US" dirty="0" err="1"/>
              <a:t>s.customer_code</a:t>
            </a:r>
            <a:endParaRPr lang="en-US" dirty="0"/>
          </a:p>
          <a:p>
            <a:r>
              <a:rPr lang="en-US" dirty="0"/>
              <a:t>	WHERE customer = "</a:t>
            </a:r>
            <a:r>
              <a:rPr lang="en-US" dirty="0" err="1"/>
              <a:t>Atliq</a:t>
            </a:r>
            <a:r>
              <a:rPr lang="en-US" dirty="0"/>
              <a:t> Exclusive")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MONTHNAME(date) AS month,</a:t>
            </a:r>
          </a:p>
          <a:p>
            <a:r>
              <a:rPr lang="en-US" dirty="0"/>
              <a:t>		YEAR(date) AS year,</a:t>
            </a:r>
          </a:p>
          <a:p>
            <a:r>
              <a:rPr lang="en-US" dirty="0"/>
              <a:t>		ROUND(SUM(</a:t>
            </a:r>
            <a:r>
              <a:rPr lang="en-US" dirty="0" err="1"/>
              <a:t>gross_sales_amount</a:t>
            </a:r>
            <a:r>
              <a:rPr lang="en-US" dirty="0"/>
              <a:t>),2) AS </a:t>
            </a:r>
            <a:r>
              <a:rPr lang="en-US" dirty="0" err="1"/>
              <a:t>gross_sales_amount</a:t>
            </a:r>
            <a:endParaRPr lang="en-US" dirty="0"/>
          </a:p>
          <a:p>
            <a:r>
              <a:rPr lang="en-US" dirty="0"/>
              <a:t>	FROM </a:t>
            </a:r>
          </a:p>
          <a:p>
            <a:r>
              <a:rPr lang="en-US" dirty="0"/>
              <a:t>		</a:t>
            </a:r>
            <a:r>
              <a:rPr lang="en-US" dirty="0" err="1"/>
              <a:t>Atliq_exclusive_data</a:t>
            </a:r>
            <a:endParaRPr lang="en-US" dirty="0"/>
          </a:p>
          <a:p>
            <a:r>
              <a:rPr lang="en-US" dirty="0"/>
              <a:t>	GROUP BY month, year;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8. Maximum total sold quantity by quarter in 2020 </a:t>
            </a:r>
            <a:r>
              <a:rPr lang="en-US" b="1" dirty="0"/>
              <a:t>(stored procedures available in SQL file)</a:t>
            </a:r>
          </a:p>
          <a:p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QUARTER(date) AS Quarter,</a:t>
            </a:r>
          </a:p>
          <a:p>
            <a:r>
              <a:rPr lang="en-US" dirty="0"/>
              <a:t>    SUM(</a:t>
            </a:r>
            <a:r>
              <a:rPr lang="en-US" dirty="0" err="1"/>
              <a:t>sold_quantity</a:t>
            </a:r>
            <a:r>
              <a:rPr lang="en-US" dirty="0"/>
              <a:t>) AS </a:t>
            </a:r>
            <a:r>
              <a:rPr lang="en-US" dirty="0" err="1"/>
              <a:t>total_sold_quantity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fact_sales_monthly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YEAR(date) = 2020</a:t>
            </a:r>
          </a:p>
          <a:p>
            <a:r>
              <a:rPr lang="en-US" dirty="0"/>
              <a:t>GROUP BY Quarter </a:t>
            </a:r>
          </a:p>
          <a:p>
            <a:r>
              <a:rPr lang="en-US" dirty="0"/>
              <a:t>ORDER BY </a:t>
            </a:r>
            <a:r>
              <a:rPr lang="en-US" dirty="0" err="1"/>
              <a:t>total_sold_quantity</a:t>
            </a:r>
            <a:r>
              <a:rPr lang="en-US" dirty="0"/>
              <a:t>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9. Channels percentage contribution to gross sales in FS 2021 </a:t>
            </a:r>
            <a:r>
              <a:rPr lang="en-US" b="1" dirty="0"/>
              <a:t>(stored procedures available in SQL file)	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All_data</a:t>
            </a:r>
            <a:r>
              <a:rPr lang="en-US" dirty="0"/>
              <a:t> AS(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</a:t>
            </a:r>
            <a:r>
              <a:rPr lang="en-US" dirty="0" err="1"/>
              <a:t>c.customer_code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dirty="0" err="1"/>
              <a:t>c.channel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gross_price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sold_quantity</a:t>
            </a:r>
            <a:r>
              <a:rPr lang="en-US" dirty="0"/>
              <a:t>, </a:t>
            </a:r>
          </a:p>
          <a:p>
            <a:r>
              <a:rPr lang="en-US" dirty="0"/>
              <a:t>		</a:t>
            </a:r>
            <a:r>
              <a:rPr lang="en-US" dirty="0" err="1"/>
              <a:t>s.fiscal_year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dirty="0" err="1"/>
              <a:t>gross_price</a:t>
            </a:r>
            <a:r>
              <a:rPr lang="en-US" dirty="0"/>
              <a:t> * </a:t>
            </a:r>
            <a:r>
              <a:rPr lang="en-US" dirty="0" err="1"/>
              <a:t>sold_quantity</a:t>
            </a:r>
            <a:r>
              <a:rPr lang="en-US" dirty="0"/>
              <a:t> AS </a:t>
            </a:r>
            <a:r>
              <a:rPr lang="en-US" dirty="0" err="1"/>
              <a:t>gross_sales_amount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fact_sales_monthly</a:t>
            </a:r>
            <a:r>
              <a:rPr lang="en-US" dirty="0"/>
              <a:t> s</a:t>
            </a:r>
          </a:p>
          <a:p>
            <a:r>
              <a:rPr lang="en-US" dirty="0"/>
              <a:t>		JOIN </a:t>
            </a:r>
            <a:r>
              <a:rPr lang="en-US" dirty="0" err="1"/>
              <a:t>fact_gross_price</a:t>
            </a:r>
            <a:r>
              <a:rPr lang="en-US" dirty="0"/>
              <a:t> </a:t>
            </a:r>
            <a:r>
              <a:rPr lang="en-US" dirty="0" err="1"/>
              <a:t>gp</a:t>
            </a:r>
            <a:r>
              <a:rPr lang="en-US" dirty="0"/>
              <a:t> ON </a:t>
            </a:r>
            <a:r>
              <a:rPr lang="en-US" dirty="0" err="1"/>
              <a:t>s.product_code</a:t>
            </a:r>
            <a:r>
              <a:rPr lang="en-US" dirty="0"/>
              <a:t> = </a:t>
            </a:r>
            <a:r>
              <a:rPr lang="en-US" dirty="0" err="1"/>
              <a:t>gp.product_code</a:t>
            </a:r>
            <a:endParaRPr lang="en-US" dirty="0"/>
          </a:p>
          <a:p>
            <a:r>
              <a:rPr lang="en-US" dirty="0"/>
              <a:t>			AND </a:t>
            </a:r>
            <a:r>
              <a:rPr lang="en-US" dirty="0" err="1"/>
              <a:t>s.fiscal_year</a:t>
            </a:r>
            <a:r>
              <a:rPr lang="en-US" dirty="0"/>
              <a:t> = </a:t>
            </a:r>
            <a:r>
              <a:rPr lang="en-US" dirty="0" err="1"/>
              <a:t>gp.fiscal_year</a:t>
            </a:r>
            <a:endParaRPr lang="en-US" dirty="0"/>
          </a:p>
          <a:p>
            <a:r>
              <a:rPr lang="en-US" dirty="0"/>
              <a:t>		JOIN </a:t>
            </a:r>
            <a:r>
              <a:rPr lang="en-US" dirty="0" err="1"/>
              <a:t>dim_customer</a:t>
            </a:r>
            <a:r>
              <a:rPr lang="en-US" dirty="0"/>
              <a:t> c ON </a:t>
            </a:r>
            <a:r>
              <a:rPr lang="en-US" dirty="0" err="1"/>
              <a:t>c.customer_code</a:t>
            </a:r>
            <a:r>
              <a:rPr lang="en-US" dirty="0"/>
              <a:t> = </a:t>
            </a:r>
            <a:r>
              <a:rPr lang="en-US" dirty="0" err="1"/>
              <a:t>s.customer_code</a:t>
            </a:r>
            <a:endParaRPr lang="en-US" dirty="0"/>
          </a:p>
          <a:p>
            <a:r>
              <a:rPr lang="en-US" dirty="0"/>
              <a:t>	WHERE </a:t>
            </a:r>
            <a:r>
              <a:rPr lang="en-US" dirty="0" err="1"/>
              <a:t>s.fiscal_year</a:t>
            </a:r>
            <a:r>
              <a:rPr lang="en-US" dirty="0"/>
              <a:t> = 2021),</a:t>
            </a:r>
          </a:p>
          <a:p>
            <a:r>
              <a:rPr lang="en-US" dirty="0"/>
              <a:t>	</a:t>
            </a:r>
            <a:r>
              <a:rPr lang="en-US" dirty="0" err="1"/>
              <a:t>channel_sales</a:t>
            </a:r>
            <a:r>
              <a:rPr lang="en-US" dirty="0"/>
              <a:t> AS (</a:t>
            </a:r>
          </a:p>
          <a:p>
            <a:r>
              <a:rPr lang="en-US" dirty="0"/>
              <a:t>	SELECT</a:t>
            </a:r>
          </a:p>
          <a:p>
            <a:r>
              <a:rPr lang="en-US" dirty="0"/>
              <a:t>		channel,</a:t>
            </a:r>
          </a:p>
          <a:p>
            <a:r>
              <a:rPr lang="en-US" dirty="0"/>
              <a:t>		ROUND(SUM(</a:t>
            </a:r>
            <a:r>
              <a:rPr lang="en-US" dirty="0" err="1"/>
              <a:t>gross_sales_amount</a:t>
            </a:r>
            <a:r>
              <a:rPr lang="en-US" dirty="0"/>
              <a:t>)/1000000,2) AS </a:t>
            </a:r>
            <a:r>
              <a:rPr lang="en-US" dirty="0" err="1"/>
              <a:t>gross_sales_mln</a:t>
            </a:r>
            <a:endParaRPr lang="en-US" dirty="0"/>
          </a:p>
          <a:p>
            <a:r>
              <a:rPr lang="en-US" dirty="0"/>
              <a:t>	FROM </a:t>
            </a:r>
          </a:p>
          <a:p>
            <a:r>
              <a:rPr lang="en-US" dirty="0"/>
              <a:t>		</a:t>
            </a:r>
            <a:r>
              <a:rPr lang="en-US" dirty="0" err="1"/>
              <a:t>All_data</a:t>
            </a:r>
            <a:endParaRPr lang="en-US" dirty="0"/>
          </a:p>
          <a:p>
            <a:r>
              <a:rPr lang="en-US" dirty="0"/>
              <a:t>	GROUP BY channel)</a:t>
            </a:r>
          </a:p>
          <a:p>
            <a:r>
              <a:rPr lang="en-US" dirty="0"/>
              <a:t>	SELECT </a:t>
            </a:r>
          </a:p>
          <a:p>
            <a:r>
              <a:rPr lang="en-US" dirty="0"/>
              <a:t>		channel,</a:t>
            </a:r>
          </a:p>
          <a:p>
            <a:r>
              <a:rPr lang="en-US" dirty="0"/>
              <a:t>		</a:t>
            </a:r>
            <a:r>
              <a:rPr lang="en-US" dirty="0" err="1"/>
              <a:t>gross_sales_mln</a:t>
            </a:r>
            <a:r>
              <a:rPr lang="en-US" dirty="0"/>
              <a:t>,</a:t>
            </a:r>
          </a:p>
          <a:p>
            <a:r>
              <a:rPr lang="en-US" dirty="0"/>
              <a:t>		ROUND(</a:t>
            </a:r>
            <a:r>
              <a:rPr lang="en-US" dirty="0" err="1"/>
              <a:t>gross_sales_mln</a:t>
            </a:r>
            <a:r>
              <a:rPr lang="en-US" dirty="0"/>
              <a:t>/SUM(</a:t>
            </a:r>
            <a:r>
              <a:rPr lang="en-US" dirty="0" err="1"/>
              <a:t>gross_sales_mln</a:t>
            </a:r>
            <a:r>
              <a:rPr lang="en-US" dirty="0"/>
              <a:t>) OVER () * 100, 2) AS </a:t>
            </a:r>
            <a:r>
              <a:rPr lang="en-US" dirty="0" err="1"/>
              <a:t>percentage_contribution</a:t>
            </a:r>
            <a:endParaRPr lang="en-US" dirty="0"/>
          </a:p>
          <a:p>
            <a:r>
              <a:rPr lang="en-US" dirty="0"/>
              <a:t>	FROM</a:t>
            </a:r>
          </a:p>
          <a:p>
            <a:r>
              <a:rPr lang="en-US" dirty="0"/>
              <a:t>		</a:t>
            </a:r>
            <a:r>
              <a:rPr lang="en-US" dirty="0" err="1"/>
              <a:t>channel_sales</a:t>
            </a:r>
            <a:endParaRPr lang="en-US" dirty="0"/>
          </a:p>
          <a:p>
            <a:r>
              <a:rPr lang="en-US" dirty="0"/>
              <a:t>	ORDER BY </a:t>
            </a:r>
            <a:r>
              <a:rPr lang="en-US" dirty="0" err="1"/>
              <a:t>percentage_contribution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8E01-64BE-E747-8B17-0170E640EF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4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3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C65D-2F62-8803-299B-5C74947AB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ATLIQ Hardware Project (SQL)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CB48-A8B8-6AE3-D200-E74A803D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17723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Providing solutions to ATLIQ Hardware key stakeholders business problems for strategic decision making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OMOBOLAJI A. A.</a:t>
            </a:r>
          </a:p>
        </p:txBody>
      </p:sp>
    </p:spTree>
    <p:extLst>
      <p:ext uri="{BB962C8B-B14F-4D97-AF65-F5344CB8AC3E}">
        <p14:creationId xmlns:p14="http://schemas.microsoft.com/office/powerpoint/2010/main" val="302959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8F53-A821-4FF2-694F-1B5E4462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percentage contribution to gross sales in fiscal year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F13FC9-8F29-3203-E497-EC8CC3D3BE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2824102"/>
              </p:ext>
            </p:extLst>
          </p:nvPr>
        </p:nvGraphicFramePr>
        <p:xfrm>
          <a:off x="1447801" y="2011363"/>
          <a:ext cx="3992880" cy="34480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81943491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36793782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6366157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Channel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Gross Sales (</a:t>
                      </a: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mln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% Contribution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2351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Retailer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1219.08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73.23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73879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257.53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15.47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26061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Distributor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188.03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5068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6CE2A7-729E-55EA-84E2-7382407A24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4027371"/>
              </p:ext>
            </p:extLst>
          </p:nvPr>
        </p:nvGraphicFramePr>
        <p:xfrm>
          <a:off x="5788152" y="2017713"/>
          <a:ext cx="5270373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43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6111-48F6-F0E8-2648-082987FB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3 products per division with the highest total sold quantity in fiscal year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A057A5-E6AB-85D6-51E8-A7D9271566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0183063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29006">
                  <a:extLst>
                    <a:ext uri="{9D8B030D-6E8A-4147-A177-3AD203B41FA5}">
                      <a16:colId xmlns:a16="http://schemas.microsoft.com/office/drawing/2014/main" val="941400613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1816457101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1992185239"/>
                    </a:ext>
                  </a:extLst>
                </a:gridCol>
                <a:gridCol w="929006">
                  <a:extLst>
                    <a:ext uri="{9D8B030D-6E8A-4147-A177-3AD203B41FA5}">
                      <a16:colId xmlns:a16="http://schemas.microsoft.com/office/drawing/2014/main" val="1338176222"/>
                    </a:ext>
                  </a:extLst>
                </a:gridCol>
                <a:gridCol w="929006">
                  <a:extLst>
                    <a:ext uri="{9D8B030D-6E8A-4147-A177-3AD203B41FA5}">
                      <a16:colId xmlns:a16="http://schemas.microsoft.com/office/drawing/2014/main" val="2201322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Produce code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Division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sold qty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Ranking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1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A6720160103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AQ Pen Drive 2 IN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701373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729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A6818160202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Pen Drive DRC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688003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70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A6819160203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 &amp; 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Pen Drive DRC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676245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883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A2319150302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Gamers 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428498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8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A2520150501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Maxima 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419865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16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A2520150504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 &amp; 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Maxima 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419471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966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A4218110202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AQ Digit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17434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81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A4319110306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AQ Velocity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17280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260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A4218110208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AQ Digit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17275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579498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2715FD-E577-56D9-7E7D-0D2D7A2A88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00290"/>
              </p:ext>
            </p:extLst>
          </p:nvPr>
        </p:nvGraphicFramePr>
        <p:xfrm>
          <a:off x="6413500" y="2017712"/>
          <a:ext cx="4645025" cy="371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076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CE2C-CD44-E0B7-E50F-BCC23B92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0779-3D31-4ABB-641F-7B4F7C816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REUSEABLE QUERIES ARE STORED AS “STORED PROCEDURES” FOR EASY RETRIEVAL OF DATA NEEDED TO ANSWER FURTHER QUESTIONS.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0708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E719-9E76-6D41-B14B-BE524EB4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50" dirty="0"/>
              <a:t>Provide the list of markets in which customer “</a:t>
            </a:r>
            <a:r>
              <a:rPr lang="en-US" sz="2650" dirty="0" err="1"/>
              <a:t>atliq</a:t>
            </a:r>
            <a:r>
              <a:rPr lang="en-US" sz="2650" dirty="0"/>
              <a:t> exclusive” operates its business in the </a:t>
            </a:r>
            <a:r>
              <a:rPr lang="en-US" sz="2650" dirty="0" err="1"/>
              <a:t>apac</a:t>
            </a:r>
            <a:r>
              <a:rPr lang="en-US" sz="2650" dirty="0"/>
              <a:t> region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4F7BF-CD85-86D1-CB93-D22644167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03326"/>
              </p:ext>
            </p:extLst>
          </p:nvPr>
        </p:nvGraphicFramePr>
        <p:xfrm>
          <a:off x="1450975" y="2016125"/>
          <a:ext cx="9604374" cy="333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30713284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42709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Market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3655883815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Atliq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Exclusive</a:t>
                      </a:r>
                    </a:p>
                  </a:txBody>
                  <a:tcPr marL="9523" marR="9523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2966101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Indonesia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4086140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Japan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8584353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Philiphines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2701737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South Korea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21462513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Australia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25739453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Newzealand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2385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Bangladesh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3" marR="9523" marT="9525" marB="0" anchor="ctr"/>
                </a:tc>
                <a:extLst>
                  <a:ext uri="{0D108BD9-81ED-4DB2-BD59-A6C34878D82A}">
                    <a16:rowId xmlns:a16="http://schemas.microsoft.com/office/drawing/2014/main" val="383803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6734-A6B2-7F84-8B85-63BAD2E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percentage of unique product increase in 2021 vs 2020?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6D8AEB-52D7-47A4-63E8-DD56DB276C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406632"/>
              </p:ext>
            </p:extLst>
          </p:nvPr>
        </p:nvGraphicFramePr>
        <p:xfrm>
          <a:off x="1450977" y="3367723"/>
          <a:ext cx="4645023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8341">
                  <a:extLst>
                    <a:ext uri="{9D8B030D-6E8A-4147-A177-3AD203B41FA5}">
                      <a16:colId xmlns:a16="http://schemas.microsoft.com/office/drawing/2014/main" val="569908509"/>
                    </a:ext>
                  </a:extLst>
                </a:gridCol>
                <a:gridCol w="1548341">
                  <a:extLst>
                    <a:ext uri="{9D8B030D-6E8A-4147-A177-3AD203B41FA5}">
                      <a16:colId xmlns:a16="http://schemas.microsoft.com/office/drawing/2014/main" val="4094508700"/>
                    </a:ext>
                  </a:extLst>
                </a:gridCol>
                <a:gridCol w="1548341">
                  <a:extLst>
                    <a:ext uri="{9D8B030D-6E8A-4147-A177-3AD203B41FA5}">
                      <a16:colId xmlns:a16="http://schemas.microsoft.com/office/drawing/2014/main" val="12256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 Unique Products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 Unique Products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Change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73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33.33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270166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C45923B-545D-E753-EFD0-9C4F13C89D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9390647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90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76B-F103-CFC1-49F9-C0A4DA5A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Provide a report with all the unique product counts for each segment and sort them in descending order of product counts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6E90DB-FF84-A9AC-76F8-4049B8FDEC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6236982"/>
              </p:ext>
            </p:extLst>
          </p:nvPr>
        </p:nvGraphicFramePr>
        <p:xfrm>
          <a:off x="1447800" y="2011363"/>
          <a:ext cx="3691128" cy="33945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5564">
                  <a:extLst>
                    <a:ext uri="{9D8B030D-6E8A-4147-A177-3AD203B41FA5}">
                      <a16:colId xmlns:a16="http://schemas.microsoft.com/office/drawing/2014/main" val="1721810843"/>
                    </a:ext>
                  </a:extLst>
                </a:gridCol>
                <a:gridCol w="1845564">
                  <a:extLst>
                    <a:ext uri="{9D8B030D-6E8A-4147-A177-3AD203B41FA5}">
                      <a16:colId xmlns:a16="http://schemas.microsoft.com/office/drawing/2014/main" val="4076672564"/>
                    </a:ext>
                  </a:extLst>
                </a:gridCol>
              </a:tblGrid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Segment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Count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1281857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238556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Peripherals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336313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Notebook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2164543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073714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Desktop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590092"/>
                  </a:ext>
                </a:extLst>
              </a:tr>
              <a:tr h="4849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Networking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749215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CB21FBB-E81F-7863-9489-F2750A0890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000722"/>
              </p:ext>
            </p:extLst>
          </p:nvPr>
        </p:nvGraphicFramePr>
        <p:xfrm>
          <a:off x="5404104" y="2017713"/>
          <a:ext cx="5654421" cy="339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078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F7C1-B915-4C7C-0E6C-BF03412D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segment had the most increase in unique products in 2021 vs 2020?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04A7D8-73BE-7A23-BEEE-BA0EC04D7D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4643023"/>
              </p:ext>
            </p:extLst>
          </p:nvPr>
        </p:nvGraphicFramePr>
        <p:xfrm>
          <a:off x="1447800" y="2011363"/>
          <a:ext cx="4331208" cy="34415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256">
                  <a:extLst>
                    <a:ext uri="{9D8B030D-6E8A-4147-A177-3AD203B41FA5}">
                      <a16:colId xmlns:a16="http://schemas.microsoft.com/office/drawing/2014/main" val="2253971023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540614426"/>
                    </a:ext>
                  </a:extLst>
                </a:gridCol>
                <a:gridCol w="1161256">
                  <a:extLst>
                    <a:ext uri="{9D8B030D-6E8A-4147-A177-3AD203B41FA5}">
                      <a16:colId xmlns:a16="http://schemas.microsoft.com/office/drawing/2014/main" val="2420579033"/>
                    </a:ext>
                  </a:extLst>
                </a:gridCol>
                <a:gridCol w="847440">
                  <a:extLst>
                    <a:ext uri="{9D8B030D-6E8A-4147-A177-3AD203B41FA5}">
                      <a16:colId xmlns:a16="http://schemas.microsoft.com/office/drawing/2014/main" val="3072634418"/>
                    </a:ext>
                  </a:extLst>
                </a:gridCol>
              </a:tblGrid>
              <a:tr h="49668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Segment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Count 2020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Count 2021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Difference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4188525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Accessories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998251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Peripherals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396232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Desktop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743666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Notebook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189585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Networking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8390021"/>
                  </a:ext>
                </a:extLst>
              </a:tr>
              <a:tr h="4908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899825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888BFC-418D-3480-FE7E-762B44F0B6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9666978"/>
              </p:ext>
            </p:extLst>
          </p:nvPr>
        </p:nvGraphicFramePr>
        <p:xfrm>
          <a:off x="6096000" y="2017713"/>
          <a:ext cx="49625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08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2DB4-B654-1CAC-48B6-5F512656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with the highest and lowest manufacturing costs.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9D46CB-4A24-6302-48C7-D6701CA22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2630077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8339">
                  <a:extLst>
                    <a:ext uri="{9D8B030D-6E8A-4147-A177-3AD203B41FA5}">
                      <a16:colId xmlns:a16="http://schemas.microsoft.com/office/drawing/2014/main" val="1794526300"/>
                    </a:ext>
                  </a:extLst>
                </a:gridCol>
                <a:gridCol w="1548339">
                  <a:extLst>
                    <a:ext uri="{9D8B030D-6E8A-4147-A177-3AD203B41FA5}">
                      <a16:colId xmlns:a16="http://schemas.microsoft.com/office/drawing/2014/main" val="3695804183"/>
                    </a:ext>
                  </a:extLst>
                </a:gridCol>
                <a:gridCol w="1548339">
                  <a:extLst>
                    <a:ext uri="{9D8B030D-6E8A-4147-A177-3AD203B41FA5}">
                      <a16:colId xmlns:a16="http://schemas.microsoft.com/office/drawing/2014/main" val="1965812767"/>
                    </a:ext>
                  </a:extLst>
                </a:gridCol>
              </a:tblGrid>
              <a:tr h="55637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Code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Manufacturing Cost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172142"/>
                  </a:ext>
                </a:extLst>
              </a:tr>
              <a:tr h="59182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A6120110206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AQ HOME Allin1 Gen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240.5364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11076"/>
                  </a:ext>
                </a:extLst>
              </a:tr>
              <a:tr h="569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A2118150101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AQ Master wired x1 Ms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319837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AB4B51-3F68-D58B-0014-A3E772E760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4069015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23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B79-648A-3776-DC9F-08499DD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Who are the top 5 customers with the highest Average pre-invoice discount percentage for fiscal year 2021 in India market?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8FE648-78B2-ADEE-2591-D11C0DE341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2611224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8339">
                  <a:extLst>
                    <a:ext uri="{9D8B030D-6E8A-4147-A177-3AD203B41FA5}">
                      <a16:colId xmlns:a16="http://schemas.microsoft.com/office/drawing/2014/main" val="29559983"/>
                    </a:ext>
                  </a:extLst>
                </a:gridCol>
                <a:gridCol w="1548339">
                  <a:extLst>
                    <a:ext uri="{9D8B030D-6E8A-4147-A177-3AD203B41FA5}">
                      <a16:colId xmlns:a16="http://schemas.microsoft.com/office/drawing/2014/main" val="1978461892"/>
                    </a:ext>
                  </a:extLst>
                </a:gridCol>
                <a:gridCol w="1548339">
                  <a:extLst>
                    <a:ext uri="{9D8B030D-6E8A-4147-A177-3AD203B41FA5}">
                      <a16:colId xmlns:a16="http://schemas.microsoft.com/office/drawing/2014/main" val="3641476135"/>
                    </a:ext>
                  </a:extLst>
                </a:gridCol>
              </a:tblGrid>
              <a:tr h="5793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Code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discount percentage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06701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Flipkart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662984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Viveks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5584489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Croma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6020389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Ezone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722203"/>
                  </a:ext>
                </a:extLst>
              </a:tr>
              <a:tr h="5724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90002016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Amazon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678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EA185EA-54EF-2EE8-9A0F-48A16D0B182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844643961"/>
                  </p:ext>
                </p:extLst>
              </p:nvPr>
            </p:nvGraphicFramePr>
            <p:xfrm>
              <a:off x="6413500" y="2017713"/>
              <a:ext cx="4645025" cy="3441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0EA185EA-54EF-2EE8-9A0F-48A16D0B18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3500" y="2017713"/>
                <a:ext cx="4645025" cy="3441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5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1B51-BC6E-3057-3377-CDAABCE2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gross sales amount of customer “</a:t>
            </a:r>
            <a:r>
              <a:rPr lang="en-US" dirty="0" err="1"/>
              <a:t>atliq</a:t>
            </a:r>
            <a:r>
              <a:rPr lang="en-US" dirty="0"/>
              <a:t> exclusive”.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BF7A4B1-2C4A-879F-894B-F4BA5B5E71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564465"/>
              </p:ext>
            </p:extLst>
          </p:nvPr>
        </p:nvGraphicFramePr>
        <p:xfrm>
          <a:off x="1449218" y="2017713"/>
          <a:ext cx="9609308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930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D70-FD87-A61E-4361-A688A494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Quarterly Breakdown of Total Sold Quantity in 2020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765727-E807-A695-4BDB-FC7352BBC0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0987069"/>
              </p:ext>
            </p:extLst>
          </p:nvPr>
        </p:nvGraphicFramePr>
        <p:xfrm>
          <a:off x="1447800" y="2011363"/>
          <a:ext cx="2904744" cy="3441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7901">
                  <a:extLst>
                    <a:ext uri="{9D8B030D-6E8A-4147-A177-3AD203B41FA5}">
                      <a16:colId xmlns:a16="http://schemas.microsoft.com/office/drawing/2014/main" val="1971481433"/>
                    </a:ext>
                  </a:extLst>
                </a:gridCol>
                <a:gridCol w="1866843">
                  <a:extLst>
                    <a:ext uri="{9D8B030D-6E8A-4147-A177-3AD203B41FA5}">
                      <a16:colId xmlns:a16="http://schemas.microsoft.com/office/drawing/2014/main" val="2039639994"/>
                    </a:ext>
                  </a:extLst>
                </a:gridCol>
              </a:tblGrid>
              <a:tr h="6883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Quarter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Sold Quantity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1132812"/>
                  </a:ext>
                </a:extLst>
              </a:tr>
              <a:tr h="6883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17447125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797291"/>
                  </a:ext>
                </a:extLst>
              </a:tr>
              <a:tr h="6883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7137551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064398"/>
                  </a:ext>
                </a:extLst>
              </a:tr>
              <a:tr h="6883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3704398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47767"/>
                  </a:ext>
                </a:extLst>
              </a:tr>
              <a:tr h="6883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3395899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97586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AB18EB-2087-F74F-0FF7-FBB61DBE36D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1281027"/>
              </p:ext>
            </p:extLst>
          </p:nvPr>
        </p:nvGraphicFramePr>
        <p:xfrm>
          <a:off x="4937760" y="2017713"/>
          <a:ext cx="6120765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1350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708</TotalTime>
  <Words>1917</Words>
  <Application>Microsoft Macintosh PowerPoint</Application>
  <PresentationFormat>Widescreen</PresentationFormat>
  <Paragraphs>394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Narrow</vt:lpstr>
      <vt:lpstr>Arial</vt:lpstr>
      <vt:lpstr>Gill Sans MT</vt:lpstr>
      <vt:lpstr>Gallery</vt:lpstr>
      <vt:lpstr>ATLIQ Hardware Project (SQL)</vt:lpstr>
      <vt:lpstr>Provide the list of markets in which customer “atliq exclusive” operates its business in the apac region</vt:lpstr>
      <vt:lpstr>What is the percentage of unique product increase in 2021 vs 2020? </vt:lpstr>
      <vt:lpstr>Provide a report with all the unique product counts for each segment and sort them in descending order of product counts</vt:lpstr>
      <vt:lpstr>Which segment had the most increase in unique products in 2021 vs 2020?</vt:lpstr>
      <vt:lpstr>products with the highest and lowest manufacturing costs.</vt:lpstr>
      <vt:lpstr>Who are the top 5 customers with the highest Average pre-invoice discount percentage for fiscal year 2021 in India market?</vt:lpstr>
      <vt:lpstr>Monthly gross sales amount of customer “atliq exclusive”.</vt:lpstr>
      <vt:lpstr>Quarterly Breakdown of Total Sold Quantity in 2020</vt:lpstr>
      <vt:lpstr>Channels percentage contribution to gross sales in fiscal year 2021</vt:lpstr>
      <vt:lpstr>Top 3 products per division with the highest total sold quantity in fiscal year 2021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Omobolaji</dc:creator>
  <cp:lastModifiedBy>Omobolaji</cp:lastModifiedBy>
  <cp:revision>34</cp:revision>
  <dcterms:created xsi:type="dcterms:W3CDTF">2025-08-08T20:05:19Z</dcterms:created>
  <dcterms:modified xsi:type="dcterms:W3CDTF">2025-08-09T07:53:37Z</dcterms:modified>
</cp:coreProperties>
</file>