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3" r:id="rId6"/>
    <p:sldId id="260" r:id="rId7"/>
    <p:sldId id="264" r:id="rId8"/>
    <p:sldId id="265" r:id="rId9"/>
    <p:sldId id="267" r:id="rId10"/>
    <p:sldId id="271" r:id="rId11"/>
    <p:sldId id="273"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120328-E7C6-4F9E-ABA7-84A241C096CD}">
          <p14:sldIdLst>
            <p14:sldId id="256"/>
            <p14:sldId id="258"/>
            <p14:sldId id="259"/>
            <p14:sldId id="261"/>
            <p14:sldId id="263"/>
            <p14:sldId id="260"/>
            <p14:sldId id="264"/>
            <p14:sldId id="265"/>
            <p14:sldId id="267"/>
            <p14:sldId id="271"/>
            <p14:sldId id="273"/>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8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123806-35C8-D93F-F9E3-0B103A4DB24B}" v="45" dt="2024-12-31T11:40:52.798"/>
    <p1510:client id="{8FC69595-7D51-9F2E-0E98-500AFEEA5E8B}" v="2400" dt="2025-01-01T21:20:22.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tableStyles" Target="tableStyles.xml" Id="rId17" /><Relationship Type="http://schemas.openxmlformats.org/officeDocument/2006/relationships/slide" Target="slides/slide1.xml" Id="rId2" /><Relationship Type="http://schemas.openxmlformats.org/officeDocument/2006/relationships/theme" Target="theme/theme1.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viewProps" Target="viewProps.xml" Id="rId15" /><Relationship Type="http://schemas.openxmlformats.org/officeDocument/2006/relationships/slide" Target="slides/slide9.xml" Id="rId10" /><Relationship Type="http://schemas.microsoft.com/office/2015/10/relationships/revisionInfo" Target="revisionInfo.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presProps" Target="presProps.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1">
                    <a:lumMod val="95000"/>
                    <a:lumOff val="5000"/>
                  </a:schemeClr>
                </a:solidFill>
                <a:latin typeface="Arial"/>
                <a:cs typeface="Arial"/>
              </a:rPr>
              <a:t>REATAIL ANALYSIS</a:t>
            </a:r>
          </a:p>
        </p:txBody>
      </p:sp>
      <p:sp>
        <p:nvSpPr>
          <p:cNvPr id="3" name="Subtitle 2"/>
          <p:cNvSpPr>
            <a:spLocks noGrp="1"/>
          </p:cNvSpPr>
          <p:nvPr>
            <p:ph type="subTitle" idx="1"/>
          </p:nvPr>
        </p:nvSpPr>
        <p:spPr/>
        <p:txBody>
          <a:bodyPr vert="horz" lIns="91440" tIns="45720" rIns="91440" bIns="45720" rtlCol="0" anchor="t">
            <a:normAutofit/>
          </a:bodyPr>
          <a:lstStyle/>
          <a:p>
            <a:r>
              <a:rPr lang="en-US" sz="2000" b="1" dirty="0">
                <a:solidFill>
                  <a:srgbClr val="002060"/>
                </a:solidFill>
              </a:rPr>
              <a:t>S</a:t>
            </a:r>
            <a:r>
              <a:rPr lang="en-US" sz="2000" b="1" dirty="0">
                <a:solidFill>
                  <a:srgbClr val="002060"/>
                </a:solidFill>
                <a:latin typeface="Arial"/>
                <a:cs typeface="Arial"/>
              </a:rPr>
              <a:t>ales trends, inventory </a:t>
            </a:r>
            <a:endParaRPr lang="en-US" sz="2000" b="1">
              <a:solidFill>
                <a:srgbClr val="002060"/>
              </a:solidFill>
              <a:latin typeface="Arial"/>
              <a:cs typeface="Arial"/>
            </a:endParaRPr>
          </a:p>
          <a:p>
            <a:r>
              <a:rPr lang="en-US" sz="2000" b="1" dirty="0">
                <a:solidFill>
                  <a:srgbClr val="002060"/>
                </a:solidFill>
                <a:latin typeface="Arial"/>
                <a:cs typeface="Arial"/>
              </a:rPr>
              <a:t>management, and customer </a:t>
            </a:r>
            <a:r>
              <a:rPr lang="en-US" sz="2000" b="1" err="1">
                <a:solidFill>
                  <a:srgbClr val="002060"/>
                </a:solidFill>
                <a:latin typeface="Arial"/>
                <a:cs typeface="Arial"/>
              </a:rPr>
              <a:t>behaviour</a:t>
            </a:r>
            <a:r>
              <a:rPr lang="en-US" sz="2000" b="1" dirty="0">
                <a:solidFill>
                  <a:srgbClr val="002060"/>
                </a:solidFill>
                <a:latin typeface="Arial"/>
                <a:cs typeface="Arial"/>
              </a:rPr>
              <a:t> across multiple locations.</a:t>
            </a:r>
            <a:endParaRPr lang="en-US" sz="2000" b="1">
              <a:solidFill>
                <a:srgbClr val="002060"/>
              </a:solidFill>
              <a:latin typeface="Arial"/>
              <a:cs typeface="Arial"/>
            </a:endParaRPr>
          </a:p>
          <a:p>
            <a:endParaRPr lang="en-US" sz="20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B449-CBEC-602F-5C0D-4EAA20AD669D}"/>
              </a:ext>
            </a:extLst>
          </p:cNvPr>
          <p:cNvSpPr>
            <a:spLocks noGrp="1"/>
          </p:cNvSpPr>
          <p:nvPr>
            <p:ph type="title"/>
          </p:nvPr>
        </p:nvSpPr>
        <p:spPr/>
        <p:txBody>
          <a:bodyPr>
            <a:normAutofit/>
          </a:bodyPr>
          <a:lstStyle/>
          <a:p>
            <a:r>
              <a:rPr lang="en-US" sz="3200" b="1" dirty="0">
                <a:solidFill>
                  <a:srgbClr val="EC8434"/>
                </a:solidFill>
                <a:latin typeface="Arial"/>
                <a:cs typeface="Arial"/>
              </a:rPr>
              <a:t>Challenges</a:t>
            </a:r>
          </a:p>
        </p:txBody>
      </p:sp>
      <p:sp>
        <p:nvSpPr>
          <p:cNvPr id="3" name="Content Placeholder 2">
            <a:extLst>
              <a:ext uri="{FF2B5EF4-FFF2-40B4-BE49-F238E27FC236}">
                <a16:creationId xmlns:a16="http://schemas.microsoft.com/office/drawing/2014/main" id="{428F89D7-2F22-3FE7-233F-B24E4D98D331}"/>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400" dirty="0">
                <a:ea typeface="+mn-lt"/>
                <a:cs typeface="+mn-lt"/>
              </a:rPr>
              <a:t>Microsoft SQL Server Integration Services (SSIS) was a tool I had never used before. I conducted research and experimented extensively to achieve my goals for this project. It was challenging, but I am glad I had the opportunity to work on it.</a:t>
            </a:r>
            <a:endParaRPr lang="en-US" dirty="0"/>
          </a:p>
        </p:txBody>
      </p:sp>
    </p:spTree>
    <p:extLst>
      <p:ext uri="{BB962C8B-B14F-4D97-AF65-F5344CB8AC3E}">
        <p14:creationId xmlns:p14="http://schemas.microsoft.com/office/powerpoint/2010/main" val="214999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B449-CBEC-602F-5C0D-4EAA20AD669D}"/>
              </a:ext>
            </a:extLst>
          </p:cNvPr>
          <p:cNvSpPr>
            <a:spLocks noGrp="1"/>
          </p:cNvSpPr>
          <p:nvPr>
            <p:ph type="title"/>
          </p:nvPr>
        </p:nvSpPr>
        <p:spPr/>
        <p:txBody>
          <a:bodyPr>
            <a:normAutofit/>
          </a:bodyPr>
          <a:lstStyle/>
          <a:p>
            <a:r>
              <a:rPr lang="en-US" sz="3200" b="1" dirty="0">
                <a:solidFill>
                  <a:srgbClr val="EC8434"/>
                </a:solidFill>
                <a:latin typeface="Arial"/>
                <a:cs typeface="Arial"/>
              </a:rPr>
              <a:t>Recommendation</a:t>
            </a:r>
            <a:endParaRPr lang="en-US" dirty="0"/>
          </a:p>
        </p:txBody>
      </p:sp>
      <p:sp>
        <p:nvSpPr>
          <p:cNvPr id="3" name="Content Placeholder 2">
            <a:extLst>
              <a:ext uri="{FF2B5EF4-FFF2-40B4-BE49-F238E27FC236}">
                <a16:creationId xmlns:a16="http://schemas.microsoft.com/office/drawing/2014/main" id="{428F89D7-2F22-3FE7-233F-B24E4D98D331}"/>
              </a:ext>
            </a:extLst>
          </p:cNvPr>
          <p:cNvSpPr>
            <a:spLocks noGrp="1"/>
          </p:cNvSpPr>
          <p:nvPr>
            <p:ph idx="1"/>
          </p:nvPr>
        </p:nvSpPr>
        <p:spPr/>
        <p:txBody>
          <a:bodyPr vert="horz" lIns="91440" tIns="45720" rIns="91440" bIns="45720" rtlCol="0" anchor="t">
            <a:normAutofit fontScale="92500"/>
          </a:bodyPr>
          <a:lstStyle/>
          <a:p>
            <a:pPr marL="0" indent="0">
              <a:lnSpc>
                <a:spcPct val="150000"/>
              </a:lnSpc>
              <a:buNone/>
            </a:pPr>
            <a:r>
              <a:rPr lang="en-US" sz="2400" dirty="0">
                <a:latin typeface="Aptos"/>
                <a:ea typeface="+mn-lt"/>
                <a:cs typeface="Arial"/>
              </a:rPr>
              <a:t>This project was entirely on-premises, but it can be migrated to the cloud, which provides several benefits such as enhanced scalability, improved accessibility, cost-efficiency, automated backups, and better collaboration. Additionally, a cloud-based ETL pipeline would allow for faster processing and seamless integration with other services, while cloud visualization tools enable real-time analytics and sharing with stakeholders. </a:t>
            </a:r>
            <a:endParaRPr lang="en-US" sz="2400"/>
          </a:p>
          <a:p>
            <a:pPr marL="0" indent="0">
              <a:lnSpc>
                <a:spcPct val="150000"/>
              </a:lnSpc>
              <a:buNone/>
            </a:pPr>
            <a:br>
              <a:rPr lang="en-US" dirty="0"/>
            </a:br>
            <a:endParaRPr lang="en-US" sz="2400"/>
          </a:p>
        </p:txBody>
      </p:sp>
    </p:spTree>
    <p:extLst>
      <p:ext uri="{BB962C8B-B14F-4D97-AF65-F5344CB8AC3E}">
        <p14:creationId xmlns:p14="http://schemas.microsoft.com/office/powerpoint/2010/main" val="263642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E270-6167-B478-CF31-0A4F9B214DED}"/>
              </a:ext>
            </a:extLst>
          </p:cNvPr>
          <p:cNvSpPr>
            <a:spLocks noGrp="1"/>
          </p:cNvSpPr>
          <p:nvPr>
            <p:ph type="title"/>
          </p:nvPr>
        </p:nvSpPr>
        <p:spPr>
          <a:xfrm>
            <a:off x="838200" y="2766144"/>
            <a:ext cx="10515600" cy="1325563"/>
          </a:xfrm>
        </p:spPr>
        <p:txBody>
          <a:bodyPr/>
          <a:lstStyle/>
          <a:p>
            <a:pPr algn="ctr"/>
            <a:r>
              <a:rPr lang="en-US" b="1" dirty="0">
                <a:solidFill>
                  <a:srgbClr val="002060"/>
                </a:solidFill>
                <a:latin typeface="Arial"/>
                <a:cs typeface="Arial"/>
              </a:rPr>
              <a:t>THANK YOU!</a:t>
            </a:r>
            <a:endParaRPr lang="en-US" dirty="0"/>
          </a:p>
        </p:txBody>
      </p:sp>
    </p:spTree>
    <p:extLst>
      <p:ext uri="{BB962C8B-B14F-4D97-AF65-F5344CB8AC3E}">
        <p14:creationId xmlns:p14="http://schemas.microsoft.com/office/powerpoint/2010/main" val="97949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diagram&#10;&#10;Description automatically generated">
            <a:extLst>
              <a:ext uri="{FF2B5EF4-FFF2-40B4-BE49-F238E27FC236}">
                <a16:creationId xmlns:a16="http://schemas.microsoft.com/office/drawing/2014/main" id="{C226DD65-9345-A973-E877-D41553DA2804}"/>
              </a:ext>
            </a:extLst>
          </p:cNvPr>
          <p:cNvPicPr>
            <a:picLocks noChangeAspect="1"/>
          </p:cNvPicPr>
          <p:nvPr/>
        </p:nvPicPr>
        <p:blipFill>
          <a:blip r:embed="rId2"/>
          <a:stretch>
            <a:fillRect/>
          </a:stretch>
        </p:blipFill>
        <p:spPr>
          <a:xfrm>
            <a:off x="1363154" y="803875"/>
            <a:ext cx="9480069" cy="5250248"/>
          </a:xfrm>
          <a:prstGeom prst="rect">
            <a:avLst/>
          </a:prstGeom>
        </p:spPr>
      </p:pic>
    </p:spTree>
    <p:extLst>
      <p:ext uri="{BB962C8B-B14F-4D97-AF65-F5344CB8AC3E}">
        <p14:creationId xmlns:p14="http://schemas.microsoft.com/office/powerpoint/2010/main" val="315588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FE73-AC5D-B224-3B17-5E2039AF941C}"/>
              </a:ext>
            </a:extLst>
          </p:cNvPr>
          <p:cNvSpPr>
            <a:spLocks noGrp="1"/>
          </p:cNvSpPr>
          <p:nvPr>
            <p:ph type="title"/>
          </p:nvPr>
        </p:nvSpPr>
        <p:spPr/>
        <p:txBody>
          <a:bodyPr>
            <a:normAutofit/>
          </a:bodyPr>
          <a:lstStyle/>
          <a:p>
            <a:r>
              <a:rPr lang="en-US" sz="3200" b="1" dirty="0">
                <a:solidFill>
                  <a:srgbClr val="EC8434"/>
                </a:solidFill>
                <a:latin typeface="Arial"/>
                <a:cs typeface="Arial"/>
              </a:rPr>
              <a:t>Data Exploration With Python</a:t>
            </a:r>
          </a:p>
        </p:txBody>
      </p:sp>
      <p:sp>
        <p:nvSpPr>
          <p:cNvPr id="3" name="Content Placeholder 2">
            <a:extLst>
              <a:ext uri="{FF2B5EF4-FFF2-40B4-BE49-F238E27FC236}">
                <a16:creationId xmlns:a16="http://schemas.microsoft.com/office/drawing/2014/main" id="{429BC050-9A77-FC14-D4D5-5C71C3CAF0C8}"/>
              </a:ext>
            </a:extLst>
          </p:cNvPr>
          <p:cNvSpPr>
            <a:spLocks noGrp="1"/>
          </p:cNvSpPr>
          <p:nvPr>
            <p:ph idx="1"/>
          </p:nvPr>
        </p:nvSpPr>
        <p:spPr/>
        <p:txBody>
          <a:bodyPr vert="horz" lIns="91440" tIns="45720" rIns="91440" bIns="45720" rtlCol="0" anchor="t">
            <a:noAutofit/>
          </a:bodyPr>
          <a:lstStyle/>
          <a:p>
            <a:pPr marL="0" indent="0">
              <a:lnSpc>
                <a:spcPct val="150000"/>
              </a:lnSpc>
              <a:buNone/>
            </a:pPr>
            <a:r>
              <a:rPr lang="en-US" sz="2000" b="1" dirty="0">
                <a:latin typeface="Arial"/>
                <a:cs typeface="Arial"/>
              </a:rPr>
              <a:t>Customer Data</a:t>
            </a:r>
            <a:endParaRPr lang="en-US" sz="2000" dirty="0">
              <a:latin typeface="Arial"/>
              <a:cs typeface="Arial"/>
            </a:endParaRPr>
          </a:p>
          <a:p>
            <a:pPr marL="457200" indent="-457200">
              <a:lnSpc>
                <a:spcPct val="150000"/>
              </a:lnSpc>
            </a:pPr>
            <a:r>
              <a:rPr lang="en-US" sz="2000" dirty="0">
                <a:latin typeface="Arial"/>
                <a:cs typeface="Arial"/>
              </a:rPr>
              <a:t>Gender: two missing values.</a:t>
            </a:r>
          </a:p>
          <a:p>
            <a:pPr marL="457200" indent="-457200">
              <a:lnSpc>
                <a:spcPct val="150000"/>
              </a:lnSpc>
            </a:pPr>
            <a:r>
              <a:rPr lang="en-US" sz="2000" dirty="0">
                <a:latin typeface="Arial"/>
                <a:cs typeface="Arial"/>
              </a:rPr>
              <a:t>City Code: two missing values.</a:t>
            </a:r>
          </a:p>
          <a:p>
            <a:pPr marL="0" indent="0">
              <a:lnSpc>
                <a:spcPct val="150000"/>
              </a:lnSpc>
              <a:buNone/>
            </a:pPr>
            <a:r>
              <a:rPr lang="en-US" sz="2000" b="1" dirty="0">
                <a:latin typeface="Arial"/>
                <a:cs typeface="Arial"/>
              </a:rPr>
              <a:t>Product</a:t>
            </a:r>
          </a:p>
          <a:p>
            <a:pPr marL="457200" indent="-457200">
              <a:lnSpc>
                <a:spcPct val="150000"/>
              </a:lnSpc>
            </a:pPr>
            <a:r>
              <a:rPr lang="en-US" sz="2000" dirty="0">
                <a:latin typeface="Arial"/>
                <a:cs typeface="Arial"/>
              </a:rPr>
              <a:t>Product category: Contains inaccurate values like </a:t>
            </a:r>
            <a:r>
              <a:rPr lang="en-US" sz="2000" err="1">
                <a:latin typeface="Arial"/>
                <a:cs typeface="Arial"/>
              </a:rPr>
              <a:t>Clothng</a:t>
            </a:r>
            <a:r>
              <a:rPr lang="en-US" sz="2000" dirty="0">
                <a:latin typeface="Arial"/>
                <a:cs typeface="Arial"/>
              </a:rPr>
              <a:t>, Bouks, </a:t>
            </a:r>
            <a:r>
              <a:rPr lang="en-US" sz="2000" err="1">
                <a:latin typeface="Arial"/>
                <a:cs typeface="Arial"/>
              </a:rPr>
              <a:t>Hame</a:t>
            </a:r>
            <a:r>
              <a:rPr lang="en-US" sz="2000" dirty="0">
                <a:latin typeface="Arial"/>
                <a:cs typeface="Arial"/>
              </a:rPr>
              <a:t> and kitchen</a:t>
            </a:r>
          </a:p>
          <a:p>
            <a:pPr marL="457200" indent="-457200">
              <a:lnSpc>
                <a:spcPct val="150000"/>
              </a:lnSpc>
            </a:pPr>
            <a:r>
              <a:rPr lang="en-US" sz="2000" dirty="0">
                <a:latin typeface="Arial"/>
                <a:cs typeface="Arial"/>
              </a:rPr>
              <a:t>Product Subcategory: Also contain inaccurate values like Personal </a:t>
            </a:r>
            <a:r>
              <a:rPr lang="en-US" sz="2000" err="1">
                <a:latin typeface="Arial"/>
                <a:cs typeface="Arial"/>
              </a:rPr>
              <a:t>Appliaances</a:t>
            </a:r>
            <a:r>
              <a:rPr lang="en-US" sz="2000" dirty="0">
                <a:latin typeface="Arial"/>
                <a:cs typeface="Arial"/>
              </a:rPr>
              <a:t> and </a:t>
            </a:r>
            <a:r>
              <a:rPr lang="en-US" sz="2000" err="1">
                <a:latin typeface="Arial"/>
                <a:cs typeface="Arial"/>
              </a:rPr>
              <a:t>Childran</a:t>
            </a:r>
            <a:endParaRPr lang="en-US" sz="2000">
              <a:latin typeface="Arial"/>
              <a:cs typeface="Arial"/>
            </a:endParaRPr>
          </a:p>
        </p:txBody>
      </p:sp>
    </p:spTree>
    <p:extLst>
      <p:ext uri="{BB962C8B-B14F-4D97-AF65-F5344CB8AC3E}">
        <p14:creationId xmlns:p14="http://schemas.microsoft.com/office/powerpoint/2010/main" val="53874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FE73-AC5D-B224-3B17-5E2039AF941C}"/>
              </a:ext>
            </a:extLst>
          </p:cNvPr>
          <p:cNvSpPr>
            <a:spLocks noGrp="1"/>
          </p:cNvSpPr>
          <p:nvPr>
            <p:ph type="title"/>
          </p:nvPr>
        </p:nvSpPr>
        <p:spPr/>
        <p:txBody>
          <a:bodyPr>
            <a:normAutofit/>
          </a:bodyPr>
          <a:lstStyle/>
          <a:p>
            <a:r>
              <a:rPr lang="en-US" sz="3200" b="1" dirty="0">
                <a:solidFill>
                  <a:srgbClr val="EC8434"/>
                </a:solidFill>
                <a:latin typeface="Arial"/>
                <a:cs typeface="Arial"/>
              </a:rPr>
              <a:t>Data Exploration With Python</a:t>
            </a:r>
          </a:p>
        </p:txBody>
      </p:sp>
      <p:sp>
        <p:nvSpPr>
          <p:cNvPr id="3" name="Content Placeholder 2">
            <a:extLst>
              <a:ext uri="{FF2B5EF4-FFF2-40B4-BE49-F238E27FC236}">
                <a16:creationId xmlns:a16="http://schemas.microsoft.com/office/drawing/2014/main" id="{429BC050-9A77-FC14-D4D5-5C71C3CAF0C8}"/>
              </a:ext>
            </a:extLst>
          </p:cNvPr>
          <p:cNvSpPr>
            <a:spLocks noGrp="1"/>
          </p:cNvSpPr>
          <p:nvPr>
            <p:ph idx="1"/>
          </p:nvPr>
        </p:nvSpPr>
        <p:spPr/>
        <p:txBody>
          <a:bodyPr vert="horz" lIns="91440" tIns="45720" rIns="91440" bIns="45720" rtlCol="0" anchor="t">
            <a:normAutofit/>
          </a:bodyPr>
          <a:lstStyle/>
          <a:p>
            <a:pPr marL="0" indent="0" algn="just">
              <a:lnSpc>
                <a:spcPct val="150000"/>
              </a:lnSpc>
              <a:buNone/>
            </a:pPr>
            <a:r>
              <a:rPr lang="en-US" sz="2400" b="1" dirty="0">
                <a:latin typeface="Arial"/>
                <a:cs typeface="Arial"/>
              </a:rPr>
              <a:t>Transaction Data</a:t>
            </a:r>
            <a:endParaRPr lang="en-US"/>
          </a:p>
          <a:p>
            <a:pPr marL="0" indent="0" algn="just">
              <a:lnSpc>
                <a:spcPct val="150000"/>
              </a:lnSpc>
              <a:buNone/>
            </a:pPr>
            <a:r>
              <a:rPr lang="en-US" sz="2400" dirty="0">
                <a:latin typeface="Arial"/>
                <a:cs typeface="Arial"/>
              </a:rPr>
              <a:t>There were 13 duplicated values and the following data quality issues In some of the columns:</a:t>
            </a:r>
          </a:p>
          <a:p>
            <a:pPr algn="just">
              <a:lnSpc>
                <a:spcPct val="150000"/>
              </a:lnSpc>
            </a:pPr>
            <a:r>
              <a:rPr lang="en-US" sz="2400" b="1" dirty="0">
                <a:latin typeface="Arial"/>
                <a:cs typeface="Arial"/>
              </a:rPr>
              <a:t>Transaction date:</a:t>
            </a:r>
            <a:r>
              <a:rPr lang="en-US" sz="2400" dirty="0">
                <a:latin typeface="Arial"/>
                <a:cs typeface="Arial"/>
              </a:rPr>
              <a:t> inconsistent date format like '11-2-2011' and '10/2/2011'. </a:t>
            </a:r>
          </a:p>
          <a:p>
            <a:pPr marL="0" indent="0" algn="just">
              <a:lnSpc>
                <a:spcPct val="150000"/>
              </a:lnSpc>
              <a:buNone/>
            </a:pPr>
            <a:endParaRPr lang="en-US" sz="2400" dirty="0">
              <a:latin typeface="Arial"/>
              <a:cs typeface="Arial"/>
            </a:endParaRPr>
          </a:p>
        </p:txBody>
      </p:sp>
    </p:spTree>
    <p:extLst>
      <p:ext uri="{BB962C8B-B14F-4D97-AF65-F5344CB8AC3E}">
        <p14:creationId xmlns:p14="http://schemas.microsoft.com/office/powerpoint/2010/main" val="314683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B449-CBEC-602F-5C0D-4EAA20AD669D}"/>
              </a:ext>
            </a:extLst>
          </p:cNvPr>
          <p:cNvSpPr>
            <a:spLocks noGrp="1"/>
          </p:cNvSpPr>
          <p:nvPr>
            <p:ph type="title"/>
          </p:nvPr>
        </p:nvSpPr>
        <p:spPr>
          <a:xfrm>
            <a:off x="839788" y="615351"/>
            <a:ext cx="3227747" cy="737560"/>
          </a:xfrm>
        </p:spPr>
        <p:txBody>
          <a:bodyPr>
            <a:normAutofit/>
          </a:bodyPr>
          <a:lstStyle/>
          <a:p>
            <a:r>
              <a:rPr lang="en-US" b="1" dirty="0">
                <a:solidFill>
                  <a:srgbClr val="EC8434"/>
                </a:solidFill>
                <a:latin typeface="Arial"/>
                <a:cs typeface="Arial"/>
              </a:rPr>
              <a:t>ETL Tools </a:t>
            </a:r>
            <a:endParaRPr lang="en-US" dirty="0">
              <a:solidFill>
                <a:srgbClr val="000000"/>
              </a:solidFill>
              <a:latin typeface="Arial"/>
              <a:cs typeface="Arial"/>
            </a:endParaRPr>
          </a:p>
          <a:p>
            <a:endParaRPr lang="en-US" b="1" dirty="0">
              <a:solidFill>
                <a:srgbClr val="EC8434"/>
              </a:solidFill>
              <a:latin typeface="Arial"/>
              <a:cs typeface="Arial"/>
            </a:endParaRPr>
          </a:p>
        </p:txBody>
      </p:sp>
      <p:pic>
        <p:nvPicPr>
          <p:cNvPr id="6" name="Content Placeholder 5" descr="A blue logo with a cross&#10;&#10;Description automatically generated">
            <a:extLst>
              <a:ext uri="{FF2B5EF4-FFF2-40B4-BE49-F238E27FC236}">
                <a16:creationId xmlns:a16="http://schemas.microsoft.com/office/drawing/2014/main" id="{FC210B6D-2863-40C0-F2B3-07EF50254CB2}"/>
              </a:ext>
            </a:extLst>
          </p:cNvPr>
          <p:cNvPicPr>
            <a:picLocks noGrp="1" noChangeAspect="1"/>
          </p:cNvPicPr>
          <p:nvPr>
            <p:ph idx="1"/>
          </p:nvPr>
        </p:nvPicPr>
        <p:blipFill>
          <a:blip r:embed="rId2"/>
          <a:stretch>
            <a:fillRect/>
          </a:stretch>
        </p:blipFill>
        <p:spPr>
          <a:xfrm>
            <a:off x="8114283" y="979727"/>
            <a:ext cx="1920275" cy="1438454"/>
          </a:xfrm>
        </p:spPr>
      </p:pic>
      <p:sp>
        <p:nvSpPr>
          <p:cNvPr id="4" name="Text Placeholder 3">
            <a:extLst>
              <a:ext uri="{FF2B5EF4-FFF2-40B4-BE49-F238E27FC236}">
                <a16:creationId xmlns:a16="http://schemas.microsoft.com/office/drawing/2014/main" id="{6D76A6EE-BB31-6F7D-49C0-C6C986DD6EA4}"/>
              </a:ext>
            </a:extLst>
          </p:cNvPr>
          <p:cNvSpPr>
            <a:spLocks noGrp="1"/>
          </p:cNvSpPr>
          <p:nvPr>
            <p:ph type="body" sz="half" idx="2"/>
          </p:nvPr>
        </p:nvSpPr>
        <p:spPr>
          <a:xfrm>
            <a:off x="839788" y="1007854"/>
            <a:ext cx="5254954" cy="4861134"/>
          </a:xfrm>
        </p:spPr>
        <p:txBody>
          <a:bodyPr vert="horz" lIns="91440" tIns="45720" rIns="91440" bIns="45720" rtlCol="0" anchor="t">
            <a:normAutofit lnSpcReduction="10000"/>
          </a:bodyPr>
          <a:lstStyle/>
          <a:p>
            <a:pPr marL="457200" indent="-457200" algn="just">
              <a:lnSpc>
                <a:spcPct val="150000"/>
              </a:lnSpc>
              <a:buFont typeface="Arial"/>
              <a:buChar char="•"/>
            </a:pPr>
            <a:r>
              <a:rPr lang="en-US" sz="2600" b="1" dirty="0">
                <a:latin typeface="Arial"/>
                <a:cs typeface="Arial"/>
              </a:rPr>
              <a:t>Visual Studio Code 2022:</a:t>
            </a:r>
            <a:r>
              <a:rPr lang="en-US" sz="2600" dirty="0">
                <a:latin typeface="Arial"/>
                <a:cs typeface="Arial"/>
              </a:rPr>
              <a:t> provides Microsoft SQL Server Integration Services (SSIS) to build the data ingestion and migration pipeline. </a:t>
            </a:r>
            <a:endParaRPr lang="en-US"/>
          </a:p>
          <a:p>
            <a:pPr marL="457200" indent="-457200" algn="just">
              <a:lnSpc>
                <a:spcPct val="150000"/>
              </a:lnSpc>
              <a:buFont typeface="Arial"/>
              <a:buChar char="•"/>
            </a:pPr>
            <a:r>
              <a:rPr lang="en-US" sz="2600" b="1" dirty="0">
                <a:latin typeface="Arial"/>
                <a:cs typeface="Arial"/>
              </a:rPr>
              <a:t>Microsoft SQL Server:</a:t>
            </a:r>
            <a:r>
              <a:rPr lang="en-US" sz="2600" dirty="0">
                <a:latin typeface="Arial"/>
                <a:cs typeface="Arial"/>
              </a:rPr>
              <a:t> For creating the database and scheduling the ETL pipeline </a:t>
            </a:r>
          </a:p>
          <a:p>
            <a:pPr algn="just">
              <a:lnSpc>
                <a:spcPct val="150000"/>
              </a:lnSpc>
            </a:pPr>
            <a:endParaRPr lang="en-US" sz="2600" dirty="0"/>
          </a:p>
        </p:txBody>
      </p:sp>
      <p:pic>
        <p:nvPicPr>
          <p:cNvPr id="7" name="Picture 6" descr="A logo for a microsoft server&#10;&#10;Description automatically generated">
            <a:extLst>
              <a:ext uri="{FF2B5EF4-FFF2-40B4-BE49-F238E27FC236}">
                <a16:creationId xmlns:a16="http://schemas.microsoft.com/office/drawing/2014/main" id="{5E415442-91BA-C0DD-894F-27D72BA85576}"/>
              </a:ext>
            </a:extLst>
          </p:cNvPr>
          <p:cNvPicPr>
            <a:picLocks noChangeAspect="1"/>
          </p:cNvPicPr>
          <p:nvPr/>
        </p:nvPicPr>
        <p:blipFill>
          <a:blip r:embed="rId3"/>
          <a:stretch>
            <a:fillRect/>
          </a:stretch>
        </p:blipFill>
        <p:spPr>
          <a:xfrm>
            <a:off x="8167777" y="3131748"/>
            <a:ext cx="1981200" cy="1485900"/>
          </a:xfrm>
          <a:prstGeom prst="rect">
            <a:avLst/>
          </a:prstGeom>
        </p:spPr>
      </p:pic>
    </p:spTree>
    <p:extLst>
      <p:ext uri="{BB962C8B-B14F-4D97-AF65-F5344CB8AC3E}">
        <p14:creationId xmlns:p14="http://schemas.microsoft.com/office/powerpoint/2010/main" val="3904942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B449-CBEC-602F-5C0D-4EAA20AD669D}"/>
              </a:ext>
            </a:extLst>
          </p:cNvPr>
          <p:cNvSpPr>
            <a:spLocks noGrp="1"/>
          </p:cNvSpPr>
          <p:nvPr>
            <p:ph type="title"/>
          </p:nvPr>
        </p:nvSpPr>
        <p:spPr/>
        <p:txBody>
          <a:bodyPr>
            <a:normAutofit/>
          </a:bodyPr>
          <a:lstStyle/>
          <a:p>
            <a:r>
              <a:rPr lang="en-US" sz="3200" b="1" dirty="0">
                <a:solidFill>
                  <a:srgbClr val="EC8434"/>
                </a:solidFill>
                <a:latin typeface="Arial"/>
                <a:cs typeface="Arial"/>
              </a:rPr>
              <a:t>Data Staging Layer </a:t>
            </a:r>
            <a:endParaRPr lang="en-US" dirty="0"/>
          </a:p>
        </p:txBody>
      </p:sp>
      <p:sp>
        <p:nvSpPr>
          <p:cNvPr id="3" name="Content Placeholder 2">
            <a:extLst>
              <a:ext uri="{FF2B5EF4-FFF2-40B4-BE49-F238E27FC236}">
                <a16:creationId xmlns:a16="http://schemas.microsoft.com/office/drawing/2014/main" id="{428F89D7-2F22-3FE7-233F-B24E4D98D331}"/>
              </a:ext>
            </a:extLst>
          </p:cNvPr>
          <p:cNvSpPr>
            <a:spLocks noGrp="1"/>
          </p:cNvSpPr>
          <p:nvPr>
            <p:ph idx="1"/>
          </p:nvPr>
        </p:nvSpPr>
        <p:spPr/>
        <p:txBody>
          <a:bodyPr vert="horz" lIns="91440" tIns="45720" rIns="91440" bIns="45720" rtlCol="0" anchor="t">
            <a:normAutofit/>
          </a:bodyPr>
          <a:lstStyle/>
          <a:p>
            <a:pPr algn="just">
              <a:lnSpc>
                <a:spcPct val="150000"/>
              </a:lnSpc>
            </a:pPr>
            <a:r>
              <a:rPr lang="en-US" sz="2400" dirty="0">
                <a:latin typeface="Arial"/>
                <a:ea typeface="+mn-lt"/>
                <a:cs typeface="+mn-lt"/>
              </a:rPr>
              <a:t>Created schemas with the appropriate data types for each source dataset. These schemas do not have primary or foreign keys, allowing them to be truncated every 24 hours for data update.</a:t>
            </a:r>
            <a:endParaRPr lang="en-US" sz="2400">
              <a:latin typeface="Arial"/>
              <a:cs typeface="Arial"/>
            </a:endParaRPr>
          </a:p>
          <a:p>
            <a:pPr algn="just">
              <a:lnSpc>
                <a:spcPct val="150000"/>
              </a:lnSpc>
            </a:pPr>
            <a:r>
              <a:rPr lang="en-US" sz="2400" dirty="0">
                <a:latin typeface="Arial"/>
                <a:ea typeface="+mn-lt"/>
                <a:cs typeface="+mn-lt"/>
              </a:rPr>
              <a:t>I addressed the data quality issues mentioned in the data exploration slide before migrating the cleaned data to an SQL Server staging database. At this stage, I did not remove duplicates.</a:t>
            </a:r>
          </a:p>
        </p:txBody>
      </p:sp>
    </p:spTree>
    <p:extLst>
      <p:ext uri="{BB962C8B-B14F-4D97-AF65-F5344CB8AC3E}">
        <p14:creationId xmlns:p14="http://schemas.microsoft.com/office/powerpoint/2010/main" val="109506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B449-CBEC-602F-5C0D-4EAA20AD669D}"/>
              </a:ext>
            </a:extLst>
          </p:cNvPr>
          <p:cNvSpPr>
            <a:spLocks noGrp="1"/>
          </p:cNvSpPr>
          <p:nvPr>
            <p:ph type="title"/>
          </p:nvPr>
        </p:nvSpPr>
        <p:spPr/>
        <p:txBody>
          <a:bodyPr>
            <a:normAutofit/>
          </a:bodyPr>
          <a:lstStyle/>
          <a:p>
            <a:r>
              <a:rPr lang="en-US" sz="3200" b="1" dirty="0">
                <a:solidFill>
                  <a:srgbClr val="EC8434"/>
                </a:solidFill>
                <a:latin typeface="Arial"/>
                <a:cs typeface="Arial"/>
              </a:rPr>
              <a:t>Data Warehouse Layer </a:t>
            </a:r>
            <a:endParaRPr lang="en-US" dirty="0"/>
          </a:p>
        </p:txBody>
      </p:sp>
      <p:sp>
        <p:nvSpPr>
          <p:cNvPr id="3" name="Content Placeholder 2">
            <a:extLst>
              <a:ext uri="{FF2B5EF4-FFF2-40B4-BE49-F238E27FC236}">
                <a16:creationId xmlns:a16="http://schemas.microsoft.com/office/drawing/2014/main" id="{428F89D7-2F22-3FE7-233F-B24E4D98D331}"/>
              </a:ext>
            </a:extLst>
          </p:cNvPr>
          <p:cNvSpPr>
            <a:spLocks noGrp="1"/>
          </p:cNvSpPr>
          <p:nvPr>
            <p:ph idx="1"/>
          </p:nvPr>
        </p:nvSpPr>
        <p:spPr/>
        <p:txBody>
          <a:bodyPr vert="horz" lIns="91440" tIns="45720" rIns="91440" bIns="45720" rtlCol="0" anchor="t">
            <a:normAutofit fontScale="92500"/>
          </a:bodyPr>
          <a:lstStyle/>
          <a:p>
            <a:pPr algn="just">
              <a:lnSpc>
                <a:spcPct val="150000"/>
              </a:lnSpc>
            </a:pPr>
            <a:r>
              <a:rPr lang="en-US" sz="2400" dirty="0">
                <a:latin typeface="Arial"/>
                <a:ea typeface="+mn-lt"/>
                <a:cs typeface="+mn-lt"/>
              </a:rPr>
              <a:t>This is the database that stores the data connected to the Power BI visualization tool.</a:t>
            </a:r>
            <a:endParaRPr lang="en-US" sz="2400" dirty="0">
              <a:latin typeface="Arial"/>
              <a:cs typeface="Arial"/>
            </a:endParaRPr>
          </a:p>
          <a:p>
            <a:pPr algn="just">
              <a:lnSpc>
                <a:spcPct val="150000"/>
              </a:lnSpc>
            </a:pPr>
            <a:r>
              <a:rPr lang="en-US" sz="2400" dirty="0">
                <a:latin typeface="Arial"/>
                <a:ea typeface="+mn-lt"/>
                <a:cs typeface="+mn-lt"/>
              </a:rPr>
              <a:t>I created different schemas for each dataset stored in the staging layer. I connected the staging layer, which serves as the source, to this layer.</a:t>
            </a:r>
            <a:r>
              <a:rPr lang="en-US" sz="2400" dirty="0">
                <a:latin typeface="Arial"/>
                <a:cs typeface="Arial"/>
              </a:rPr>
              <a:t>. </a:t>
            </a:r>
          </a:p>
          <a:p>
            <a:pPr algn="just">
              <a:lnSpc>
                <a:spcPct val="150000"/>
              </a:lnSpc>
            </a:pPr>
            <a:r>
              <a:rPr lang="en-US" sz="2400" dirty="0">
                <a:latin typeface="Arial"/>
                <a:ea typeface="+mn-lt"/>
                <a:cs typeface="+mn-lt"/>
              </a:rPr>
              <a:t>I then created three different stored procedures in this database, one for each dataset stored in the staging database. The stored procedures are SQL scripts that update the tables in the data warehouse database with new information from the staging database.</a:t>
            </a:r>
          </a:p>
        </p:txBody>
      </p:sp>
    </p:spTree>
    <p:extLst>
      <p:ext uri="{BB962C8B-B14F-4D97-AF65-F5344CB8AC3E}">
        <p14:creationId xmlns:p14="http://schemas.microsoft.com/office/powerpoint/2010/main" val="240146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B449-CBEC-602F-5C0D-4EAA20AD669D}"/>
              </a:ext>
            </a:extLst>
          </p:cNvPr>
          <p:cNvSpPr>
            <a:spLocks noGrp="1"/>
          </p:cNvSpPr>
          <p:nvPr>
            <p:ph type="title"/>
          </p:nvPr>
        </p:nvSpPr>
        <p:spPr/>
        <p:txBody>
          <a:bodyPr>
            <a:normAutofit/>
          </a:bodyPr>
          <a:lstStyle/>
          <a:p>
            <a:r>
              <a:rPr lang="en-US" sz="3200" b="1" dirty="0">
                <a:solidFill>
                  <a:srgbClr val="EC8434"/>
                </a:solidFill>
                <a:latin typeface="Arial"/>
                <a:cs typeface="Arial"/>
              </a:rPr>
              <a:t>ETL Automation</a:t>
            </a:r>
            <a:endParaRPr lang="en-US" dirty="0"/>
          </a:p>
        </p:txBody>
      </p:sp>
      <p:sp>
        <p:nvSpPr>
          <p:cNvPr id="3" name="Content Placeholder 2">
            <a:extLst>
              <a:ext uri="{FF2B5EF4-FFF2-40B4-BE49-F238E27FC236}">
                <a16:creationId xmlns:a16="http://schemas.microsoft.com/office/drawing/2014/main" id="{428F89D7-2F22-3FE7-233F-B24E4D98D331}"/>
              </a:ext>
            </a:extLst>
          </p:cNvPr>
          <p:cNvSpPr>
            <a:spLocks noGrp="1"/>
          </p:cNvSpPr>
          <p:nvPr>
            <p:ph idx="1"/>
          </p:nvPr>
        </p:nvSpPr>
        <p:spPr/>
        <p:txBody>
          <a:bodyPr vert="horz" lIns="91440" tIns="45720" rIns="91440" bIns="45720" rtlCol="0" anchor="t">
            <a:normAutofit/>
          </a:bodyPr>
          <a:lstStyle/>
          <a:p>
            <a:pPr>
              <a:lnSpc>
                <a:spcPct val="150000"/>
              </a:lnSpc>
            </a:pPr>
            <a:r>
              <a:rPr lang="en-US" sz="2400" dirty="0">
                <a:latin typeface="Arial"/>
                <a:cs typeface="Arial"/>
              </a:rPr>
              <a:t>Deployed package into SQL Server integration services catalog</a:t>
            </a:r>
          </a:p>
          <a:p>
            <a:pPr>
              <a:lnSpc>
                <a:spcPct val="150000"/>
              </a:lnSpc>
            </a:pPr>
            <a:r>
              <a:rPr lang="en-US" sz="2400" dirty="0">
                <a:latin typeface="Arial"/>
                <a:cs typeface="Arial"/>
              </a:rPr>
              <a:t>Scheduled a job to execute the package every day at 12:00:00 AM starting on 1/1/2025.</a:t>
            </a:r>
          </a:p>
          <a:p>
            <a:pPr>
              <a:lnSpc>
                <a:spcPct val="150000"/>
              </a:lnSpc>
            </a:pPr>
            <a:endParaRPr lang="en-US" sz="2400" dirty="0">
              <a:latin typeface="Arial"/>
              <a:cs typeface="Arial"/>
            </a:endParaRPr>
          </a:p>
        </p:txBody>
      </p:sp>
    </p:spTree>
    <p:extLst>
      <p:ext uri="{BB962C8B-B14F-4D97-AF65-F5344CB8AC3E}">
        <p14:creationId xmlns:p14="http://schemas.microsoft.com/office/powerpoint/2010/main" val="3703455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B449-CBEC-602F-5C0D-4EAA20AD669D}"/>
              </a:ext>
            </a:extLst>
          </p:cNvPr>
          <p:cNvSpPr>
            <a:spLocks noGrp="1"/>
          </p:cNvSpPr>
          <p:nvPr>
            <p:ph type="title"/>
          </p:nvPr>
        </p:nvSpPr>
        <p:spPr/>
        <p:txBody>
          <a:bodyPr>
            <a:normAutofit/>
          </a:bodyPr>
          <a:lstStyle/>
          <a:p>
            <a:r>
              <a:rPr lang="en-US" sz="3200" b="1" dirty="0">
                <a:solidFill>
                  <a:srgbClr val="EC8434"/>
                </a:solidFill>
                <a:latin typeface="Arial"/>
                <a:cs typeface="Arial"/>
              </a:rPr>
              <a:t>Visualization with Power BI</a:t>
            </a:r>
            <a:endParaRPr lang="en-US" dirty="0"/>
          </a:p>
        </p:txBody>
      </p:sp>
      <p:sp>
        <p:nvSpPr>
          <p:cNvPr id="3" name="Content Placeholder 2">
            <a:extLst>
              <a:ext uri="{FF2B5EF4-FFF2-40B4-BE49-F238E27FC236}">
                <a16:creationId xmlns:a16="http://schemas.microsoft.com/office/drawing/2014/main" id="{428F89D7-2F22-3FE7-233F-B24E4D98D331}"/>
              </a:ext>
            </a:extLst>
          </p:cNvPr>
          <p:cNvSpPr>
            <a:spLocks noGrp="1"/>
          </p:cNvSpPr>
          <p:nvPr>
            <p:ph idx="1"/>
          </p:nvPr>
        </p:nvSpPr>
        <p:spPr/>
        <p:txBody>
          <a:bodyPr vert="horz" lIns="91440" tIns="45720" rIns="91440" bIns="45720" rtlCol="0" anchor="t">
            <a:normAutofit/>
          </a:bodyPr>
          <a:lstStyle/>
          <a:p>
            <a:pPr>
              <a:lnSpc>
                <a:spcPct val="150000"/>
              </a:lnSpc>
            </a:pPr>
            <a:r>
              <a:rPr lang="en-US" sz="2400" dirty="0">
                <a:latin typeface="Arial"/>
                <a:cs typeface="Arial"/>
              </a:rPr>
              <a:t>Connected to the data warehouse pipeline in SQL Server for real time visualization.</a:t>
            </a:r>
            <a:endParaRPr lang="en-US" dirty="0"/>
          </a:p>
          <a:p>
            <a:pPr>
              <a:lnSpc>
                <a:spcPct val="150000"/>
              </a:lnSpc>
            </a:pPr>
            <a:r>
              <a:rPr lang="en-US" sz="2400" dirty="0">
                <a:latin typeface="Arial"/>
                <a:cs typeface="Arial"/>
              </a:rPr>
              <a:t>Created dimensional date table.</a:t>
            </a:r>
            <a:endParaRPr lang="en-US" dirty="0"/>
          </a:p>
          <a:p>
            <a:pPr>
              <a:lnSpc>
                <a:spcPct val="150000"/>
              </a:lnSpc>
            </a:pPr>
            <a:r>
              <a:rPr lang="en-US" sz="2400" dirty="0">
                <a:latin typeface="Arial"/>
                <a:cs typeface="Arial"/>
              </a:rPr>
              <a:t>Created columns and some calculated measures.  </a:t>
            </a:r>
          </a:p>
          <a:p>
            <a:pPr>
              <a:lnSpc>
                <a:spcPct val="150000"/>
              </a:lnSpc>
            </a:pPr>
            <a:endParaRPr lang="en-US" sz="2400" dirty="0">
              <a:latin typeface="Arial"/>
              <a:cs typeface="Arial"/>
            </a:endParaRPr>
          </a:p>
        </p:txBody>
      </p:sp>
    </p:spTree>
    <p:extLst>
      <p:ext uri="{BB962C8B-B14F-4D97-AF65-F5344CB8AC3E}">
        <p14:creationId xmlns:p14="http://schemas.microsoft.com/office/powerpoint/2010/main" val="397106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REATAIL ANALYSIS</vt:lpstr>
      <vt:lpstr>PowerPoint Presentation</vt:lpstr>
      <vt:lpstr>Data Exploration With Python</vt:lpstr>
      <vt:lpstr>Data Exploration With Python</vt:lpstr>
      <vt:lpstr>ETL Tools  </vt:lpstr>
      <vt:lpstr>Data Staging Layer </vt:lpstr>
      <vt:lpstr>Data Warehouse Layer </vt:lpstr>
      <vt:lpstr>ETL Automation</vt:lpstr>
      <vt:lpstr>Visualization with Power BI</vt:lpstr>
      <vt:lpstr>Challenges</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620</cp:revision>
  <dcterms:created xsi:type="dcterms:W3CDTF">2024-12-31T11:27:17Z</dcterms:created>
  <dcterms:modified xsi:type="dcterms:W3CDTF">2025-01-01T21:20:29Z</dcterms:modified>
</cp:coreProperties>
</file>