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/>
              <a:t>‹#›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b83bea29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db83bea290_2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db83bea290_2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b83bea29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db83bea290_2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db83bea290_2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02743" y="281431"/>
            <a:ext cx="539305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371600" y="3840481"/>
            <a:ext cx="64008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02743" y="281432"/>
            <a:ext cx="58801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527100" y="1142468"/>
            <a:ext cx="690118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56031" y="682753"/>
            <a:ext cx="6477000" cy="9525"/>
          </a:xfrm>
          <a:custGeom>
            <a:avLst/>
            <a:gdLst/>
            <a:ahLst/>
            <a:cxnLst/>
            <a:rect l="l" t="t" r="r" b="b"/>
            <a:pathLst>
              <a:path w="6477000" h="9525" extrusionOk="0">
                <a:moveTo>
                  <a:pt x="0" y="0"/>
                </a:moveTo>
                <a:lnTo>
                  <a:pt x="6476999" y="9144"/>
                </a:lnTo>
              </a:path>
            </a:pathLst>
          </a:custGeom>
          <a:noFill/>
          <a:ln w="9525" cap="flat" cmpd="sng">
            <a:solidFill>
              <a:srgbClr val="999F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2" name="Google Shape;32;p4"/>
          <p:cNvSpPr/>
          <p:nvPr/>
        </p:nvSpPr>
        <p:spPr>
          <a:xfrm>
            <a:off x="256032" y="6382511"/>
            <a:ext cx="8493760" cy="0"/>
          </a:xfrm>
          <a:custGeom>
            <a:avLst/>
            <a:gdLst/>
            <a:ahLst/>
            <a:cxnLst/>
            <a:rect l="l" t="t" r="r" b="b"/>
            <a:pathLst>
              <a:path w="8493760" h="120000" extrusionOk="0">
                <a:moveTo>
                  <a:pt x="0" y="0"/>
                </a:moveTo>
                <a:lnTo>
                  <a:pt x="8493252" y="0"/>
                </a:lnTo>
              </a:path>
            </a:pathLst>
          </a:custGeom>
          <a:noFill/>
          <a:ln w="9525" cap="flat" cmpd="sng">
            <a:solidFill>
              <a:srgbClr val="999F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85476" y="355209"/>
            <a:ext cx="1818045" cy="73128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0" y="1267980"/>
            <a:ext cx="9144000" cy="4681855"/>
          </a:xfrm>
          <a:custGeom>
            <a:avLst/>
            <a:gdLst/>
            <a:ahLst/>
            <a:cxnLst/>
            <a:rect l="l" t="t" r="r" b="b"/>
            <a:pathLst>
              <a:path w="9144000" h="4681855" extrusionOk="0">
                <a:moveTo>
                  <a:pt x="4553712" y="0"/>
                </a:moveTo>
                <a:lnTo>
                  <a:pt x="0" y="0"/>
                </a:lnTo>
                <a:lnTo>
                  <a:pt x="0" y="4681715"/>
                </a:lnTo>
                <a:lnTo>
                  <a:pt x="4553712" y="4681715"/>
                </a:lnTo>
                <a:lnTo>
                  <a:pt x="4553712" y="0"/>
                </a:lnTo>
                <a:close/>
              </a:path>
              <a:path w="9144000" h="4681855" extrusionOk="0">
                <a:moveTo>
                  <a:pt x="9144000" y="0"/>
                </a:moveTo>
                <a:lnTo>
                  <a:pt x="4590288" y="0"/>
                </a:lnTo>
                <a:lnTo>
                  <a:pt x="4590288" y="4681715"/>
                </a:lnTo>
                <a:lnTo>
                  <a:pt x="9144000" y="4681715"/>
                </a:lnTo>
                <a:lnTo>
                  <a:pt x="914400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02743" y="281432"/>
            <a:ext cx="58801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02743" y="281432"/>
            <a:ext cx="58801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1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56031" y="682753"/>
            <a:ext cx="6477000" cy="9525"/>
          </a:xfrm>
          <a:custGeom>
            <a:avLst/>
            <a:gdLst/>
            <a:ahLst/>
            <a:cxnLst/>
            <a:rect l="l" t="t" r="r" b="b"/>
            <a:pathLst>
              <a:path w="6477000" h="9525" extrusionOk="0">
                <a:moveTo>
                  <a:pt x="0" y="0"/>
                </a:moveTo>
                <a:lnTo>
                  <a:pt x="6476999" y="9144"/>
                </a:lnTo>
              </a:path>
            </a:pathLst>
          </a:custGeom>
          <a:noFill/>
          <a:ln w="9525" cap="flat" cmpd="sng">
            <a:solidFill>
              <a:srgbClr val="999F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" name="Google Shape;11;p1"/>
          <p:cNvSpPr/>
          <p:nvPr/>
        </p:nvSpPr>
        <p:spPr>
          <a:xfrm>
            <a:off x="256032" y="6382511"/>
            <a:ext cx="8493760" cy="0"/>
          </a:xfrm>
          <a:custGeom>
            <a:avLst/>
            <a:gdLst/>
            <a:ahLst/>
            <a:cxnLst/>
            <a:rect l="l" t="t" r="r" b="b"/>
            <a:pathLst>
              <a:path w="8493760" h="120000" extrusionOk="0">
                <a:moveTo>
                  <a:pt x="0" y="0"/>
                </a:moveTo>
                <a:lnTo>
                  <a:pt x="8493252" y="0"/>
                </a:lnTo>
              </a:path>
            </a:pathLst>
          </a:custGeom>
          <a:noFill/>
          <a:ln w="9525" cap="flat" cmpd="sng">
            <a:solidFill>
              <a:srgbClr val="999F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85476" y="355209"/>
            <a:ext cx="1818045" cy="73128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02743" y="281432"/>
            <a:ext cx="58801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1" u="none" strike="noStrike" cap="non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527100" y="1142468"/>
            <a:ext cx="69011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buNone/>
              <a:defRPr sz="900" b="0" i="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u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topics.worldbank.org/world-development-indicator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2024</a:t>
            </a:r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Universität Passau - Ali Haydar Özdağ - Oghenemano Utomudo Omogha</a:t>
            </a: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581" y="2607504"/>
            <a:ext cx="8512658" cy="293523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/>
        </p:nvSpPr>
        <p:spPr>
          <a:xfrm>
            <a:off x="142566" y="268462"/>
            <a:ext cx="68481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rgbClr val="A1A1A1"/>
                </a:solidFill>
              </a:rPr>
              <a:t>Data Visualization</a:t>
            </a:r>
            <a:endParaRPr sz="2800" b="1">
              <a:solidFill>
                <a:srgbClr val="A1A1A1"/>
              </a:solidFill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142566" y="1223899"/>
            <a:ext cx="797325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</a:rPr>
              <a:t>Data Visualization: Presentation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chemeClr val="dk1"/>
                </a:solidFill>
              </a:rPr>
              <a:t>Oghenemano Utomudo Omogha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2024</a:t>
            </a: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Universität Passau - Ali Haydar Özdağ - Oghenemano Utomudo Omogha</a:t>
            </a: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142566" y="268462"/>
            <a:ext cx="68481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rgbClr val="A1A1A1"/>
                </a:solidFill>
              </a:rPr>
              <a:t>Data Visualization</a:t>
            </a:r>
            <a:endParaRPr sz="2800" b="1">
              <a:solidFill>
                <a:srgbClr val="A1A1A1"/>
              </a:solidFill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142566" y="1027421"/>
            <a:ext cx="7973400" cy="18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tr-TR" sz="2400" b="1" dirty="0" err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Dataset</a:t>
            </a:r>
            <a:r>
              <a:rPr lang="tr-TR" sz="2400" b="1" dirty="0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 1 </a:t>
            </a:r>
            <a:r>
              <a:rPr lang="tr-TR" sz="2400" b="1" dirty="0" err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description</a:t>
            </a:r>
            <a:r>
              <a:rPr lang="tr-TR" sz="2400" b="1" dirty="0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sz="1500" dirty="0">
              <a:solidFill>
                <a:schemeClr val="dk1"/>
              </a:solidFill>
            </a:endParaRPr>
          </a:p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tr-TR" sz="1700" dirty="0">
                <a:solidFill>
                  <a:schemeClr val="dk1"/>
                </a:solidFill>
              </a:rPr>
              <a:t>Domain: GDP per capita all countries</a:t>
            </a:r>
            <a:r>
              <a:rPr lang="en-US" sz="1700" dirty="0">
                <a:solidFill>
                  <a:schemeClr val="dk1"/>
                </a:solidFill>
              </a:rPr>
              <a:t> from 1999 – 2022 </a:t>
            </a:r>
          </a:p>
          <a:p>
            <a:pPr marL="457200" lvl="0" indent="-3365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tr-TR" sz="1700" dirty="0">
                <a:solidFill>
                  <a:schemeClr val="dk1"/>
                </a:solidFill>
              </a:rPr>
              <a:t>Data Size : </a:t>
            </a:r>
            <a:r>
              <a:rPr lang="en-US" sz="1700" dirty="0">
                <a:solidFill>
                  <a:schemeClr val="dk1"/>
                </a:solidFill>
              </a:rPr>
              <a:t>30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r>
              <a:rPr lang="en-US" sz="1700" dirty="0">
                <a:solidFill>
                  <a:schemeClr val="dk1"/>
                </a:solidFill>
              </a:rPr>
              <a:t>kb</a:t>
            </a:r>
            <a:endParaRPr lang="tr-TR"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tr-TR" sz="1700" dirty="0">
                <a:solidFill>
                  <a:schemeClr val="dk1"/>
                </a:solidFill>
              </a:rPr>
              <a:t>Source : </a:t>
            </a:r>
            <a:r>
              <a:rPr lang="tr-TR" sz="1700" dirty="0">
                <a:solidFill>
                  <a:schemeClr val="dk1"/>
                </a:solidFill>
                <a:hlinkClick r:id="rId3"/>
              </a:rPr>
              <a:t>https://data.un.org/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r>
              <a:rPr lang="tr-TR" sz="1700" dirty="0" err="1">
                <a:solidFill>
                  <a:schemeClr val="dk1"/>
                </a:solidFill>
              </a:rPr>
              <a:t>or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r>
              <a:rPr lang="tr-TR" sz="1700" dirty="0">
                <a:solidFill>
                  <a:schemeClr val="dk1"/>
                </a:solidFill>
                <a:hlinkClick r:id="rId4"/>
              </a:rPr>
              <a:t>https://datatopics.worldbank.org/world-development-indicators/</a:t>
            </a:r>
            <a:r>
              <a:rPr lang="tr-TR" sz="1700" dirty="0">
                <a:solidFill>
                  <a:schemeClr val="dk1"/>
                </a:solidFill>
              </a:rPr>
              <a:t> </a:t>
            </a:r>
            <a:endParaRPr lang="tr-TR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77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2024</a:t>
            </a: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5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Universität Passau - Ali Haydar Özdağ - Oghenemano Utomudo Omogha</a:t>
            </a: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71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142566" y="268462"/>
            <a:ext cx="6848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rgbClr val="A1A1A1"/>
                </a:solidFill>
              </a:rPr>
              <a:t>Data Visualization</a:t>
            </a:r>
            <a:endParaRPr sz="2800" b="1">
              <a:solidFill>
                <a:srgbClr val="A1A1A1"/>
              </a:solidFill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93850" y="791650"/>
            <a:ext cx="84780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Dashboard Visualization Techniques</a:t>
            </a:r>
            <a:r>
              <a:rPr lang="tr-TR">
                <a:solidFill>
                  <a:schemeClr val="dk1"/>
                </a:solidFill>
              </a:rPr>
              <a:t>:</a:t>
            </a:r>
            <a:endParaRPr/>
          </a:p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025" y="1255600"/>
            <a:ext cx="2441826" cy="20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400" y="1255588"/>
            <a:ext cx="2525552" cy="257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975" y="4264124"/>
            <a:ext cx="3461151" cy="18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600" y="1255600"/>
            <a:ext cx="2826024" cy="28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9"/>
          <p:cNvSpPr txBox="1"/>
          <p:nvPr/>
        </p:nvSpPr>
        <p:spPr>
          <a:xfrm>
            <a:off x="525263" y="4118175"/>
            <a:ext cx="23145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rgbClr val="4D4D4D"/>
                </a:solidFill>
              </a:rPr>
              <a:t>Heat map</a:t>
            </a:r>
            <a:endParaRPr sz="1600">
              <a:solidFill>
                <a:srgbClr val="4D4D4D"/>
              </a:solidFill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3617800" y="4190325"/>
            <a:ext cx="15957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D4D4D"/>
              </a:solidFill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3544725" y="4092875"/>
            <a:ext cx="15348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4D4D4D"/>
                </a:solidFill>
              </a:rPr>
              <a:t>Histogram plot</a:t>
            </a:r>
            <a:endParaRPr>
              <a:solidFill>
                <a:srgbClr val="4D4D4D"/>
              </a:solidFill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6565650" y="3727450"/>
            <a:ext cx="1900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>
                <a:solidFill>
                  <a:srgbClr val="4D4D4D"/>
                </a:solidFill>
              </a:rPr>
              <a:t>3d scatter plot</a:t>
            </a:r>
            <a:endParaRPr sz="1600">
              <a:solidFill>
                <a:srgbClr val="4D4D4D"/>
              </a:solidFill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4190325" y="5944425"/>
            <a:ext cx="42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chemeClr val="dk1"/>
                </a:solidFill>
              </a:rPr>
              <a:t>Choropleth Maps for Geographic Insights</a:t>
            </a:r>
            <a:endParaRPr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A418A1C-B7E7-78C2-BC60-0F2A2CD1F715}"/>
              </a:ext>
            </a:extLst>
          </p:cNvPr>
          <p:cNvSpPr txBox="1"/>
          <p:nvPr/>
        </p:nvSpPr>
        <p:spPr>
          <a:xfrm>
            <a:off x="22375" y="5079299"/>
            <a:ext cx="51911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Source: </a:t>
            </a:r>
            <a:r>
              <a:rPr lang="tr-TR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https://d3-graph-gallery.com/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tr-T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tr-T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tr-TR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geoPath</a:t>
            </a:r>
            <a:r>
              <a:rPr lang="tr-TR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tr-T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tr-T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tr-TR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geoMercator</a:t>
            </a:r>
            <a:r>
              <a:rPr lang="tr-TR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BC7A72F-E08A-4EDC-1E33-4CFA02F6999C}"/>
              </a:ext>
            </a:extLst>
          </p:cNvPr>
          <p:cNvSpPr txBox="1"/>
          <p:nvPr/>
        </p:nvSpPr>
        <p:spPr>
          <a:xfrm>
            <a:off x="76822" y="47388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/>
              <a:t>All</a:t>
            </a:r>
            <a:r>
              <a:rPr lang="tr-TR" b="1" dirty="0"/>
              <a:t> </a:t>
            </a:r>
            <a:r>
              <a:rPr lang="tr-TR" b="1" dirty="0" err="1"/>
              <a:t>graphic</a:t>
            </a:r>
            <a:r>
              <a:rPr lang="tr-TR" b="1" dirty="0"/>
              <a:t> </a:t>
            </a:r>
            <a:r>
              <a:rPr lang="tr-TR" b="1" dirty="0" err="1"/>
              <a:t>will</a:t>
            </a:r>
            <a:r>
              <a:rPr lang="tr-TR" b="1" dirty="0"/>
              <a:t> be </a:t>
            </a:r>
            <a:r>
              <a:rPr lang="tr-TR" b="1" dirty="0" err="1"/>
              <a:t>integrated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d3.js </a:t>
            </a:r>
            <a:r>
              <a:rPr lang="tr-TR" b="1" dirty="0" err="1"/>
              <a:t>framework</a:t>
            </a:r>
            <a:endParaRPr lang="tr-TR" b="1" dirty="0"/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6A09C6AD-1519-6DBB-379F-7949FB3FE1F3}"/>
              </a:ext>
            </a:extLst>
          </p:cNvPr>
          <p:cNvSpPr/>
          <p:nvPr/>
        </p:nvSpPr>
        <p:spPr>
          <a:xfrm rot="21192087">
            <a:off x="2069697" y="5509732"/>
            <a:ext cx="3358256" cy="4022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2024</a:t>
            </a:r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Universität Passau - Ali Haydar Özdağ - Oghenemano Utomudo Omogha</a:t>
            </a:r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  <p:sp>
        <p:nvSpPr>
          <p:cNvPr id="98" name="Google Shape;98;p10"/>
          <p:cNvSpPr txBox="1"/>
          <p:nvPr/>
        </p:nvSpPr>
        <p:spPr>
          <a:xfrm>
            <a:off x="142566" y="268462"/>
            <a:ext cx="6848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rgbClr val="A1A1A1"/>
                </a:solidFill>
              </a:rPr>
              <a:t>Data Visualization</a:t>
            </a:r>
            <a:endParaRPr sz="2800" b="1">
              <a:solidFill>
                <a:srgbClr val="A1A1A1"/>
              </a:solidFill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142566" y="791662"/>
            <a:ext cx="8478000" cy="52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tr-TR" sz="2400" b="1" dirty="0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Dashboard </a:t>
            </a:r>
            <a:r>
              <a:rPr lang="tr-TR" sz="2400" b="1" dirty="0" err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Visualization</a:t>
            </a:r>
            <a:r>
              <a:rPr lang="tr-TR" sz="2400" b="1" dirty="0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tr-TR" sz="2400" b="1" dirty="0" err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Techniques</a:t>
            </a:r>
            <a:r>
              <a:rPr lang="tr-TR" dirty="0">
                <a:solidFill>
                  <a:schemeClr val="dk1"/>
                </a:solidFill>
              </a:rPr>
              <a:t>:</a:t>
            </a:r>
            <a:endParaRPr dirty="0"/>
          </a:p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/>
              <a:t>Heatmaps for Correlation Analysis: Visualize pairwise correlations between numerical attributes to identify key factors impacting </a:t>
            </a:r>
            <a:r>
              <a:rPr lang="en-US" dirty="0"/>
              <a:t>GDP performance</a:t>
            </a:r>
            <a:r>
              <a:rPr lang="tr-TR" dirty="0"/>
              <a:t>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/>
              <a:t>Histograms and Box Plots: Display distributions of key attributes like </a:t>
            </a:r>
            <a:r>
              <a:rPr lang="en-US" dirty="0"/>
              <a:t>countries</a:t>
            </a:r>
            <a:r>
              <a:rPr lang="tr-TR" dirty="0"/>
              <a:t> </a:t>
            </a:r>
            <a:r>
              <a:rPr lang="en-US" dirty="0"/>
              <a:t>and years</a:t>
            </a:r>
            <a:endParaRPr lang="tr-TR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/>
              <a:t>3D Scatter Plots for Complex Relationships: Visualize interactions between key attributes in a 3D space for deeper insights.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/>
              <a:t>Choropleth Maps for Geographic Insights: Show regional variations in </a:t>
            </a:r>
            <a:r>
              <a:rPr lang="en-US" dirty="0"/>
              <a:t>country gpd </a:t>
            </a:r>
            <a:r>
              <a:rPr lang="tr-TR" dirty="0"/>
              <a:t>using color-coded maps based on location data.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tr-TR" sz="2400" b="1" dirty="0" err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Interactions</a:t>
            </a:r>
            <a:endParaRPr lang="tr-TR" sz="2400" b="1" dirty="0">
              <a:solidFill>
                <a:srgbClr val="4285F4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dirty="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tr-TR" dirty="0" err="1"/>
              <a:t>Filtering</a:t>
            </a:r>
            <a:r>
              <a:rPr lang="tr-TR" dirty="0"/>
              <a:t> </a:t>
            </a:r>
            <a:r>
              <a:rPr lang="tr-TR" dirty="0" err="1"/>
              <a:t>Interactions</a:t>
            </a:r>
            <a:endParaRPr lang="tr-TR" dirty="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Interactivity</a:t>
            </a:r>
            <a:endParaRPr lang="tr-TR" dirty="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tr-TR" dirty="0" err="1"/>
              <a:t>Brushing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Linking</a:t>
            </a:r>
            <a:endParaRPr lang="tr-TR" dirty="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tr-TR" dirty="0" err="1"/>
              <a:t>Tooltips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>
            <a:spLocks noGrp="1"/>
          </p:cNvSpPr>
          <p:nvPr>
            <p:ph type="dt" idx="10"/>
          </p:nvPr>
        </p:nvSpPr>
        <p:spPr>
          <a:xfrm>
            <a:off x="402743" y="6531161"/>
            <a:ext cx="612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2024</a:t>
            </a:r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ftr" idx="11"/>
          </p:nvPr>
        </p:nvSpPr>
        <p:spPr>
          <a:xfrm>
            <a:off x="2234881" y="6541449"/>
            <a:ext cx="45360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Universität Passau - Ali Haydar Özdağ - Oghenemano Utomudo Omogha</a:t>
            </a: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263382" y="6531161"/>
            <a:ext cx="25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  <p:sp>
        <p:nvSpPr>
          <p:cNvPr id="108" name="Google Shape;108;p11"/>
          <p:cNvSpPr txBox="1"/>
          <p:nvPr/>
        </p:nvSpPr>
        <p:spPr>
          <a:xfrm>
            <a:off x="142566" y="268462"/>
            <a:ext cx="6848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rgbClr val="A1A1A1"/>
                </a:solidFill>
              </a:rPr>
              <a:t>Data Visualization</a:t>
            </a:r>
            <a:endParaRPr sz="2800" b="1">
              <a:solidFill>
                <a:srgbClr val="A1A1A1"/>
              </a:solidFill>
            </a:endParaRPr>
          </a:p>
        </p:txBody>
      </p:sp>
      <p:sp>
        <p:nvSpPr>
          <p:cNvPr id="109" name="Google Shape;109;p11"/>
          <p:cNvSpPr txBox="1"/>
          <p:nvPr/>
        </p:nvSpPr>
        <p:spPr>
          <a:xfrm>
            <a:off x="142575" y="936450"/>
            <a:ext cx="8478000" cy="5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Reasoning Behind Visualizations and Interactions</a:t>
            </a:r>
            <a:r>
              <a:rPr lang="tr-TR">
                <a:solidFill>
                  <a:schemeClr val="dk1"/>
                </a:solidFill>
              </a:rPr>
              <a:t>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Visualizations' Purpose and Complexity: Explain how advanced visualizations enable deeper exploration of complex data structures and relationships.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Importance of Interactivity for Exploring Multidimensional Data: Discuss how interactive features empower users to uncover hidden insights and patterns.</a:t>
            </a:r>
            <a:endParaRPr/>
          </a:p>
          <a:p>
            <a:pPr marL="12065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tr-TR" sz="2400" b="1">
                <a:solidFill>
                  <a:srgbClr val="4285F4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Implementation &amp; Insights</a:t>
            </a:r>
            <a:r>
              <a:rPr lang="tr-TR">
                <a:solidFill>
                  <a:schemeClr val="dk1"/>
                </a:solidFill>
              </a:rPr>
              <a:t>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Special Arrangements of Charts for Multivariate Views: Design layouts to accommodate multiple sophisticated visualizations for comprehensive data analysis.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Implementation Details (Advanced Libraries &amp; Tools): Utilize powerful visualization libraries like D3.js for rendering complex charts and interactive dashboards.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Statistical Analysis Techniques for Insightful Visualizations: Apply advanced statistical methods (e.g., clustering, dimensionality reduction) to preprocess data and derive meaningful visual representations.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Advanced Transitions/Animations for Enhanced User Experience: Incorporate dynamic transitions and animations to enhance usability and engagement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On-screen Show (4:3)</PresentationFormat>
  <Paragraphs>69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Consolas</vt:lpstr>
      <vt:lpstr>Arial</vt:lpstr>
      <vt:lpstr>Arial Narrow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Omogha, Oghenemano Utomudo (SMO TK ST)</cp:lastModifiedBy>
  <cp:revision>6</cp:revision>
  <dcterms:modified xsi:type="dcterms:W3CDTF">2024-05-22T18:39:53Z</dcterms:modified>
</cp:coreProperties>
</file>