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/>
              <a:t>‹#›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b83bea29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db83bea290_2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b83bea290_2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b83bea29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db83bea290_2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db83bea290_2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02743" y="281431"/>
            <a:ext cx="539305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371600" y="3840481"/>
            <a:ext cx="64008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02743" y="281432"/>
            <a:ext cx="58801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527100" y="1142468"/>
            <a:ext cx="690118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56031" y="682753"/>
            <a:ext cx="6477000" cy="9525"/>
          </a:xfrm>
          <a:custGeom>
            <a:avLst/>
            <a:gdLst/>
            <a:ahLst/>
            <a:cxnLst/>
            <a:rect l="l" t="t" r="r" b="b"/>
            <a:pathLst>
              <a:path w="6477000" h="9525" extrusionOk="0">
                <a:moveTo>
                  <a:pt x="0" y="0"/>
                </a:moveTo>
                <a:lnTo>
                  <a:pt x="6476999" y="9144"/>
                </a:lnTo>
              </a:path>
            </a:pathLst>
          </a:custGeom>
          <a:noFill/>
          <a:ln w="9525" cap="flat" cmpd="sng">
            <a:solidFill>
              <a:srgbClr val="999F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2" name="Google Shape;32;p4"/>
          <p:cNvSpPr/>
          <p:nvPr/>
        </p:nvSpPr>
        <p:spPr>
          <a:xfrm>
            <a:off x="256032" y="6382511"/>
            <a:ext cx="8493760" cy="0"/>
          </a:xfrm>
          <a:custGeom>
            <a:avLst/>
            <a:gdLst/>
            <a:ahLst/>
            <a:cxnLst/>
            <a:rect l="l" t="t" r="r" b="b"/>
            <a:pathLst>
              <a:path w="8493760" h="120000" extrusionOk="0">
                <a:moveTo>
                  <a:pt x="0" y="0"/>
                </a:moveTo>
                <a:lnTo>
                  <a:pt x="8493252" y="0"/>
                </a:lnTo>
              </a:path>
            </a:pathLst>
          </a:custGeom>
          <a:noFill/>
          <a:ln w="9525" cap="flat" cmpd="sng">
            <a:solidFill>
              <a:srgbClr val="999F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85476" y="355209"/>
            <a:ext cx="1818045" cy="73128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0" y="1267980"/>
            <a:ext cx="9144000" cy="4681855"/>
          </a:xfrm>
          <a:custGeom>
            <a:avLst/>
            <a:gdLst/>
            <a:ahLst/>
            <a:cxnLst/>
            <a:rect l="l" t="t" r="r" b="b"/>
            <a:pathLst>
              <a:path w="9144000" h="4681855" extrusionOk="0">
                <a:moveTo>
                  <a:pt x="4553712" y="0"/>
                </a:moveTo>
                <a:lnTo>
                  <a:pt x="0" y="0"/>
                </a:lnTo>
                <a:lnTo>
                  <a:pt x="0" y="4681715"/>
                </a:lnTo>
                <a:lnTo>
                  <a:pt x="4553712" y="4681715"/>
                </a:lnTo>
                <a:lnTo>
                  <a:pt x="4553712" y="0"/>
                </a:lnTo>
                <a:close/>
              </a:path>
              <a:path w="9144000" h="4681855" extrusionOk="0">
                <a:moveTo>
                  <a:pt x="9144000" y="0"/>
                </a:moveTo>
                <a:lnTo>
                  <a:pt x="4590288" y="0"/>
                </a:lnTo>
                <a:lnTo>
                  <a:pt x="4590288" y="4681715"/>
                </a:lnTo>
                <a:lnTo>
                  <a:pt x="9144000" y="4681715"/>
                </a:lnTo>
                <a:lnTo>
                  <a:pt x="9144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02743" y="281432"/>
            <a:ext cx="58801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02743" y="281432"/>
            <a:ext cx="58801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56031" y="682753"/>
            <a:ext cx="6477000" cy="9525"/>
          </a:xfrm>
          <a:custGeom>
            <a:avLst/>
            <a:gdLst/>
            <a:ahLst/>
            <a:cxnLst/>
            <a:rect l="l" t="t" r="r" b="b"/>
            <a:pathLst>
              <a:path w="6477000" h="9525" extrusionOk="0">
                <a:moveTo>
                  <a:pt x="0" y="0"/>
                </a:moveTo>
                <a:lnTo>
                  <a:pt x="6476999" y="9144"/>
                </a:lnTo>
              </a:path>
            </a:pathLst>
          </a:custGeom>
          <a:noFill/>
          <a:ln w="9525" cap="flat" cmpd="sng">
            <a:solidFill>
              <a:srgbClr val="999F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" name="Google Shape;11;p1"/>
          <p:cNvSpPr/>
          <p:nvPr/>
        </p:nvSpPr>
        <p:spPr>
          <a:xfrm>
            <a:off x="256032" y="6382511"/>
            <a:ext cx="8493760" cy="0"/>
          </a:xfrm>
          <a:custGeom>
            <a:avLst/>
            <a:gdLst/>
            <a:ahLst/>
            <a:cxnLst/>
            <a:rect l="l" t="t" r="r" b="b"/>
            <a:pathLst>
              <a:path w="8493760" h="120000" extrusionOk="0">
                <a:moveTo>
                  <a:pt x="0" y="0"/>
                </a:moveTo>
                <a:lnTo>
                  <a:pt x="8493252" y="0"/>
                </a:lnTo>
              </a:path>
            </a:pathLst>
          </a:custGeom>
          <a:noFill/>
          <a:ln w="9525" cap="flat" cmpd="sng">
            <a:solidFill>
              <a:srgbClr val="999F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85476" y="355209"/>
            <a:ext cx="1818045" cy="73128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02743" y="281432"/>
            <a:ext cx="58801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1" u="none" strike="noStrike" cap="non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527100" y="1142468"/>
            <a:ext cx="69011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u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topics.worldbank.org/world-development-indicator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2024</a:t>
            </a:r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Universität Passau - Ali Haydar Özdağ - Oghenemano Utomudo Omogha</a:t>
            </a: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581" y="2607504"/>
            <a:ext cx="8512658" cy="29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/>
        </p:nvSpPr>
        <p:spPr>
          <a:xfrm>
            <a:off x="142566" y="268462"/>
            <a:ext cx="68481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rgbClr val="A1A1A1"/>
                </a:solidFill>
              </a:rPr>
              <a:t>Data Visualization</a:t>
            </a:r>
            <a:endParaRPr sz="2800" b="1">
              <a:solidFill>
                <a:srgbClr val="A1A1A1"/>
              </a:solidFill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142566" y="1223899"/>
            <a:ext cx="79732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</a:rPr>
              <a:t>Data Visualization: Presentation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</a:rPr>
              <a:t>Ali Haydar Özdağ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</a:rPr>
              <a:t>Oghenemano Utomudo Omogha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2024</a:t>
            </a: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Universität Passau - Ali Haydar Özdağ - Oghenemano Utomudo Omogha</a:t>
            </a: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142566" y="268462"/>
            <a:ext cx="68481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rgbClr val="A1A1A1"/>
                </a:solidFill>
              </a:rPr>
              <a:t>Data Visualization</a:t>
            </a:r>
            <a:endParaRPr sz="2800" b="1">
              <a:solidFill>
                <a:srgbClr val="A1A1A1"/>
              </a:solidFill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142566" y="1223899"/>
            <a:ext cx="7973400" cy="263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tr-TR" sz="2400" b="1" dirty="0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Data set </a:t>
            </a:r>
            <a:r>
              <a:rPr lang="tr-TR" sz="2400" b="1" dirty="0" err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description</a:t>
            </a:r>
            <a:r>
              <a:rPr lang="tr-TR" sz="2400" b="1" dirty="0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sz="1500" dirty="0">
              <a:solidFill>
                <a:schemeClr val="dk1"/>
              </a:solidFill>
            </a:endParaRPr>
          </a:p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tr-TR" sz="1700" dirty="0">
                <a:solidFill>
                  <a:schemeClr val="dk1"/>
                </a:solidFill>
              </a:rPr>
              <a:t>Domain: GDP </a:t>
            </a:r>
            <a:r>
              <a:rPr lang="tr-TR" sz="1700" dirty="0" err="1">
                <a:solidFill>
                  <a:schemeClr val="dk1"/>
                </a:solidFill>
              </a:rPr>
              <a:t>per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r>
              <a:rPr lang="tr-TR" sz="1700" dirty="0" err="1">
                <a:solidFill>
                  <a:schemeClr val="dk1"/>
                </a:solidFill>
              </a:rPr>
              <a:t>capita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r>
              <a:rPr lang="tr-TR" sz="1700" dirty="0" err="1">
                <a:solidFill>
                  <a:schemeClr val="dk1"/>
                </a:solidFill>
              </a:rPr>
              <a:t>all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r>
              <a:rPr lang="tr-TR" sz="1700" dirty="0" err="1">
                <a:solidFill>
                  <a:schemeClr val="dk1"/>
                </a:solidFill>
              </a:rPr>
              <a:t>countries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tr-TR" sz="1700" dirty="0" err="1">
                <a:solidFill>
                  <a:schemeClr val="dk1"/>
                </a:solidFill>
              </a:rPr>
              <a:t>Number</a:t>
            </a:r>
            <a:r>
              <a:rPr lang="tr-TR" sz="1700" dirty="0">
                <a:solidFill>
                  <a:schemeClr val="dk1"/>
                </a:solidFill>
              </a:rPr>
              <a:t> of </a:t>
            </a:r>
            <a:r>
              <a:rPr lang="tr-TR" sz="1700" dirty="0" err="1">
                <a:solidFill>
                  <a:schemeClr val="dk1"/>
                </a:solidFill>
              </a:rPr>
              <a:t>Attributes</a:t>
            </a:r>
            <a:r>
              <a:rPr lang="tr-TR" sz="1700" dirty="0">
                <a:solidFill>
                  <a:schemeClr val="dk1"/>
                </a:solidFill>
              </a:rPr>
              <a:t>: </a:t>
            </a:r>
            <a:r>
              <a:rPr lang="tr-TR" sz="1700" dirty="0" err="1">
                <a:solidFill>
                  <a:schemeClr val="dk1"/>
                </a:solidFill>
              </a:rPr>
              <a:t>Typically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r>
              <a:rPr lang="tr-TR" sz="1700" dirty="0" err="1">
                <a:solidFill>
                  <a:schemeClr val="dk1"/>
                </a:solidFill>
              </a:rPr>
              <a:t>around</a:t>
            </a:r>
            <a:r>
              <a:rPr lang="tr-TR" sz="1700" dirty="0">
                <a:solidFill>
                  <a:schemeClr val="dk1"/>
                </a:solidFill>
              </a:rPr>
              <a:t> 10-15 </a:t>
            </a:r>
            <a:r>
              <a:rPr lang="tr-TR" sz="1700" dirty="0" err="1">
                <a:solidFill>
                  <a:schemeClr val="dk1"/>
                </a:solidFill>
              </a:rPr>
              <a:t>attributes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r>
              <a:rPr lang="tr-TR" sz="1700" dirty="0" err="1">
                <a:solidFill>
                  <a:schemeClr val="dk1"/>
                </a:solidFill>
              </a:rPr>
              <a:t>including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r>
              <a:rPr lang="tr-TR" sz="1700" dirty="0" err="1">
                <a:solidFill>
                  <a:schemeClr val="dk1"/>
                </a:solidFill>
              </a:rPr>
              <a:t>location</a:t>
            </a:r>
            <a:r>
              <a:rPr lang="tr-TR" sz="1700" dirty="0">
                <a:solidFill>
                  <a:schemeClr val="dk1"/>
                </a:solidFill>
              </a:rPr>
              <a:t>, size (</a:t>
            </a:r>
            <a:r>
              <a:rPr lang="tr-TR" sz="1700" dirty="0" err="1">
                <a:solidFill>
                  <a:schemeClr val="dk1"/>
                </a:solidFill>
              </a:rPr>
              <a:t>square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r>
              <a:rPr lang="tr-TR" sz="1700" dirty="0" err="1">
                <a:solidFill>
                  <a:schemeClr val="dk1"/>
                </a:solidFill>
              </a:rPr>
              <a:t>footage</a:t>
            </a:r>
            <a:r>
              <a:rPr lang="tr-TR" sz="1700" dirty="0">
                <a:solidFill>
                  <a:schemeClr val="dk1"/>
                </a:solidFill>
              </a:rPr>
              <a:t>), </a:t>
            </a:r>
            <a:r>
              <a:rPr lang="tr-TR" sz="1700" dirty="0" err="1">
                <a:solidFill>
                  <a:schemeClr val="dk1"/>
                </a:solidFill>
              </a:rPr>
              <a:t>number</a:t>
            </a:r>
            <a:r>
              <a:rPr lang="tr-TR" sz="1700" dirty="0">
                <a:solidFill>
                  <a:schemeClr val="dk1"/>
                </a:solidFill>
              </a:rPr>
              <a:t> of </a:t>
            </a:r>
            <a:r>
              <a:rPr lang="tr-TR" sz="1700" dirty="0" err="1">
                <a:solidFill>
                  <a:schemeClr val="dk1"/>
                </a:solidFill>
              </a:rPr>
              <a:t>bedrooms</a:t>
            </a:r>
            <a:r>
              <a:rPr lang="tr-TR" sz="1700" dirty="0">
                <a:solidFill>
                  <a:schemeClr val="dk1"/>
                </a:solidFill>
              </a:rPr>
              <a:t>/</a:t>
            </a:r>
            <a:r>
              <a:rPr lang="tr-TR" sz="1700" dirty="0" err="1">
                <a:solidFill>
                  <a:schemeClr val="dk1"/>
                </a:solidFill>
              </a:rPr>
              <a:t>bathrooms</a:t>
            </a:r>
            <a:r>
              <a:rPr lang="tr-TR" sz="1700" dirty="0">
                <a:solidFill>
                  <a:schemeClr val="dk1"/>
                </a:solidFill>
              </a:rPr>
              <a:t>, </a:t>
            </a:r>
            <a:r>
              <a:rPr lang="tr-TR" sz="1700" dirty="0" err="1">
                <a:solidFill>
                  <a:schemeClr val="dk1"/>
                </a:solidFill>
              </a:rPr>
              <a:t>price</a:t>
            </a:r>
            <a:r>
              <a:rPr lang="tr-TR" sz="1700" dirty="0">
                <a:solidFill>
                  <a:schemeClr val="dk1"/>
                </a:solidFill>
              </a:rPr>
              <a:t>, </a:t>
            </a:r>
            <a:r>
              <a:rPr lang="tr-TR" sz="1700" dirty="0" err="1">
                <a:solidFill>
                  <a:schemeClr val="dk1"/>
                </a:solidFill>
              </a:rPr>
              <a:t>age</a:t>
            </a:r>
            <a:r>
              <a:rPr lang="tr-TR" sz="1700" dirty="0">
                <a:solidFill>
                  <a:schemeClr val="dk1"/>
                </a:solidFill>
              </a:rPr>
              <a:t> of </a:t>
            </a:r>
            <a:r>
              <a:rPr lang="tr-TR" sz="1700" dirty="0" err="1">
                <a:solidFill>
                  <a:schemeClr val="dk1"/>
                </a:solidFill>
              </a:rPr>
              <a:t>property</a:t>
            </a:r>
            <a:r>
              <a:rPr lang="tr-TR" sz="1700" dirty="0">
                <a:solidFill>
                  <a:schemeClr val="dk1"/>
                </a:solidFill>
              </a:rPr>
              <a:t>, </a:t>
            </a:r>
            <a:r>
              <a:rPr lang="tr-TR" sz="1700" dirty="0" err="1">
                <a:solidFill>
                  <a:schemeClr val="dk1"/>
                </a:solidFill>
              </a:rPr>
              <a:t>etc</a:t>
            </a:r>
            <a:r>
              <a:rPr lang="tr-TR" sz="1700" dirty="0">
                <a:solidFill>
                  <a:schemeClr val="dk1"/>
                </a:solidFill>
              </a:rPr>
              <a:t>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tr-TR" sz="1700" dirty="0">
                <a:solidFill>
                  <a:schemeClr val="dk1"/>
                </a:solidFill>
              </a:rPr>
              <a:t>Data Size : 73 </a:t>
            </a:r>
            <a:r>
              <a:rPr lang="tr-TR" sz="1700" dirty="0" err="1">
                <a:solidFill>
                  <a:schemeClr val="dk1"/>
                </a:solidFill>
              </a:rPr>
              <a:t>mb</a:t>
            </a:r>
            <a:endParaRPr lang="tr-TR"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tr-TR" sz="1700" dirty="0">
                <a:solidFill>
                  <a:schemeClr val="dk1"/>
                </a:solidFill>
              </a:rPr>
              <a:t>Source : </a:t>
            </a:r>
            <a:r>
              <a:rPr lang="tr-TR" sz="1700" dirty="0">
                <a:solidFill>
                  <a:schemeClr val="dk1"/>
                </a:solidFill>
                <a:hlinkClick r:id="rId3"/>
              </a:rPr>
              <a:t>https://data.un.org/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r>
              <a:rPr lang="tr-TR" sz="1700" dirty="0" err="1">
                <a:solidFill>
                  <a:schemeClr val="dk1"/>
                </a:solidFill>
              </a:rPr>
              <a:t>or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r>
              <a:rPr lang="tr-TR" sz="1700" dirty="0">
                <a:solidFill>
                  <a:schemeClr val="dk1"/>
                </a:solidFill>
                <a:hlinkClick r:id="rId4"/>
              </a:rPr>
              <a:t>https://datatopics.worldbank.org/world-development-indicators/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2024</a:t>
            </a: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Universität Passau - Ali Haydar Özdağ - Oghenemano Utomudo Omogha</a:t>
            </a: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142566" y="268462"/>
            <a:ext cx="6848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rgbClr val="A1A1A1"/>
                </a:solidFill>
              </a:rPr>
              <a:t>Data Visualization</a:t>
            </a:r>
            <a:endParaRPr sz="2800" b="1">
              <a:solidFill>
                <a:srgbClr val="A1A1A1"/>
              </a:solidFill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93850" y="791650"/>
            <a:ext cx="84780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Dashboard Visualization Techniques</a:t>
            </a:r>
            <a:r>
              <a:rPr lang="tr-TR">
                <a:solidFill>
                  <a:schemeClr val="dk1"/>
                </a:solidFill>
              </a:rPr>
              <a:t>:</a:t>
            </a:r>
            <a:endParaRPr/>
          </a:p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025" y="1255600"/>
            <a:ext cx="2441826" cy="20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400" y="1255588"/>
            <a:ext cx="2525552" cy="257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975" y="4264124"/>
            <a:ext cx="3461151" cy="18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600" y="1255600"/>
            <a:ext cx="2826024" cy="28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9"/>
          <p:cNvSpPr txBox="1"/>
          <p:nvPr/>
        </p:nvSpPr>
        <p:spPr>
          <a:xfrm>
            <a:off x="525263" y="4118175"/>
            <a:ext cx="23145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rgbClr val="4D4D4D"/>
                </a:solidFill>
              </a:rPr>
              <a:t>Heat map</a:t>
            </a:r>
            <a:endParaRPr sz="1600">
              <a:solidFill>
                <a:srgbClr val="4D4D4D"/>
              </a:solidFill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3617800" y="4190325"/>
            <a:ext cx="1595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D4D4D"/>
              </a:solidFill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3544725" y="4092875"/>
            <a:ext cx="15348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4D4D4D"/>
                </a:solidFill>
              </a:rPr>
              <a:t>Histogram plot</a:t>
            </a:r>
            <a:endParaRPr>
              <a:solidFill>
                <a:srgbClr val="4D4D4D"/>
              </a:solidFill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6565650" y="3727450"/>
            <a:ext cx="19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rgbClr val="4D4D4D"/>
                </a:solidFill>
              </a:rPr>
              <a:t>3d scatter plot</a:t>
            </a:r>
            <a:endParaRPr sz="1600">
              <a:solidFill>
                <a:srgbClr val="4D4D4D"/>
              </a:solidFill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4190325" y="5944425"/>
            <a:ext cx="42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Choropleth Maps for Geographic Insights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2024</a:t>
            </a:r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Universität Passau - Ali Haydar Özdağ - Oghenemano Utomudo Omogha</a:t>
            </a:r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  <p:sp>
        <p:nvSpPr>
          <p:cNvPr id="98" name="Google Shape;98;p10"/>
          <p:cNvSpPr txBox="1"/>
          <p:nvPr/>
        </p:nvSpPr>
        <p:spPr>
          <a:xfrm>
            <a:off x="142566" y="268462"/>
            <a:ext cx="6848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rgbClr val="A1A1A1"/>
                </a:solidFill>
              </a:rPr>
              <a:t>Data Visualization</a:t>
            </a:r>
            <a:endParaRPr sz="2800" b="1">
              <a:solidFill>
                <a:srgbClr val="A1A1A1"/>
              </a:solidFill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142575" y="936450"/>
            <a:ext cx="8478000" cy="5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Dashboard Visualization Techniques</a:t>
            </a:r>
            <a:r>
              <a:rPr lang="tr-TR">
                <a:solidFill>
                  <a:schemeClr val="dk1"/>
                </a:solidFill>
              </a:rPr>
              <a:t>:</a:t>
            </a:r>
            <a:endParaRPr/>
          </a:p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tr-TR"/>
              <a:t>TODO add meaningful techniques and images</a:t>
            </a:r>
            <a:endParaRPr/>
          </a:p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Heatmaps for Correlation Analysis: Visualize pairwise correlations between numerical attributes (e.g., price, size, age) to identify key factors impacting housing prices.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Histograms and Box Plots: Display distributions of key attributes like property prices, sizes, and ages.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3D Scatter Plots for Complex Relationships: Visualize interactions between three key attributes (e.g., price, size, location) in a 3D space for deeper insights.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Choropleth Maps for Geographic Insights: Show regional variations in housing prices using color-coded maps based on location data.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Interactions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Filtering Interactions: Allow users to filter properties based on attributes (e.g., price range, number of bedrooms) to refine the dataset.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Map Interactivity: Clicking on a location marker updates other charts to show details of selected property.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Brushing and Linking: Highlighting a segment in one chart (e.g., price range) dynamically updates other charts to show properties falling within that range.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Tooltips: Display additional details (like exact price, size, or location) when hovering over data points in the charts.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2024</a:t>
            </a:r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Universität Passau - Ali Haydar Özdağ - Oghenemano Utomudo Omogha</a:t>
            </a: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  <p:sp>
        <p:nvSpPr>
          <p:cNvPr id="108" name="Google Shape;108;p11"/>
          <p:cNvSpPr txBox="1"/>
          <p:nvPr/>
        </p:nvSpPr>
        <p:spPr>
          <a:xfrm>
            <a:off x="142566" y="268462"/>
            <a:ext cx="6848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rgbClr val="A1A1A1"/>
                </a:solidFill>
              </a:rPr>
              <a:t>Data Visualization</a:t>
            </a:r>
            <a:endParaRPr sz="2800" b="1">
              <a:solidFill>
                <a:srgbClr val="A1A1A1"/>
              </a:solidFill>
            </a:endParaRPr>
          </a:p>
        </p:txBody>
      </p:sp>
      <p:sp>
        <p:nvSpPr>
          <p:cNvPr id="109" name="Google Shape;109;p11"/>
          <p:cNvSpPr txBox="1"/>
          <p:nvPr/>
        </p:nvSpPr>
        <p:spPr>
          <a:xfrm>
            <a:off x="142575" y="936450"/>
            <a:ext cx="8478000" cy="5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Reasoning Behind Visualizations and Interactions</a:t>
            </a:r>
            <a:r>
              <a:rPr lang="tr-TR">
                <a:solidFill>
                  <a:schemeClr val="dk1"/>
                </a:solidFill>
              </a:rPr>
              <a:t>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Visualizations' Purpose and Complexity: Explain how advanced visualizations enable deeper exploration of complex data structures and relationships.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Importance of Interactivity for Exploring Multidimensional Data: Discuss how interactive features empower users to uncover hidden insights and patterns.</a:t>
            </a:r>
            <a:endParaRPr/>
          </a:p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Implementation &amp; Insights</a:t>
            </a:r>
            <a:r>
              <a:rPr lang="tr-TR">
                <a:solidFill>
                  <a:schemeClr val="dk1"/>
                </a:solidFill>
              </a:rPr>
              <a:t>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Special Arrangements of Charts for Multivariate Views: Design layouts to accommodate multiple sophisticated visualizations for comprehensive data analysis.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Implementation Details (Advanced Libraries &amp; Tools): Utilize powerful visualization libraries like D3.js for rendering complex charts and interactive dashboards.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Statistical Analysis Techniques for Insightful Visualizations: Apply advanced statistical methods (e.g., clustering, dimensionality reduction) to preprocess data and derive meaningful visual representations.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Advanced Transitions/Animations for Enhanced User Experience: Incorporate dynamic transitions and animations to enhance usability and engagement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Ekran Gösterisi (4:3)</PresentationFormat>
  <Paragraphs>63</Paragraphs>
  <Slides>5</Slides>
  <Notes>5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 Narrow</vt:lpstr>
      <vt:lpstr>Calibri</vt:lpstr>
      <vt:lpstr>Arial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Özdag, Ali Haydar</cp:lastModifiedBy>
  <cp:revision>1</cp:revision>
  <dcterms:modified xsi:type="dcterms:W3CDTF">2024-05-12T20:40:12Z</dcterms:modified>
</cp:coreProperties>
</file>