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7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Infant Mortality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Year</c:v>
                </c:pt>
              </c:strCache>
            </c:strRef>
          </c:tx>
          <c:marker>
            <c:symbol val="none"/>
          </c:marker>
          <c:val>
            <c:numRef>
              <c:f>Sheet1!$C$7:$C$19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Sheet1!$D$6</c:f>
              <c:strCache>
                <c:ptCount val="1"/>
                <c:pt idx="0">
                  <c:v>No. of infants/children dead</c:v>
                </c:pt>
              </c:strCache>
            </c:strRef>
          </c:tx>
          <c:marker>
            <c:symbol val="none"/>
          </c:marker>
          <c:val>
            <c:numRef>
              <c:f>Sheet1!$D$7:$D$19</c:f>
              <c:numCache>
                <c:formatCode>General</c:formatCode>
                <c:ptCount val="13"/>
                <c:pt idx="0">
                  <c:v>1000</c:v>
                </c:pt>
                <c:pt idx="1">
                  <c:v>1012</c:v>
                </c:pt>
                <c:pt idx="2">
                  <c:v>2000</c:v>
                </c:pt>
                <c:pt idx="3">
                  <c:v>1205</c:v>
                </c:pt>
                <c:pt idx="4">
                  <c:v>900</c:v>
                </c:pt>
                <c:pt idx="5">
                  <c:v>1000</c:v>
                </c:pt>
                <c:pt idx="6">
                  <c:v>3000</c:v>
                </c:pt>
                <c:pt idx="7">
                  <c:v>2302</c:v>
                </c:pt>
                <c:pt idx="8">
                  <c:v>1000</c:v>
                </c:pt>
                <c:pt idx="9">
                  <c:v>700</c:v>
                </c:pt>
                <c:pt idx="10">
                  <c:v>2303</c:v>
                </c:pt>
                <c:pt idx="11">
                  <c:v>2900</c:v>
                </c:pt>
                <c:pt idx="12">
                  <c:v>2800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251072"/>
        <c:axId val="95253632"/>
      </c:lineChart>
      <c:catAx>
        <c:axId val="95251072"/>
        <c:scaling>
          <c:orientation val="minMax"/>
        </c:scaling>
        <c:delete val="0"/>
        <c:axPos val="b"/>
        <c:majorTickMark val="out"/>
        <c:minorTickMark val="none"/>
        <c:tickLblPos val="nextTo"/>
        <c:crossAx val="95253632"/>
        <c:crosses val="autoZero"/>
        <c:auto val="1"/>
        <c:lblAlgn val="ctr"/>
        <c:lblOffset val="100"/>
        <c:noMultiLvlLbl val="0"/>
      </c:catAx>
      <c:valAx>
        <c:axId val="95253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251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Maternal Mortality</a:t>
            </a: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Sheet2!$A$1</c:f>
              <c:strCache>
                <c:ptCount val="1"/>
                <c:pt idx="0">
                  <c:v>Year</c:v>
                </c:pt>
              </c:strCache>
            </c:strRef>
          </c:tx>
          <c:marker>
            <c:symbol val="none"/>
          </c:marker>
          <c:val>
            <c:numRef>
              <c:f>Sheet2!$A$2:$A$14</c:f>
              <c:numCache>
                <c:formatCode>General</c:formatCode>
                <c:ptCount val="1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Maternal women dead</c:v>
                </c:pt>
              </c:strCache>
            </c:strRef>
          </c:tx>
          <c:marker>
            <c:symbol val="none"/>
          </c:marker>
          <c:val>
            <c:numRef>
              <c:f>Sheet2!$B$2:$B$14</c:f>
              <c:numCache>
                <c:formatCode>General</c:formatCode>
                <c:ptCount val="13"/>
                <c:pt idx="0">
                  <c:v>600</c:v>
                </c:pt>
                <c:pt idx="1">
                  <c:v>500</c:v>
                </c:pt>
                <c:pt idx="2">
                  <c:v>300</c:v>
                </c:pt>
                <c:pt idx="3">
                  <c:v>690</c:v>
                </c:pt>
                <c:pt idx="4">
                  <c:v>532</c:v>
                </c:pt>
                <c:pt idx="5">
                  <c:v>263</c:v>
                </c:pt>
                <c:pt idx="6">
                  <c:v>114</c:v>
                </c:pt>
                <c:pt idx="7">
                  <c:v>523</c:v>
                </c:pt>
                <c:pt idx="8">
                  <c:v>365</c:v>
                </c:pt>
                <c:pt idx="9">
                  <c:v>256</c:v>
                </c:pt>
                <c:pt idx="10">
                  <c:v>251</c:v>
                </c:pt>
                <c:pt idx="11">
                  <c:v>655</c:v>
                </c:pt>
                <c:pt idx="12">
                  <c:v>452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507712"/>
        <c:axId val="107510016"/>
      </c:lineChart>
      <c:catAx>
        <c:axId val="107507712"/>
        <c:scaling>
          <c:orientation val="minMax"/>
        </c:scaling>
        <c:delete val="0"/>
        <c:axPos val="b"/>
        <c:majorTickMark val="out"/>
        <c:minorTickMark val="none"/>
        <c:tickLblPos val="nextTo"/>
        <c:crossAx val="107510016"/>
        <c:crosses val="autoZero"/>
        <c:auto val="1"/>
        <c:lblAlgn val="ctr"/>
        <c:lblOffset val="100"/>
        <c:noMultiLvlLbl val="0"/>
      </c:catAx>
      <c:valAx>
        <c:axId val="107510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75077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Sheet3!$B$1</c:f>
              <c:strCache>
                <c:ptCount val="1"/>
                <c:pt idx="0">
                  <c:v>Life Expectancy</c:v>
                </c:pt>
              </c:strCache>
            </c:strRef>
          </c:tx>
          <c:marker>
            <c:symbol val="none"/>
          </c:marker>
          <c:val>
            <c:numRef>
              <c:f>Sheet3!$B$2:$B$14</c:f>
              <c:numCache>
                <c:formatCode>General</c:formatCode>
                <c:ptCount val="13"/>
                <c:pt idx="0">
                  <c:v>60</c:v>
                </c:pt>
                <c:pt idx="1">
                  <c:v>50</c:v>
                </c:pt>
                <c:pt idx="2">
                  <c:v>55</c:v>
                </c:pt>
                <c:pt idx="3">
                  <c:v>55</c:v>
                </c:pt>
                <c:pt idx="4">
                  <c:v>61</c:v>
                </c:pt>
                <c:pt idx="5">
                  <c:v>59</c:v>
                </c:pt>
                <c:pt idx="6">
                  <c:v>60</c:v>
                </c:pt>
                <c:pt idx="7">
                  <c:v>69</c:v>
                </c:pt>
                <c:pt idx="8">
                  <c:v>70</c:v>
                </c:pt>
                <c:pt idx="9">
                  <c:v>59</c:v>
                </c:pt>
                <c:pt idx="10">
                  <c:v>66</c:v>
                </c:pt>
                <c:pt idx="11">
                  <c:v>71</c:v>
                </c:pt>
                <c:pt idx="12">
                  <c:v>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251776"/>
        <c:axId val="152265856"/>
      </c:lineChart>
      <c:catAx>
        <c:axId val="152251776"/>
        <c:scaling>
          <c:orientation val="minMax"/>
        </c:scaling>
        <c:delete val="0"/>
        <c:axPos val="b"/>
        <c:majorTickMark val="out"/>
        <c:minorTickMark val="none"/>
        <c:tickLblPos val="nextTo"/>
        <c:crossAx val="152265856"/>
        <c:crosses val="autoZero"/>
        <c:auto val="1"/>
        <c:lblAlgn val="ctr"/>
        <c:lblOffset val="100"/>
        <c:noMultiLvlLbl val="0"/>
      </c:catAx>
      <c:valAx>
        <c:axId val="152265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225177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Birth Rate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Sheet4!$B$1</c:f>
              <c:strCache>
                <c:ptCount val="1"/>
                <c:pt idx="0">
                  <c:v>Total no. of births per 1000</c:v>
                </c:pt>
              </c:strCache>
            </c:strRef>
          </c:tx>
          <c:invertIfNegative val="0"/>
          <c:val>
            <c:numRef>
              <c:f>Sheet4!$B$2:$B$14</c:f>
              <c:numCache>
                <c:formatCode>General</c:formatCode>
                <c:ptCount val="13"/>
                <c:pt idx="0">
                  <c:v>42</c:v>
                </c:pt>
                <c:pt idx="1">
                  <c:v>50</c:v>
                </c:pt>
                <c:pt idx="2">
                  <c:v>55.2</c:v>
                </c:pt>
                <c:pt idx="3">
                  <c:v>59</c:v>
                </c:pt>
                <c:pt idx="4">
                  <c:v>42</c:v>
                </c:pt>
                <c:pt idx="5">
                  <c:v>41</c:v>
                </c:pt>
                <c:pt idx="6">
                  <c:v>56</c:v>
                </c:pt>
                <c:pt idx="7">
                  <c:v>44</c:v>
                </c:pt>
                <c:pt idx="8">
                  <c:v>55</c:v>
                </c:pt>
                <c:pt idx="9">
                  <c:v>54</c:v>
                </c:pt>
                <c:pt idx="10">
                  <c:v>45</c:v>
                </c:pt>
                <c:pt idx="11">
                  <c:v>58</c:v>
                </c:pt>
                <c:pt idx="12">
                  <c:v>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251072"/>
        <c:axId val="181295744"/>
      </c:barChart>
      <c:catAx>
        <c:axId val="181251072"/>
        <c:scaling>
          <c:orientation val="minMax"/>
        </c:scaling>
        <c:delete val="0"/>
        <c:axPos val="l"/>
        <c:majorTickMark val="out"/>
        <c:minorTickMark val="none"/>
        <c:tickLblPos val="nextTo"/>
        <c:crossAx val="181295744"/>
        <c:crosses val="autoZero"/>
        <c:auto val="1"/>
        <c:lblAlgn val="ctr"/>
        <c:lblOffset val="100"/>
        <c:noMultiLvlLbl val="0"/>
      </c:catAx>
      <c:valAx>
        <c:axId val="18129574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812510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layout>
        <c:manualLayout>
          <c:xMode val="edge"/>
          <c:yMode val="edge"/>
          <c:x val="0.26776295176886544"/>
          <c:y val="5.8067702538239466E-2"/>
        </c:manualLayout>
      </c:layout>
      <c:overlay val="0"/>
    </c:title>
    <c:autoTitleDeleted val="0"/>
    <c:plotArea>
      <c:layout/>
      <c:pieChart>
        <c:varyColors val="1"/>
        <c:ser>
          <c:idx val="1"/>
          <c:order val="0"/>
          <c:tx>
            <c:strRef>
              <c:f>Sheet5!$B$1</c:f>
              <c:strCache>
                <c:ptCount val="1"/>
                <c:pt idx="0">
                  <c:v>Dependency Ratio</c:v>
                </c:pt>
              </c:strCache>
            </c:strRef>
          </c:tx>
          <c:val>
            <c:numRef>
              <c:f>Sheet5!$B$2:$B$14</c:f>
              <c:numCache>
                <c:formatCode>General</c:formatCode>
                <c:ptCount val="13"/>
                <c:pt idx="0">
                  <c:v>20</c:v>
                </c:pt>
                <c:pt idx="1">
                  <c:v>50</c:v>
                </c:pt>
                <c:pt idx="2">
                  <c:v>41</c:v>
                </c:pt>
                <c:pt idx="3">
                  <c:v>23</c:v>
                </c:pt>
                <c:pt idx="4">
                  <c:v>54.2</c:v>
                </c:pt>
                <c:pt idx="5">
                  <c:v>40</c:v>
                </c:pt>
                <c:pt idx="6">
                  <c:v>49</c:v>
                </c:pt>
                <c:pt idx="7">
                  <c:v>36</c:v>
                </c:pt>
                <c:pt idx="8">
                  <c:v>23</c:v>
                </c:pt>
                <c:pt idx="9">
                  <c:v>41</c:v>
                </c:pt>
                <c:pt idx="10">
                  <c:v>11</c:v>
                </c:pt>
                <c:pt idx="11">
                  <c:v>44</c:v>
                </c:pt>
                <c:pt idx="12">
                  <c:v>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>
        <c:manualLayout>
          <c:xMode val="edge"/>
          <c:yMode val="edge"/>
          <c:x val="0.14025007940265558"/>
          <c:y val="0.87749504708761294"/>
          <c:w val="0.74059418463550941"/>
          <c:h val="6.5224448411160013E-2"/>
        </c:manualLayout>
      </c:layout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ECE51-4980-41B2-B298-8B439DC67569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799C0-7B01-40C3-AC79-8576DAE4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79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63958-3AF3-468A-BF26-9958EAD8B753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46638-0ADC-497D-97F2-0A7EF6E0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CE1-9703-4531-A8DB-AAEB69A0E65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C4C0-FF78-4252-B2CE-CDCD204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9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CE1-9703-4531-A8DB-AAEB69A0E65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C4C0-FF78-4252-B2CE-CDCD204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3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CE1-9703-4531-A8DB-AAEB69A0E65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C4C0-FF78-4252-B2CE-CDCD204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94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CE1-9703-4531-A8DB-AAEB69A0E65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C4C0-FF78-4252-B2CE-CDCD204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CE1-9703-4531-A8DB-AAEB69A0E65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C4C0-FF78-4252-B2CE-CDCD204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CE1-9703-4531-A8DB-AAEB69A0E65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C4C0-FF78-4252-B2CE-CDCD204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CE1-9703-4531-A8DB-AAEB69A0E65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C4C0-FF78-4252-B2CE-CDCD204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CE1-9703-4531-A8DB-AAEB69A0E65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C4C0-FF78-4252-B2CE-CDCD204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4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CE1-9703-4531-A8DB-AAEB69A0E65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C4C0-FF78-4252-B2CE-CDCD204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CE1-9703-4531-A8DB-AAEB69A0E65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C4C0-FF78-4252-B2CE-CDCD204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CCE1-9703-4531-A8DB-AAEB69A0E65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C4C0-FF78-4252-B2CE-CDCD204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9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8CCE1-9703-4531-A8DB-AAEB69A0E65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DC4C0-FF78-4252-B2CE-CDCD204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7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gif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304800"/>
            <a:ext cx="8695944" cy="617220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31B6FD">
                  <a:lumMod val="75000"/>
                </a:srgbClr>
              </a:gs>
              <a:gs pos="90000">
                <a:srgbClr val="31B6FD">
                  <a:lumMod val="60000"/>
                  <a:lumOff val="40000"/>
                </a:srgbClr>
              </a:gs>
            </a:gsLst>
            <a:lin ang="5400000" scaled="0"/>
          </a:gra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5" name="Group 15"/>
          <p:cNvGrpSpPr>
            <a:grpSpLocks noChangeAspect="1"/>
          </p:cNvGrpSpPr>
          <p:nvPr/>
        </p:nvGrpSpPr>
        <p:grpSpPr bwMode="hidden">
          <a:xfrm>
            <a:off x="228600" y="5410200"/>
            <a:ext cx="8723376" cy="1329874"/>
            <a:chOff x="-3905251" y="4294188"/>
            <a:chExt cx="13027839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94" y="1066800"/>
            <a:ext cx="4548187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6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5944" cy="1905000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31B6FD">
                  <a:lumMod val="75000"/>
                </a:srgbClr>
              </a:gs>
              <a:gs pos="90000">
                <a:srgbClr val="31B6FD">
                  <a:lumMod val="60000"/>
                  <a:lumOff val="40000"/>
                </a:srgbClr>
              </a:gs>
            </a:gsLst>
            <a:lin ang="5400000" scaled="0"/>
          </a:gra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hidden">
          <a:xfrm>
            <a:off x="211665" y="956126"/>
            <a:ext cx="8723376" cy="1329874"/>
            <a:chOff x="-3905251" y="4294188"/>
            <a:chExt cx="13027839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 useBgFill="1">
          <p:nvSpPr>
            <p:cNvPr id="10" name="Freeform 9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38200" y="2819400"/>
            <a:ext cx="33361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</a:rPr>
              <a:t>Prabhu 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</a:rPr>
              <a:t>Rajesh Kumar 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54687" y="338802"/>
            <a:ext cx="16690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Hackers</a:t>
            </a:r>
            <a:endParaRPr kumimoji="0" lang="en-US" sz="3600" b="1" i="0" u="none" strike="noStrike" kern="0" cap="none" spc="0" normalizeH="0" baseline="0" noProof="0" dirty="0" smtClean="0">
              <a:ln w="1905"/>
              <a:gradFill>
                <a:gsLst>
                  <a:gs pos="0">
                    <a:srgbClr val="05E0DB">
                      <a:shade val="20000"/>
                      <a:satMod val="200000"/>
                    </a:srgbClr>
                  </a:gs>
                  <a:gs pos="78000">
                    <a:srgbClr val="05E0DB">
                      <a:tint val="90000"/>
                      <a:shade val="89000"/>
                      <a:satMod val="220000"/>
                    </a:srgbClr>
                  </a:gs>
                  <a:gs pos="100000">
                    <a:srgbClr val="05E0DB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25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5944" cy="1905000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31B6FD">
                  <a:lumMod val="75000"/>
                </a:srgbClr>
              </a:gs>
              <a:gs pos="90000">
                <a:srgbClr val="31B6FD">
                  <a:lumMod val="60000"/>
                  <a:lumOff val="40000"/>
                </a:srgbClr>
              </a:gs>
            </a:gsLst>
            <a:lin ang="5400000" scaled="0"/>
          </a:gra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hidden">
          <a:xfrm>
            <a:off x="211665" y="956126"/>
            <a:ext cx="8723376" cy="1329874"/>
            <a:chOff x="-3905251" y="4294188"/>
            <a:chExt cx="13027839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 useBgFill="1">
          <p:nvSpPr>
            <p:cNvPr id="10" name="Freeform 9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391577" y="342045"/>
            <a:ext cx="25202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Architecture</a:t>
            </a:r>
            <a:endParaRPr kumimoji="0" lang="en-US" sz="3600" b="1" i="0" u="none" strike="noStrike" kern="0" cap="none" spc="0" normalizeH="0" baseline="0" noProof="0" dirty="0" smtClean="0">
              <a:ln w="1905"/>
              <a:gradFill>
                <a:gsLst>
                  <a:gs pos="0">
                    <a:srgbClr val="05E0DB">
                      <a:shade val="20000"/>
                      <a:satMod val="200000"/>
                    </a:srgbClr>
                  </a:gs>
                  <a:gs pos="78000">
                    <a:srgbClr val="05E0DB">
                      <a:tint val="90000"/>
                      <a:shade val="89000"/>
                      <a:satMod val="220000"/>
                    </a:srgbClr>
                  </a:gs>
                  <a:gs pos="100000">
                    <a:srgbClr val="05E0DB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</a:endParaRPr>
          </a:p>
        </p:txBody>
      </p:sp>
      <p:sp>
        <p:nvSpPr>
          <p:cNvPr id="15" name="Rounded Rectangle 14"/>
          <p:cNvSpPr/>
          <p:nvPr/>
        </p:nvSpPr>
        <p:spPr>
          <a:xfrm rot="16200000">
            <a:off x="372915" y="2578444"/>
            <a:ext cx="914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Birth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372915" y="4052184"/>
            <a:ext cx="914400" cy="304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Death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766317" y="1994784"/>
            <a:ext cx="587020" cy="609600"/>
            <a:chOff x="1545802" y="2286000"/>
            <a:chExt cx="587020" cy="609600"/>
          </a:xfrm>
        </p:grpSpPr>
        <p:pic>
          <p:nvPicPr>
            <p:cNvPr id="2052" name="Picture 4" descr="https://encrypted-tbn2.gstatic.com/images?q=tbn:ANd9GcTjlX3oDk8FFpygEIr3u49ROkHTD18EN0vWzSnpRUQT-TZOJLz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214" y="2286000"/>
              <a:ext cx="438151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545802" y="2618601"/>
              <a:ext cx="587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House</a:t>
              </a:r>
              <a:endParaRPr lang="en-US" sz="12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94367" y="3040507"/>
            <a:ext cx="735948" cy="831476"/>
            <a:chOff x="1473852" y="3331723"/>
            <a:chExt cx="735948" cy="831476"/>
          </a:xfrm>
        </p:grpSpPr>
        <p:pic>
          <p:nvPicPr>
            <p:cNvPr id="2050" name="Picture 2" descr="http://icons.iconarchive.com/icons/icons-land/gis-gps-map/256/Hospital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852" y="3331723"/>
              <a:ext cx="706877" cy="706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496015" y="3886200"/>
              <a:ext cx="713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Hospital</a:t>
              </a:r>
              <a:endParaRPr lang="en-US" sz="1200" b="1" dirty="0"/>
            </a:p>
          </p:txBody>
        </p:sp>
      </p:grpSp>
      <p:grpSp>
        <p:nvGrpSpPr>
          <p:cNvPr id="2069" name="Group 2068"/>
          <p:cNvGrpSpPr/>
          <p:nvPr/>
        </p:nvGrpSpPr>
        <p:grpSpPr>
          <a:xfrm>
            <a:off x="1750104" y="4509384"/>
            <a:ext cx="810109" cy="838200"/>
            <a:chOff x="1529589" y="4800600"/>
            <a:chExt cx="810109" cy="838200"/>
          </a:xfrm>
        </p:grpSpPr>
        <p:pic>
          <p:nvPicPr>
            <p:cNvPr id="2060" name="Picture 12" descr="https://encrypted-tbn0.gstatic.com/images?q=tbn:ANd9GcTrj3AM4RggCzqhKlAi39taiqSd1Gu_2Wy0N-DK7sEdDe2toKU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589" y="4800600"/>
              <a:ext cx="752475" cy="752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600200" y="5361801"/>
              <a:ext cx="739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Accident</a:t>
              </a:r>
              <a:endParaRPr lang="en-US" sz="1200" b="1" dirty="0"/>
            </a:p>
          </p:txBody>
        </p:sp>
      </p:grpSp>
      <p:cxnSp>
        <p:nvCxnSpPr>
          <p:cNvPr id="26" name="Elbow Connector 25"/>
          <p:cNvCxnSpPr>
            <a:stCxn id="15" idx="2"/>
          </p:cNvCxnSpPr>
          <p:nvPr/>
        </p:nvCxnSpPr>
        <p:spPr>
          <a:xfrm flipV="1">
            <a:off x="982515" y="2213860"/>
            <a:ext cx="846214" cy="516984"/>
          </a:xfrm>
          <a:prstGeom prst="bentConnector3">
            <a:avLst>
              <a:gd name="adj1" fmla="val 419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2"/>
          </p:cNvCxnSpPr>
          <p:nvPr/>
        </p:nvCxnSpPr>
        <p:spPr>
          <a:xfrm>
            <a:off x="982515" y="2730844"/>
            <a:ext cx="711852" cy="6631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</p:cNvCxnSpPr>
          <p:nvPr/>
        </p:nvCxnSpPr>
        <p:spPr>
          <a:xfrm flipV="1">
            <a:off x="982515" y="2213860"/>
            <a:ext cx="846214" cy="1990724"/>
          </a:xfrm>
          <a:prstGeom prst="bentConnector3">
            <a:avLst>
              <a:gd name="adj1" fmla="val 4080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9" name="Elbow Connector 2048"/>
          <p:cNvCxnSpPr>
            <a:stCxn id="18" idx="2"/>
          </p:cNvCxnSpPr>
          <p:nvPr/>
        </p:nvCxnSpPr>
        <p:spPr>
          <a:xfrm flipV="1">
            <a:off x="982515" y="3393946"/>
            <a:ext cx="711852" cy="8106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6" name="Elbow Connector 2065"/>
          <p:cNvCxnSpPr>
            <a:stCxn id="18" idx="1"/>
          </p:cNvCxnSpPr>
          <p:nvPr/>
        </p:nvCxnSpPr>
        <p:spPr>
          <a:xfrm rot="16200000" flipH="1">
            <a:off x="1178190" y="4313708"/>
            <a:ext cx="223838" cy="9199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9" name="Group 2108"/>
          <p:cNvGrpSpPr/>
          <p:nvPr/>
        </p:nvGrpSpPr>
        <p:grpSpPr>
          <a:xfrm>
            <a:off x="4078106" y="3819980"/>
            <a:ext cx="960750" cy="1407470"/>
            <a:chOff x="5146131" y="2053796"/>
            <a:chExt cx="1026069" cy="1407470"/>
          </a:xfrm>
        </p:grpSpPr>
        <p:pic>
          <p:nvPicPr>
            <p:cNvPr id="2070" name="Picture 14" descr="http://www.iconshock.com/img_jpg/STROKE/networking/jpg/256/form_icon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875" y="2053796"/>
              <a:ext cx="918325" cy="891453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1" name="TextBox 2070"/>
            <p:cNvSpPr txBox="1"/>
            <p:nvPr/>
          </p:nvSpPr>
          <p:spPr>
            <a:xfrm>
              <a:off x="5146131" y="2814935"/>
              <a:ext cx="10157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Birth/Death</a:t>
              </a:r>
            </a:p>
            <a:p>
              <a:r>
                <a:rPr lang="en-US" sz="1200" b="1" dirty="0" smtClean="0"/>
                <a:t>Registration</a:t>
              </a:r>
            </a:p>
            <a:p>
              <a:pPr algn="ctr"/>
              <a:r>
                <a:rPr lang="en-US" sz="1200" b="1" dirty="0" smtClean="0"/>
                <a:t>Form</a:t>
              </a:r>
              <a:endParaRPr lang="en-US" sz="1200" b="1" dirty="0"/>
            </a:p>
          </p:txBody>
        </p:sp>
      </p:grpSp>
      <p:sp>
        <p:nvSpPr>
          <p:cNvPr id="56" name="Rounded Rectangle 55"/>
          <p:cNvSpPr/>
          <p:nvPr/>
        </p:nvSpPr>
        <p:spPr>
          <a:xfrm rot="16200000">
            <a:off x="2623448" y="1954712"/>
            <a:ext cx="1385500" cy="5240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Registration</a:t>
            </a:r>
          </a:p>
          <a:p>
            <a:pPr algn="ctr"/>
            <a:r>
              <a:rPr lang="en-US" sz="1600" dirty="0" smtClean="0"/>
              <a:t>Request</a:t>
            </a:r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 rot="16200000">
            <a:off x="2775097" y="4001718"/>
            <a:ext cx="1100857" cy="5240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Hospital</a:t>
            </a:r>
          </a:p>
          <a:p>
            <a:pPr algn="ctr"/>
            <a:r>
              <a:rPr lang="en-US" sz="1600" dirty="0" smtClean="0"/>
              <a:t>login</a:t>
            </a:r>
            <a:endParaRPr lang="en-US" sz="1600" dirty="0"/>
          </a:p>
        </p:txBody>
      </p:sp>
      <p:cxnSp>
        <p:nvCxnSpPr>
          <p:cNvPr id="2076" name="Elbow Connector 2075"/>
          <p:cNvCxnSpPr>
            <a:endCxn id="58" idx="0"/>
          </p:cNvCxnSpPr>
          <p:nvPr/>
        </p:nvCxnSpPr>
        <p:spPr>
          <a:xfrm>
            <a:off x="2401244" y="3393946"/>
            <a:ext cx="662245" cy="8698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56" idx="0"/>
          </p:cNvCxnSpPr>
          <p:nvPr/>
        </p:nvCxnSpPr>
        <p:spPr>
          <a:xfrm>
            <a:off x="2266880" y="2213861"/>
            <a:ext cx="787281" cy="28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58" idx="0"/>
          </p:cNvCxnSpPr>
          <p:nvPr/>
        </p:nvCxnSpPr>
        <p:spPr>
          <a:xfrm flipV="1">
            <a:off x="2502579" y="4263755"/>
            <a:ext cx="560910" cy="621867"/>
          </a:xfrm>
          <a:prstGeom prst="bentConnector3">
            <a:avLst>
              <a:gd name="adj1" fmla="val 3959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030516" y="1881513"/>
            <a:ext cx="1142999" cy="875271"/>
            <a:chOff x="3641560" y="2067218"/>
            <a:chExt cx="1383594" cy="1003854"/>
          </a:xfrm>
        </p:grpSpPr>
        <p:pic>
          <p:nvPicPr>
            <p:cNvPr id="51" name="Picture 16" descr="https://encrypted-tbn2.gstatic.com/images?q=tbn:ANd9GcQj8lXMQV78MdaScHLzkI7F2mPsIi5bxnCyrFz8hNQYh1r1R_J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519" y="2067218"/>
              <a:ext cx="561482" cy="74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3641560" y="2753380"/>
              <a:ext cx="1383594" cy="31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Within 21 Days</a:t>
              </a:r>
              <a:endParaRPr lang="en-US" sz="1200" b="1" dirty="0"/>
            </a:p>
          </p:txBody>
        </p:sp>
      </p:grpSp>
      <p:cxnSp>
        <p:nvCxnSpPr>
          <p:cNvPr id="2108" name="Elbow Connector 2107"/>
          <p:cNvCxnSpPr>
            <a:stCxn id="56" idx="2"/>
          </p:cNvCxnSpPr>
          <p:nvPr/>
        </p:nvCxnSpPr>
        <p:spPr>
          <a:xfrm flipV="1">
            <a:off x="3578235" y="2213861"/>
            <a:ext cx="604680" cy="28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5" name="Straight Arrow Connector 2114"/>
          <p:cNvCxnSpPr>
            <a:stCxn id="58" idx="2"/>
          </p:cNvCxnSpPr>
          <p:nvPr/>
        </p:nvCxnSpPr>
        <p:spPr>
          <a:xfrm>
            <a:off x="3587563" y="4263755"/>
            <a:ext cx="591427" cy="1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21" name="Picture 39" descr="C:\Users\Almighty\Desktop\download (1)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15" y="1973798"/>
            <a:ext cx="846285" cy="84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28" name="Group 2127"/>
          <p:cNvGrpSpPr/>
          <p:nvPr/>
        </p:nvGrpSpPr>
        <p:grpSpPr>
          <a:xfrm>
            <a:off x="5339935" y="3828850"/>
            <a:ext cx="1182118" cy="1185239"/>
            <a:chOff x="5119420" y="4183171"/>
            <a:chExt cx="1182118" cy="1185239"/>
          </a:xfrm>
        </p:grpSpPr>
        <p:pic>
          <p:nvPicPr>
            <p:cNvPr id="2124" name="Picture 41" descr="http://www.pnrstatus.co.in/wp-content/uploads/2013/06/SMS-based-ticket-booking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988" y="4183171"/>
              <a:ext cx="881747" cy="881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7" name="TextBox 2126"/>
            <p:cNvSpPr txBox="1"/>
            <p:nvPr/>
          </p:nvSpPr>
          <p:spPr>
            <a:xfrm>
              <a:off x="5119420" y="4906745"/>
              <a:ext cx="11821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Appointment &amp;</a:t>
              </a:r>
              <a:br>
                <a:rPr lang="en-US" sz="1200" b="1" dirty="0" smtClean="0"/>
              </a:br>
              <a:r>
                <a:rPr lang="en-US" sz="1200" b="1" dirty="0" smtClean="0"/>
                <a:t>Unique ID</a:t>
              </a:r>
              <a:endParaRPr lang="en-US" sz="1200" b="1" dirty="0"/>
            </a:p>
          </p:txBody>
        </p:sp>
      </p:grpSp>
      <p:cxnSp>
        <p:nvCxnSpPr>
          <p:cNvPr id="2132" name="Straight Arrow Connector 2131"/>
          <p:cNvCxnSpPr/>
          <p:nvPr/>
        </p:nvCxnSpPr>
        <p:spPr>
          <a:xfrm>
            <a:off x="5038855" y="4265707"/>
            <a:ext cx="498648" cy="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39" name="Group 2138"/>
          <p:cNvGrpSpPr/>
          <p:nvPr/>
        </p:nvGrpSpPr>
        <p:grpSpPr>
          <a:xfrm>
            <a:off x="7828478" y="5571719"/>
            <a:ext cx="821010" cy="1124762"/>
            <a:chOff x="3650226" y="5502996"/>
            <a:chExt cx="933284" cy="1133881"/>
          </a:xfrm>
        </p:grpSpPr>
        <p:pic>
          <p:nvPicPr>
            <p:cNvPr id="2137" name="Picture 49" descr="C:\Users\Almighty\Desktop\download (3)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287" y="5502996"/>
              <a:ext cx="727223" cy="74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38" name="TextBox 2137"/>
            <p:cNvSpPr txBox="1"/>
            <p:nvPr/>
          </p:nvSpPr>
          <p:spPr>
            <a:xfrm>
              <a:off x="3650226" y="6175212"/>
              <a:ext cx="919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Certificates</a:t>
              </a:r>
            </a:p>
            <a:p>
              <a:r>
                <a:rPr lang="en-US" sz="1200" b="1" dirty="0" smtClean="0"/>
                <a:t>Verification</a:t>
              </a:r>
              <a:endParaRPr lang="en-US" sz="1200" b="1" dirty="0"/>
            </a:p>
          </p:txBody>
        </p:sp>
      </p:grpSp>
      <p:pic>
        <p:nvPicPr>
          <p:cNvPr id="2140" name="Picture 5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313" y="5562600"/>
            <a:ext cx="1153361" cy="79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47" name="Straight Arrow Connector 2146"/>
          <p:cNvCxnSpPr>
            <a:stCxn id="2137" idx="1"/>
            <a:endCxn id="2140" idx="3"/>
          </p:cNvCxnSpPr>
          <p:nvPr/>
        </p:nvCxnSpPr>
        <p:spPr>
          <a:xfrm flipH="1">
            <a:off x="6507674" y="5941424"/>
            <a:ext cx="1502076" cy="19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2362200" y="5476950"/>
            <a:ext cx="2125133" cy="1000551"/>
            <a:chOff x="2591182" y="5476950"/>
            <a:chExt cx="2125133" cy="1000551"/>
          </a:xfrm>
        </p:grpSpPr>
        <p:pic>
          <p:nvPicPr>
            <p:cNvPr id="2150" name="Picture 51" descr="C:\Users\Almighty\Desktop\Birth-Banner-01-over.gif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182" y="5476950"/>
              <a:ext cx="2116666" cy="538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1" name="Picture 52" descr="C:\Users\Almighty\Desktop\Death-Banner-01-over.gif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182" y="5943600"/>
              <a:ext cx="2125133" cy="53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1" name="Group 160"/>
          <p:cNvGrpSpPr/>
          <p:nvPr/>
        </p:nvGrpSpPr>
        <p:grpSpPr>
          <a:xfrm>
            <a:off x="4799161" y="1981200"/>
            <a:ext cx="460079" cy="276999"/>
            <a:chOff x="4799161" y="1981200"/>
            <a:chExt cx="460079" cy="276999"/>
          </a:xfrm>
        </p:grpSpPr>
        <p:cxnSp>
          <p:nvCxnSpPr>
            <p:cNvPr id="2117" name="Straight Arrow Connector 2116"/>
            <p:cNvCxnSpPr>
              <a:endCxn id="2081" idx="1"/>
            </p:cNvCxnSpPr>
            <p:nvPr/>
          </p:nvCxnSpPr>
          <p:spPr>
            <a:xfrm>
              <a:off x="4799161" y="2208308"/>
              <a:ext cx="460079" cy="55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54" name="TextBox 2153"/>
            <p:cNvSpPr txBox="1"/>
            <p:nvPr/>
          </p:nvSpPr>
          <p:spPr>
            <a:xfrm>
              <a:off x="4807709" y="198120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4249752" y="2756784"/>
            <a:ext cx="390363" cy="1063196"/>
            <a:chOff x="4249752" y="2756784"/>
            <a:chExt cx="390363" cy="1063196"/>
          </a:xfrm>
        </p:grpSpPr>
        <p:cxnSp>
          <p:nvCxnSpPr>
            <p:cNvPr id="2113" name="Straight Arrow Connector 2112"/>
            <p:cNvCxnSpPr/>
            <p:nvPr/>
          </p:nvCxnSpPr>
          <p:spPr>
            <a:xfrm>
              <a:off x="4602016" y="2756784"/>
              <a:ext cx="6907" cy="10631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4249752" y="2771001"/>
              <a:ext cx="390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259240" y="1856601"/>
            <a:ext cx="1528260" cy="547759"/>
            <a:chOff x="5259240" y="1856601"/>
            <a:chExt cx="1528260" cy="547759"/>
          </a:xfrm>
        </p:grpSpPr>
        <p:pic>
          <p:nvPicPr>
            <p:cNvPr id="2081" name="Picture 32" descr="C:\Users\Almighty\Desktop\download (2)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023360"/>
              <a:ext cx="1438275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2" name="TextBox 171"/>
            <p:cNvSpPr txBox="1"/>
            <p:nvPr/>
          </p:nvSpPr>
          <p:spPr>
            <a:xfrm>
              <a:off x="5410200" y="1856601"/>
              <a:ext cx="1377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Reg. fee to be paid</a:t>
              </a:r>
              <a:endParaRPr lang="en-US" sz="1200" b="1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6697515" y="1981200"/>
            <a:ext cx="457200" cy="276999"/>
            <a:chOff x="6697515" y="1981200"/>
            <a:chExt cx="457200" cy="276999"/>
          </a:xfrm>
        </p:grpSpPr>
        <p:cxnSp>
          <p:nvCxnSpPr>
            <p:cNvPr id="2126" name="Straight Arrow Connector 2125"/>
            <p:cNvCxnSpPr>
              <a:stCxn id="2081" idx="3"/>
            </p:cNvCxnSpPr>
            <p:nvPr/>
          </p:nvCxnSpPr>
          <p:spPr>
            <a:xfrm flipV="1">
              <a:off x="6697515" y="2208307"/>
              <a:ext cx="457200" cy="55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6748882" y="1981200"/>
              <a:ext cx="390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</a:p>
          </p:txBody>
        </p:sp>
      </p:grpSp>
      <p:grpSp>
        <p:nvGrpSpPr>
          <p:cNvPr id="2156" name="Group 2155"/>
          <p:cNvGrpSpPr/>
          <p:nvPr/>
        </p:nvGrpSpPr>
        <p:grpSpPr>
          <a:xfrm>
            <a:off x="7828478" y="3747384"/>
            <a:ext cx="987771" cy="1424878"/>
            <a:chOff x="6958380" y="3733801"/>
            <a:chExt cx="1010722" cy="1438461"/>
          </a:xfrm>
        </p:grpSpPr>
        <p:pic>
          <p:nvPicPr>
            <p:cNvPr id="2134" name="Picture 4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8515" y="3733801"/>
              <a:ext cx="890587" cy="1039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" name="TextBox 2154"/>
            <p:cNvSpPr txBox="1"/>
            <p:nvPr/>
          </p:nvSpPr>
          <p:spPr>
            <a:xfrm>
              <a:off x="6958380" y="4710597"/>
              <a:ext cx="9877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Municipality</a:t>
              </a:r>
            </a:p>
            <a:p>
              <a:pPr algn="ctr"/>
              <a:r>
                <a:rPr lang="en-US" sz="1200" b="1" dirty="0" smtClean="0"/>
                <a:t>Registrar</a:t>
              </a:r>
              <a:endParaRPr lang="en-US" sz="1200" b="1" dirty="0"/>
            </a:p>
          </p:txBody>
        </p:sp>
      </p:grpSp>
      <p:cxnSp>
        <p:nvCxnSpPr>
          <p:cNvPr id="2158" name="Straight Arrow Connector 2157"/>
          <p:cNvCxnSpPr/>
          <p:nvPr/>
        </p:nvCxnSpPr>
        <p:spPr>
          <a:xfrm flipH="1">
            <a:off x="8320199" y="5172262"/>
            <a:ext cx="2165" cy="399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5173515" y="2743200"/>
            <a:ext cx="1625480" cy="3604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Pay to registrar at the time of appointment</a:t>
            </a:r>
            <a:endParaRPr lang="en-US" sz="1200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5930993" y="2390001"/>
            <a:ext cx="365806" cy="353199"/>
            <a:chOff x="5930993" y="2390001"/>
            <a:chExt cx="365806" cy="353199"/>
          </a:xfrm>
        </p:grpSpPr>
        <p:sp>
          <p:nvSpPr>
            <p:cNvPr id="174" name="TextBox 173"/>
            <p:cNvSpPr txBox="1"/>
            <p:nvPr/>
          </p:nvSpPr>
          <p:spPr>
            <a:xfrm>
              <a:off x="5930993" y="2390001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cxnSp>
          <p:nvCxnSpPr>
            <p:cNvPr id="2161" name="Straight Arrow Connector 2160"/>
            <p:cNvCxnSpPr>
              <a:stCxn id="2081" idx="2"/>
              <a:endCxn id="180" idx="0"/>
            </p:cNvCxnSpPr>
            <p:nvPr/>
          </p:nvCxnSpPr>
          <p:spPr>
            <a:xfrm>
              <a:off x="5978378" y="2404360"/>
              <a:ext cx="7877" cy="338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68" name="Elbow Connector 2167"/>
          <p:cNvCxnSpPr>
            <a:stCxn id="180" idx="2"/>
            <a:endCxn id="2070" idx="0"/>
          </p:cNvCxnSpPr>
          <p:nvPr/>
        </p:nvCxnSpPr>
        <p:spPr>
          <a:xfrm rot="5400000">
            <a:off x="4939417" y="2773142"/>
            <a:ext cx="716346" cy="13773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1" name="Straight Arrow Connector 2170"/>
          <p:cNvCxnSpPr>
            <a:stCxn id="2124" idx="3"/>
            <a:endCxn id="2169" idx="1"/>
          </p:cNvCxnSpPr>
          <p:nvPr/>
        </p:nvCxnSpPr>
        <p:spPr>
          <a:xfrm>
            <a:off x="6419250" y="4269724"/>
            <a:ext cx="438750" cy="6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4" name="Straight Arrow Connector 2173"/>
          <p:cNvCxnSpPr>
            <a:stCxn id="2169" idx="3"/>
            <a:endCxn id="2134" idx="1"/>
          </p:cNvCxnSpPr>
          <p:nvPr/>
        </p:nvCxnSpPr>
        <p:spPr>
          <a:xfrm flipV="1">
            <a:off x="7485652" y="4262425"/>
            <a:ext cx="460233" cy="13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6553200" y="3962400"/>
            <a:ext cx="1252009" cy="1066800"/>
            <a:chOff x="6553200" y="3962400"/>
            <a:chExt cx="1252009" cy="1066800"/>
          </a:xfrm>
        </p:grpSpPr>
        <p:pic>
          <p:nvPicPr>
            <p:cNvPr id="2169" name="Picture 54" descr="http://1.bp.blogspot.com/-Wy8pb2-VpxM/TeiC8f57lLI/AAAAAAAAADM/xMqmzKCgVVE/s200/person_icon_1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3962400"/>
              <a:ext cx="627652" cy="627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TextBox 159"/>
            <p:cNvSpPr txBox="1"/>
            <p:nvPr/>
          </p:nvSpPr>
          <p:spPr>
            <a:xfrm>
              <a:off x="6553200" y="4567535"/>
              <a:ext cx="1252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User approaches</a:t>
              </a:r>
            </a:p>
            <a:p>
              <a:pPr algn="ctr"/>
              <a:r>
                <a:rPr lang="en-US" sz="1200" b="1" dirty="0" smtClean="0"/>
                <a:t>Registrar</a:t>
              </a:r>
              <a:endParaRPr lang="en-US" sz="1200" b="1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904356" y="5014089"/>
            <a:ext cx="738407" cy="548511"/>
            <a:chOff x="5904356" y="5014089"/>
            <a:chExt cx="738407" cy="548511"/>
          </a:xfrm>
        </p:grpSpPr>
        <p:cxnSp>
          <p:nvCxnSpPr>
            <p:cNvPr id="2145" name="Straight Arrow Connector 2144"/>
            <p:cNvCxnSpPr>
              <a:stCxn id="2140" idx="0"/>
            </p:cNvCxnSpPr>
            <p:nvPr/>
          </p:nvCxnSpPr>
          <p:spPr>
            <a:xfrm flipV="1">
              <a:off x="5930994" y="5014089"/>
              <a:ext cx="0" cy="548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5904356" y="5198220"/>
              <a:ext cx="7384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Rejected</a:t>
              </a:r>
              <a:endParaRPr lang="en-US" sz="1200" b="1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4487333" y="5943600"/>
            <a:ext cx="895595" cy="276999"/>
            <a:chOff x="4487333" y="5943600"/>
            <a:chExt cx="895595" cy="276999"/>
          </a:xfrm>
        </p:grpSpPr>
        <p:cxnSp>
          <p:nvCxnSpPr>
            <p:cNvPr id="2153" name="Straight Arrow Connector 2152"/>
            <p:cNvCxnSpPr>
              <a:stCxn id="2140" idx="1"/>
            </p:cNvCxnSpPr>
            <p:nvPr/>
          </p:nvCxnSpPr>
          <p:spPr>
            <a:xfrm flipH="1">
              <a:off x="4487333" y="5960696"/>
              <a:ext cx="8669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4572000" y="5943600"/>
              <a:ext cx="810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Approved</a:t>
              </a:r>
              <a:endParaRPr lang="en-US" sz="1200" b="1" dirty="0"/>
            </a:p>
          </p:txBody>
        </p:sp>
      </p:grpSp>
      <p:cxnSp>
        <p:nvCxnSpPr>
          <p:cNvPr id="178" name="Elbow Connector 177"/>
          <p:cNvCxnSpPr>
            <a:stCxn id="2121" idx="2"/>
            <a:endCxn id="2070" idx="0"/>
          </p:cNvCxnSpPr>
          <p:nvPr/>
        </p:nvCxnSpPr>
        <p:spPr>
          <a:xfrm rot="5400000">
            <a:off x="5593443" y="1835564"/>
            <a:ext cx="999897" cy="2968934"/>
          </a:xfrm>
          <a:prstGeom prst="bentConnector3">
            <a:avLst>
              <a:gd name="adj1" fmla="val 6362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8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56" grpId="0" animBg="1"/>
      <p:bldP spid="58" grpId="0" animBg="1"/>
      <p:bldP spid="1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5944" cy="1905000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31B6FD">
                  <a:lumMod val="75000"/>
                </a:srgbClr>
              </a:gs>
              <a:gs pos="90000">
                <a:srgbClr val="31B6FD">
                  <a:lumMod val="60000"/>
                  <a:lumOff val="40000"/>
                </a:srgbClr>
              </a:gs>
            </a:gsLst>
            <a:lin ang="5400000" scaled="0"/>
          </a:gra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6200" y="336973"/>
            <a:ext cx="45592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Integration</a:t>
            </a:r>
            <a:r>
              <a:rPr kumimoji="0" lang="en-US" sz="3600" b="0" i="0" u="none" strike="noStrike" kern="0" cap="none" spc="0" normalizeH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 possibilities</a:t>
            </a:r>
            <a:endParaRPr kumimoji="0" lang="en-US" sz="3600" b="1" i="0" u="none" strike="noStrike" kern="0" cap="none" spc="0" normalizeH="0" baseline="0" noProof="0" dirty="0" smtClean="0">
              <a:ln w="1905"/>
              <a:gradFill>
                <a:gsLst>
                  <a:gs pos="0">
                    <a:srgbClr val="05E0DB">
                      <a:shade val="20000"/>
                      <a:satMod val="200000"/>
                    </a:srgbClr>
                  </a:gs>
                  <a:gs pos="78000">
                    <a:srgbClr val="05E0DB">
                      <a:tint val="90000"/>
                      <a:shade val="89000"/>
                      <a:satMod val="220000"/>
                    </a:srgbClr>
                  </a:gs>
                  <a:gs pos="100000">
                    <a:srgbClr val="05E0DB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956126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295400" y="2286000"/>
            <a:ext cx="457240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Wingdings" pitchFamily="2" charset="2"/>
              <a:buChar char="ü"/>
            </a:pP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Aadhaar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Election card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Ration card</a:t>
            </a:r>
            <a:endParaRPr lang="en-US" sz="5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1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5944" cy="1905000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31B6FD">
                  <a:lumMod val="75000"/>
                </a:srgbClr>
              </a:gs>
              <a:gs pos="90000">
                <a:srgbClr val="31B6FD">
                  <a:lumMod val="60000"/>
                  <a:lumOff val="40000"/>
                </a:srgbClr>
              </a:gs>
            </a:gsLst>
            <a:lin ang="5400000" scaled="0"/>
          </a:gra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956126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886200" y="336973"/>
            <a:ext cx="39324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Reports possibilities</a:t>
            </a:r>
            <a:endParaRPr kumimoji="0" lang="en-US" sz="3600" b="1" i="0" u="none" strike="noStrike" kern="0" cap="none" spc="0" normalizeH="0" baseline="0" noProof="0" dirty="0" smtClean="0">
              <a:ln w="1905"/>
              <a:gradFill>
                <a:gsLst>
                  <a:gs pos="0">
                    <a:srgbClr val="05E0DB">
                      <a:shade val="20000"/>
                      <a:satMod val="200000"/>
                    </a:srgbClr>
                  </a:gs>
                  <a:gs pos="78000">
                    <a:srgbClr val="05E0DB">
                      <a:tint val="90000"/>
                      <a:shade val="89000"/>
                      <a:satMod val="220000"/>
                    </a:srgbClr>
                  </a:gs>
                  <a:gs pos="100000">
                    <a:srgbClr val="05E0DB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8062" y="2133600"/>
            <a:ext cx="8427563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Wingdings" pitchFamily="2" charset="2"/>
              <a:buChar char="ü"/>
            </a:pPr>
            <a:r>
              <a:rPr lang="en-US" sz="4400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Infant/Childhood Mortality Rate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sz="4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Maternal Mortality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sz="4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Life Expectancy at Birth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sz="4400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Birth Rate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sz="4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Population Dependency</a:t>
            </a:r>
            <a:endParaRPr lang="en-US" sz="4400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15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48454"/>
              </p:ext>
            </p:extLst>
          </p:nvPr>
        </p:nvGraphicFramePr>
        <p:xfrm>
          <a:off x="0" y="0"/>
          <a:ext cx="3721538" cy="2682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07300"/>
              </p:ext>
            </p:extLst>
          </p:nvPr>
        </p:nvGraphicFramePr>
        <p:xfrm>
          <a:off x="5574862" y="0"/>
          <a:ext cx="3569138" cy="3139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82853"/>
              </p:ext>
            </p:extLst>
          </p:nvPr>
        </p:nvGraphicFramePr>
        <p:xfrm>
          <a:off x="0" y="3870435"/>
          <a:ext cx="3492938" cy="2987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97892"/>
              </p:ext>
            </p:extLst>
          </p:nvPr>
        </p:nvGraphicFramePr>
        <p:xfrm>
          <a:off x="5727262" y="3946635"/>
          <a:ext cx="3416738" cy="2911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09928"/>
              </p:ext>
            </p:extLst>
          </p:nvPr>
        </p:nvGraphicFramePr>
        <p:xfrm>
          <a:off x="2286000" y="2209800"/>
          <a:ext cx="3721538" cy="2682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002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905000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31B6FD">
                  <a:lumMod val="75000"/>
                </a:srgbClr>
              </a:gs>
              <a:gs pos="90000">
                <a:srgbClr val="31B6FD">
                  <a:lumMod val="60000"/>
                  <a:lumOff val="40000"/>
                </a:srgbClr>
              </a:gs>
            </a:gsLst>
            <a:lin ang="5400000" scaled="0"/>
          </a:gra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 bwMode="hidden">
          <a:xfrm>
            <a:off x="211665" y="956126"/>
            <a:ext cx="8723376" cy="1329874"/>
            <a:chOff x="-3905251" y="4294188"/>
            <a:chExt cx="13027839" cy="1892300"/>
          </a:xfrm>
        </p:grpSpPr>
        <p:sp>
          <p:nvSpPr>
            <p:cNvPr id="1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C6E7FC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 useBgFill="1">
          <p:nvSpPr>
            <p:cNvPr id="18" name="Freeform 17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876800" y="309795"/>
            <a:ext cx="21387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kumimoji="0" lang="en-US" sz="3600" b="1" i="0" u="none" strike="noStrike" kern="0" cap="none" spc="0" normalizeH="0" baseline="0" noProof="0" dirty="0" smtClean="0">
              <a:ln w="1905"/>
              <a:gradFill>
                <a:gsLst>
                  <a:gs pos="0">
                    <a:srgbClr val="05E0DB">
                      <a:shade val="20000"/>
                      <a:satMod val="200000"/>
                    </a:srgbClr>
                  </a:gs>
                  <a:gs pos="78000">
                    <a:srgbClr val="05E0DB">
                      <a:tint val="90000"/>
                      <a:shade val="89000"/>
                      <a:satMod val="220000"/>
                    </a:srgbClr>
                  </a:gs>
                  <a:gs pos="100000">
                    <a:srgbClr val="05E0DB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02934" y="2822084"/>
            <a:ext cx="18902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</a:rPr>
              <a:t>Queries</a:t>
            </a:r>
            <a:r>
              <a:rPr lang="en-US" sz="3600" b="1" kern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</a:t>
            </a:r>
            <a:endParaRPr kumimoji="0" lang="en-US" sz="3600" b="1" i="0" u="none" strike="noStrike" kern="0" normalizeH="0" baseline="0" noProof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051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87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Almighty</dc:creator>
  <cp:lastModifiedBy>Almighty</cp:lastModifiedBy>
  <cp:revision>151</cp:revision>
  <dcterms:created xsi:type="dcterms:W3CDTF">2013-12-15T01:13:26Z</dcterms:created>
  <dcterms:modified xsi:type="dcterms:W3CDTF">2013-12-15T08:48:32Z</dcterms:modified>
</cp:coreProperties>
</file>