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0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5" autoAdjust="0"/>
    <p:restoredTop sz="95388" autoAdjust="0"/>
  </p:normalViewPr>
  <p:slideViewPr>
    <p:cSldViewPr snapToGrid="0">
      <p:cViewPr>
        <p:scale>
          <a:sx n="88" d="100"/>
          <a:sy n="88" d="100"/>
        </p:scale>
        <p:origin x="725" y="-154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10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67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6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iv.int/what-we-do/data-discovery-report?oiv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/>
          <a:lstStyle/>
          <a:p>
            <a:r>
              <a:rPr lang="en-US" dirty="0"/>
              <a:t>ANALYSIS OF CLIMATE CHANGE IMPACT TO GLOBAL WINE PRODUCTION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2B2F-534F-A196-1186-33D282CE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2" cy="1603462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1586-1388-197C-1294-83D4DD8529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3299013" cy="3914910"/>
          </a:xfrm>
        </p:spPr>
        <p:txBody>
          <a:bodyPr/>
          <a:lstStyle/>
          <a:p>
            <a:endParaRPr lang="en-US" noProof="1"/>
          </a:p>
        </p:txBody>
      </p:sp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2EE5D6E7-8306-54E8-220A-099D3B755FFE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1974511009"/>
              </p:ext>
            </p:extLst>
          </p:nvPr>
        </p:nvGraphicFramePr>
        <p:xfrm>
          <a:off x="4602163" y="2017713"/>
          <a:ext cx="6675294" cy="3925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272">
                  <a:extLst>
                    <a:ext uri="{9D8B030D-6E8A-4147-A177-3AD203B41FA5}">
                      <a16:colId xmlns:a16="http://schemas.microsoft.com/office/drawing/2014/main" val="3233966979"/>
                    </a:ext>
                  </a:extLst>
                </a:gridCol>
                <a:gridCol w="1085272">
                  <a:extLst>
                    <a:ext uri="{9D8B030D-6E8A-4147-A177-3AD203B41FA5}">
                      <a16:colId xmlns:a16="http://schemas.microsoft.com/office/drawing/2014/main" val="1158840958"/>
                    </a:ext>
                  </a:extLst>
                </a:gridCol>
                <a:gridCol w="1085272">
                  <a:extLst>
                    <a:ext uri="{9D8B030D-6E8A-4147-A177-3AD203B41FA5}">
                      <a16:colId xmlns:a16="http://schemas.microsoft.com/office/drawing/2014/main" val="1014947327"/>
                    </a:ext>
                  </a:extLst>
                </a:gridCol>
                <a:gridCol w="1709739">
                  <a:extLst>
                    <a:ext uri="{9D8B030D-6E8A-4147-A177-3AD203B41FA5}">
                      <a16:colId xmlns:a16="http://schemas.microsoft.com/office/drawing/2014/main" val="2653728004"/>
                    </a:ext>
                  </a:extLst>
                </a:gridCol>
                <a:gridCol w="1709739">
                  <a:extLst>
                    <a:ext uri="{9D8B030D-6E8A-4147-A177-3AD203B41FA5}">
                      <a16:colId xmlns:a16="http://schemas.microsoft.com/office/drawing/2014/main" val="4218738779"/>
                    </a:ext>
                  </a:extLst>
                </a:gridCol>
              </a:tblGrid>
              <a:tr h="785097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213590700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830826746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517333721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21589815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4583280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6EF25-1A43-B685-800B-85D36602E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6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1F64-E350-1F21-8A57-E740F48F31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6257366" cy="391491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5AC68-D86C-E73B-5402-F22C9F54DC0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67475" y="2018119"/>
            <a:ext cx="2449514" cy="39319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CED9-3D31-C7EF-C4E5-0D218F61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5" y="584477"/>
            <a:ext cx="10354052" cy="1209765"/>
          </a:xfrm>
        </p:spPr>
        <p:txBody>
          <a:bodyPr/>
          <a:lstStyle/>
          <a:p>
            <a:r>
              <a:rPr lang="en-US" dirty="0"/>
              <a:t>References &amp; resources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B782709C-FC0C-E355-9C94-A8EE025BAC7B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503724671"/>
              </p:ext>
            </p:extLst>
          </p:nvPr>
        </p:nvGraphicFramePr>
        <p:xfrm>
          <a:off x="923925" y="2009775"/>
          <a:ext cx="4025764" cy="3934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882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012882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</a:tblGrid>
              <a:tr h="562010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50FF3-CE3C-DDFB-B8EA-5BA1668A1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00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7932"/>
            <a:ext cx="5181600" cy="2376868"/>
          </a:xfrm>
        </p:spPr>
        <p:txBody>
          <a:bodyPr/>
          <a:lstStyle/>
          <a:p>
            <a:r>
              <a:rPr lang="en-US" sz="4000" dirty="0"/>
              <a:t>UCB Data Bootcamp Project 1</a:t>
            </a:r>
            <a:br>
              <a:rPr lang="en-US" sz="3200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3128963"/>
          </a:xfrm>
        </p:spPr>
        <p:txBody>
          <a:bodyPr/>
          <a:lstStyle/>
          <a:p>
            <a:r>
              <a:rPr lang="en-US" sz="2000" dirty="0"/>
              <a:t>June 17</a:t>
            </a:r>
            <a:r>
              <a:rPr lang="en-US" sz="2000" baseline="30000" dirty="0"/>
              <a:t>th</a:t>
            </a:r>
            <a:r>
              <a:rPr lang="en-US" sz="2000" dirty="0"/>
              <a:t>, 2024</a:t>
            </a:r>
          </a:p>
          <a:p>
            <a:r>
              <a:rPr lang="en-US" sz="2000" dirty="0"/>
              <a:t>Brenda M., Theresa F., </a:t>
            </a:r>
            <a:r>
              <a:rPr lang="en-US" sz="2000" dirty="0" err="1"/>
              <a:t>Rinal</a:t>
            </a:r>
            <a:r>
              <a:rPr lang="en-US" sz="2000" dirty="0"/>
              <a:t> S., Jeff K,, Madison O.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263" y="182880"/>
            <a:ext cx="5181600" cy="1455836"/>
          </a:xfrm>
        </p:spPr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4DEC7B-BB66-80DF-BF4C-8E067BDB8F5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DB7F76-5884-4835-6B6B-1885EB2A56E0}"/>
              </a:ext>
            </a:extLst>
          </p:cNvPr>
          <p:cNvSpPr txBox="1"/>
          <p:nvPr/>
        </p:nvSpPr>
        <p:spPr>
          <a:xfrm>
            <a:off x="1097280" y="2459614"/>
            <a:ext cx="56692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Which were the top wine producing countries in year X?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Which are the current top wine producing countries in year Y?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What is the correlation between temperature and wine production?</a:t>
            </a:r>
          </a:p>
        </p:txBody>
      </p:sp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0" y="1314994"/>
            <a:ext cx="4805997" cy="116998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Research questions cont.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672BC8-D7EC-066C-9025-5F29713D84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43600" y="2769326"/>
            <a:ext cx="5307874" cy="32831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the correlation between precipitation and wine production?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the optimal temperature for maximum production?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the optimal precipitation level for maximum wine production?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which countries has the climate changed to favorably or unfavorably impact wine production?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D773D-8B5D-A28E-B512-F6FA682AAD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DATASETS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532709"/>
            <a:ext cx="8978538" cy="4634411"/>
          </a:xfrm>
        </p:spPr>
        <p:txBody>
          <a:bodyPr/>
          <a:lstStyle/>
          <a:p>
            <a:r>
              <a:rPr lang="en-US" sz="2400" b="1" cap="none" dirty="0"/>
              <a:t>International Organization of Vine and Wine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cap="none" dirty="0"/>
              <a:t>Statistics </a:t>
            </a:r>
            <a:r>
              <a:rPr lang="en-US" i="1" u="sng" cap="none" dirty="0">
                <a:solidFill>
                  <a:srgbClr val="C00000"/>
                </a:solidFill>
              </a:rPr>
              <a:t>https://www.oiv.int/what-we-do/statistics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cap="none" dirty="0"/>
              <a:t>Database Discovery Tool </a:t>
            </a:r>
            <a:r>
              <a:rPr lang="en-US" i="1" u="sng" cap="none" dirty="0">
                <a:solidFill>
                  <a:srgbClr val="C00000"/>
                </a:solidFill>
                <a:hlinkClick r:id="rId3"/>
              </a:rPr>
              <a:t>https://www.oiv.int/what-we-do/data-discovery-report?oiv</a:t>
            </a:r>
            <a:endParaRPr lang="en-US" i="1" u="sng" cap="none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i="1" u="sng" cap="none" dirty="0">
              <a:solidFill>
                <a:srgbClr val="C00000"/>
              </a:solidFill>
            </a:endParaRPr>
          </a:p>
          <a:p>
            <a:r>
              <a:rPr lang="fr-FR" sz="2400" b="1" cap="none" dirty="0"/>
              <a:t>NOAA National Centers for Environmental Information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cap="none" dirty="0"/>
              <a:t>Data access </a:t>
            </a:r>
            <a:r>
              <a:rPr lang="en-US" i="1" u="sng" cap="none" dirty="0">
                <a:solidFill>
                  <a:srgbClr val="C00000"/>
                </a:solidFill>
              </a:rPr>
              <a:t>https://www.ncei.noaa.gov/access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cap="none" dirty="0"/>
              <a:t>NCEI Data Service API User Documentation </a:t>
            </a:r>
            <a:r>
              <a:rPr lang="en-US" i="1" u="sng" cap="none" dirty="0">
                <a:solidFill>
                  <a:srgbClr val="C00000"/>
                </a:solidFill>
              </a:rPr>
              <a:t>https://www.ncei.noaa.gov/support/access-data-service-api-user-documentation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cap="none" dirty="0">
                <a:cs typeface="Calibri"/>
              </a:rPr>
              <a:t>Climate Data Online: Web Services Documentation </a:t>
            </a:r>
            <a:r>
              <a:rPr lang="en-US" i="1" u="sng" cap="none" dirty="0">
                <a:solidFill>
                  <a:srgbClr val="C00000"/>
                </a:solidFill>
                <a:cs typeface="Calibri"/>
              </a:rPr>
              <a:t>https://www.ncdc.noaa.gov/cdo-web/webservices/v2#gettingStarted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/>
          <a:lstStyle/>
          <a:p>
            <a:r>
              <a:rPr lang="en-US" dirty="0"/>
              <a:t>Discussion &amp;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A7D4-8B96-5A0E-252E-6B8E8B1CF1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4172990"/>
            <a:ext cx="4896677" cy="2309726"/>
          </a:xfrm>
        </p:spPr>
        <p:txBody>
          <a:bodyPr/>
          <a:lstStyle/>
          <a:p>
            <a:endParaRPr lang="en-US" noProof="1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BAFB510-8A22-60EC-15F4-DDD46A8959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 dirty="0"/>
              <a:t>[INSERT]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4992709" cy="3747180"/>
          </a:xfrm>
        </p:spPr>
        <p:txBody>
          <a:bodyPr/>
          <a:lstStyle/>
          <a:p>
            <a:r>
              <a:rPr lang="en-US" noProof="1"/>
              <a:t>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DA2D-CE7A-511E-45B9-EAF4FA520E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84891" y="2022250"/>
            <a:ext cx="4992709" cy="3747180"/>
          </a:xfrm>
        </p:spPr>
        <p:txBody>
          <a:bodyPr/>
          <a:lstStyle/>
          <a:p>
            <a:r>
              <a:rPr lang="en-US" noProof="1"/>
              <a:t>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/>
          <a:lstStyle/>
          <a:p>
            <a:r>
              <a:rPr lang="en-US" dirty="0"/>
              <a:t>[insert]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C67C-D286-74AE-086C-3E45FF9D95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3310129" cy="3747180"/>
          </a:xfrm>
        </p:spPr>
        <p:txBody>
          <a:bodyPr/>
          <a:lstStyle/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C2F4A-ABC8-39B2-B7BB-36C02B7A45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02310" y="2018120"/>
            <a:ext cx="6751489" cy="3747180"/>
          </a:xfrm>
        </p:spPr>
        <p:txBody>
          <a:bodyPr/>
          <a:lstStyle/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AA13-E02F-EB47-E510-E3F48A95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85" y="446313"/>
            <a:ext cx="5179615" cy="1448747"/>
          </a:xfrm>
        </p:spPr>
        <p:txBody>
          <a:bodyPr/>
          <a:lstStyle/>
          <a:p>
            <a:r>
              <a:rPr lang="en-US" dirty="0"/>
              <a:t>[INSERT]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6637-007F-EC9E-F644-AAFBA0900F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5181600" cy="3747180"/>
          </a:xfrm>
        </p:spPr>
        <p:txBody>
          <a:bodyPr/>
          <a:lstStyle/>
          <a:p>
            <a:r>
              <a:rPr lang="en-US" b="1" dirty="0"/>
              <a:t>19XX: </a:t>
            </a:r>
            <a:r>
              <a:rPr lang="en-US" dirty="0"/>
              <a:t>…</a:t>
            </a:r>
          </a:p>
          <a:p>
            <a:r>
              <a:rPr lang="en-US" b="1" dirty="0"/>
              <a:t>20XX: </a:t>
            </a:r>
            <a:r>
              <a:rPr lang="en-US" dirty="0"/>
              <a:t>…</a:t>
            </a:r>
          </a:p>
          <a:p>
            <a:r>
              <a:rPr lang="en-US" b="1" dirty="0"/>
              <a:t>20XX: </a:t>
            </a:r>
            <a:r>
              <a:rPr lang="en-US" dirty="0"/>
              <a:t>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D930B-FB1B-543D-6828-8C31F30B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FB9537F-2D4C-86A4-1E39-FC84A2DA89F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470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B53FD5-8F3E-4406-8404-9F78B5E6376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133F63F-9110-40E7-9727-485934F415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8EFD9E-464D-4A64-8503-21EC026015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tf22318419_wac</Template>
  <TotalTime>110</TotalTime>
  <Words>283</Words>
  <Application>Microsoft Office PowerPoint</Application>
  <PresentationFormat>Widescreen</PresentationFormat>
  <Paragraphs>69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Calibri</vt:lpstr>
      <vt:lpstr>Courier New</vt:lpstr>
      <vt:lpstr>Tenorite</vt:lpstr>
      <vt:lpstr>Custom</vt:lpstr>
      <vt:lpstr>ANALYSIS OF CLIMATE CHANGE IMPACT TO GLOBAL WINE PRODUCTION</vt:lpstr>
      <vt:lpstr>UCB Data Bootcamp Project 1 </vt:lpstr>
      <vt:lpstr>Research questions</vt:lpstr>
      <vt:lpstr>Research questions cont.</vt:lpstr>
      <vt:lpstr>DATASETS </vt:lpstr>
      <vt:lpstr>Discussion &amp; findings</vt:lpstr>
      <vt:lpstr>[INSERT]</vt:lpstr>
      <vt:lpstr>[insert]</vt:lpstr>
      <vt:lpstr>[INSERT]</vt:lpstr>
      <vt:lpstr>overview</vt:lpstr>
      <vt:lpstr>Solution</vt:lpstr>
      <vt:lpstr>References &amp; 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Madison Outland</dc:creator>
  <cp:lastModifiedBy>Madison Outland</cp:lastModifiedBy>
  <cp:revision>3</cp:revision>
  <dcterms:created xsi:type="dcterms:W3CDTF">2024-06-13T19:58:44Z</dcterms:created>
  <dcterms:modified xsi:type="dcterms:W3CDTF">2024-06-13T21:49:40Z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