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314" r:id="rId5"/>
    <p:sldId id="315" r:id="rId6"/>
    <p:sldId id="316" r:id="rId7"/>
    <p:sldId id="317" r:id="rId8"/>
    <p:sldId id="318" r:id="rId9"/>
    <p:sldId id="326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0F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113" d="100"/>
          <a:sy n="113" d="100"/>
        </p:scale>
        <p:origin x="570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6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v.int/what-we-do/data-discovery-report?oi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sv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ANALYSIS OF CLIMATE CHANGE IMPACT TO GLOBAL WINE PRODUCTION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19XX: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B9537F-2D4C-86A4-1E39-FC84A2DA89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endParaRPr lang="en-US" noProof="1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74511009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References &amp; resources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503724671"/>
              </p:ext>
            </p:extLst>
          </p:nvPr>
        </p:nvGraphicFramePr>
        <p:xfrm>
          <a:off x="923925" y="2009775"/>
          <a:ext cx="4025764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7932"/>
            <a:ext cx="5181600" cy="2376868"/>
          </a:xfrm>
        </p:spPr>
        <p:txBody>
          <a:bodyPr/>
          <a:lstStyle/>
          <a:p>
            <a:r>
              <a:rPr lang="en-US" sz="4000" dirty="0"/>
              <a:t>UCB Data Bootcamp Project 1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sz="2000" dirty="0"/>
              <a:t>June 17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  <a:p>
            <a:r>
              <a:rPr lang="en-US" sz="2000" dirty="0"/>
              <a:t>Brenda M., Theresa F., </a:t>
            </a:r>
            <a:r>
              <a:rPr lang="en-US" sz="2000" dirty="0" err="1"/>
              <a:t>Rinal</a:t>
            </a:r>
            <a:r>
              <a:rPr lang="en-US" sz="2000" dirty="0"/>
              <a:t> S., Jeff K,, Madison 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263" y="182880"/>
            <a:ext cx="5181600" cy="1455836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4DEC7B-BB66-80DF-BF4C-8E067BDB8F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B7F76-5884-4835-6B6B-1885EB2A56E0}"/>
              </a:ext>
            </a:extLst>
          </p:cNvPr>
          <p:cNvSpPr txBox="1"/>
          <p:nvPr/>
        </p:nvSpPr>
        <p:spPr>
          <a:xfrm>
            <a:off x="1097280" y="2459614"/>
            <a:ext cx="566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Which were the top wine producing countries in year X?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Which are the current top wine producing countries in year 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What is the correlation between temperature and wine production?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314994"/>
            <a:ext cx="4805997" cy="11699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Research questions cont.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43600" y="2769326"/>
            <a:ext cx="5307874" cy="32831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correlation between precipitation and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optimal temperature for maximum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optimal precipitation level for maximum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which countries has the climate changed to favorably or unfavorably impact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Placeholder 3" descr="A cat sitting on a table next to a glass of wine&#10;&#10;Description automatically generated">
            <a:extLst>
              <a:ext uri="{FF2B5EF4-FFF2-40B4-BE49-F238E27FC236}">
                <a16:creationId xmlns:a16="http://schemas.microsoft.com/office/drawing/2014/main" id="{73CA6E30-7063-3AD7-CEB0-6D37C18CFA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4887" b="14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2709"/>
            <a:ext cx="8978538" cy="4634411"/>
          </a:xfrm>
        </p:spPr>
        <p:txBody>
          <a:bodyPr/>
          <a:lstStyle/>
          <a:p>
            <a:r>
              <a:rPr lang="en-US" sz="2400" b="1" cap="none" dirty="0"/>
              <a:t>International Organization of Vine and Wine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Statistics </a:t>
            </a:r>
            <a:r>
              <a:rPr lang="en-US" i="1" u="sng" cap="none" dirty="0">
                <a:solidFill>
                  <a:srgbClr val="C00000"/>
                </a:solidFill>
              </a:rPr>
              <a:t>https://www.oiv.int/what-we-do/statistics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Database Discovery Tool </a:t>
            </a:r>
            <a:r>
              <a:rPr lang="en-US" i="1" u="sng" cap="none" dirty="0">
                <a:solidFill>
                  <a:srgbClr val="C00000"/>
                </a:solidFill>
                <a:hlinkClick r:id="rId3"/>
              </a:rPr>
              <a:t>https://www.oiv.int/what-we-do/data-discovery-report?oiv</a:t>
            </a:r>
            <a:endParaRPr lang="en-US" i="1" u="sng" cap="none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i="1" u="sng" cap="none" dirty="0">
              <a:solidFill>
                <a:srgbClr val="C00000"/>
              </a:solidFill>
            </a:endParaRPr>
          </a:p>
          <a:p>
            <a:r>
              <a:rPr lang="fr-FR" sz="2400" b="1" cap="none" dirty="0"/>
              <a:t>NOAA National Centers for Environmental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 access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NCEI Data Service API User Documentation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https://www.ncei.noaa.gov/support/access-data-service-api-user-documentation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>
                <a:cs typeface="Calibri"/>
              </a:rPr>
              <a:t>Climate Data Online: Web Services Documentation </a:t>
            </a:r>
            <a:r>
              <a:rPr lang="en-US" i="1" u="sng" cap="none" dirty="0">
                <a:solidFill>
                  <a:srgbClr val="C00000"/>
                </a:solidFill>
                <a:cs typeface="Calibri"/>
              </a:rPr>
              <a:t>https://www.ncdc.noaa.gov/cdo-web/webservices/v2#gettingStarted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6"/>
            <a:ext cx="10363201" cy="761126"/>
          </a:xfrm>
        </p:spPr>
        <p:txBody>
          <a:bodyPr/>
          <a:lstStyle/>
          <a:p>
            <a:r>
              <a:rPr lang="en-US" dirty="0"/>
              <a:t>Data Extraction /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133" y="6196660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7D66AE-30EE-D435-CAA5-4DBB8C5BF143}"/>
              </a:ext>
            </a:extLst>
          </p:cNvPr>
          <p:cNvSpPr/>
          <p:nvPr/>
        </p:nvSpPr>
        <p:spPr>
          <a:xfrm>
            <a:off x="93133" y="2285695"/>
            <a:ext cx="1439333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F68EF6-62B9-9290-FEAC-10F01F3D38F7}"/>
              </a:ext>
            </a:extLst>
          </p:cNvPr>
          <p:cNvSpPr/>
          <p:nvPr/>
        </p:nvSpPr>
        <p:spPr>
          <a:xfrm>
            <a:off x="93132" y="3798701"/>
            <a:ext cx="1439333" cy="6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Climate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3C6341-0881-4B42-545C-4E4A463FE35F}"/>
              </a:ext>
            </a:extLst>
          </p:cNvPr>
          <p:cNvSpPr/>
          <p:nvPr/>
        </p:nvSpPr>
        <p:spPr>
          <a:xfrm>
            <a:off x="1676399" y="4061167"/>
            <a:ext cx="389467" cy="18626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peaker phone with solid fill">
            <a:extLst>
              <a:ext uri="{FF2B5EF4-FFF2-40B4-BE49-F238E27FC236}">
                <a16:creationId xmlns:a16="http://schemas.microsoft.com/office/drawing/2014/main" id="{92D82273-EAA6-7EBC-0C05-0A1119DC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800" y="3798701"/>
            <a:ext cx="660400" cy="66040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96151BF8-5415-AC89-360B-32857925E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4424" y="2311094"/>
            <a:ext cx="660400" cy="6604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D451B74-75BA-36DF-3784-DE3B48CD95D8}"/>
              </a:ext>
            </a:extLst>
          </p:cNvPr>
          <p:cNvSpPr/>
          <p:nvPr/>
        </p:nvSpPr>
        <p:spPr>
          <a:xfrm>
            <a:off x="3014134" y="4061166"/>
            <a:ext cx="389467" cy="18626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4A093A22-E641-7781-C881-6AF2BE0DF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7535" y="3798701"/>
            <a:ext cx="660400" cy="660400"/>
          </a:xfrm>
          <a:prstGeom prst="rect">
            <a:avLst/>
          </a:prstGeom>
        </p:spPr>
      </p:pic>
      <p:pic>
        <p:nvPicPr>
          <p:cNvPr id="22" name="Graphic 21" descr="Network diagram with solid fill">
            <a:extLst>
              <a:ext uri="{FF2B5EF4-FFF2-40B4-BE49-F238E27FC236}">
                <a16:creationId xmlns:a16="http://schemas.microsoft.com/office/drawing/2014/main" id="{EBEA15C9-0F39-6BD8-D0B6-E925A2FCE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2567" y="2311094"/>
            <a:ext cx="660400" cy="660400"/>
          </a:xfrm>
          <a:prstGeom prst="rect">
            <a:avLst/>
          </a:prstGeom>
        </p:spPr>
      </p:pic>
      <p:pic>
        <p:nvPicPr>
          <p:cNvPr id="25" name="Graphic 24" descr="Paper with solid fill">
            <a:extLst>
              <a:ext uri="{FF2B5EF4-FFF2-40B4-BE49-F238E27FC236}">
                <a16:creationId xmlns:a16="http://schemas.microsoft.com/office/drawing/2014/main" id="{81B628FC-4477-083D-AD79-7AF3E66056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0710" y="2311094"/>
            <a:ext cx="660401" cy="660401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ACE95FAF-3BB7-A648-A9DB-19F890E935CB}"/>
              </a:ext>
            </a:extLst>
          </p:cNvPr>
          <p:cNvSpPr/>
          <p:nvPr/>
        </p:nvSpPr>
        <p:spPr>
          <a:xfrm>
            <a:off x="1676399" y="2548160"/>
            <a:ext cx="389467" cy="18626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black cat with a white circle&#10;&#10;Description automatically generated">
            <a:extLst>
              <a:ext uri="{FF2B5EF4-FFF2-40B4-BE49-F238E27FC236}">
                <a16:creationId xmlns:a16="http://schemas.microsoft.com/office/drawing/2014/main" id="{6581960D-5AB9-9700-0068-40C6DD7B70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0480" y="3049206"/>
            <a:ext cx="660401" cy="660401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842F40B5-392F-26E3-D837-8616ABFE6129}"/>
              </a:ext>
            </a:extLst>
          </p:cNvPr>
          <p:cNvSpPr/>
          <p:nvPr/>
        </p:nvSpPr>
        <p:spPr>
          <a:xfrm>
            <a:off x="10168564" y="3286271"/>
            <a:ext cx="389467" cy="186267"/>
          </a:xfrm>
          <a:prstGeom prst="rightArrow">
            <a:avLst/>
          </a:prstGeom>
          <a:solidFill>
            <a:srgbClr val="F09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B714014-D266-9D08-03EA-31013D2E39BA}"/>
              </a:ext>
            </a:extLst>
          </p:cNvPr>
          <p:cNvSpPr/>
          <p:nvPr/>
        </p:nvSpPr>
        <p:spPr>
          <a:xfrm>
            <a:off x="4351866" y="4061166"/>
            <a:ext cx="389467" cy="18626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Network diagram with solid fill">
            <a:extLst>
              <a:ext uri="{FF2B5EF4-FFF2-40B4-BE49-F238E27FC236}">
                <a16:creationId xmlns:a16="http://schemas.microsoft.com/office/drawing/2014/main" id="{5AD3F274-03C1-E0DC-AC29-1F547F226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5264" y="3824099"/>
            <a:ext cx="660400" cy="660400"/>
          </a:xfrm>
          <a:prstGeom prst="rect">
            <a:avLst/>
          </a:prstGeom>
        </p:spPr>
      </p:pic>
      <p:pic>
        <p:nvPicPr>
          <p:cNvPr id="36" name="Graphic 35" descr="Circles with arrows with solid fill">
            <a:extLst>
              <a:ext uri="{FF2B5EF4-FFF2-40B4-BE49-F238E27FC236}">
                <a16:creationId xmlns:a16="http://schemas.microsoft.com/office/drawing/2014/main" id="{28110E38-4F91-A96C-E644-50B5265CD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2993" y="3824099"/>
            <a:ext cx="660400" cy="66040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FF3ED726-8DD5-44E6-0EF8-381832FEC090}"/>
              </a:ext>
            </a:extLst>
          </p:cNvPr>
          <p:cNvSpPr/>
          <p:nvPr/>
        </p:nvSpPr>
        <p:spPr>
          <a:xfrm>
            <a:off x="5689600" y="4061165"/>
            <a:ext cx="389467" cy="18626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779F584-061B-0C95-36B6-F84890D69719}"/>
              </a:ext>
            </a:extLst>
          </p:cNvPr>
          <p:cNvSpPr/>
          <p:nvPr/>
        </p:nvSpPr>
        <p:spPr>
          <a:xfrm>
            <a:off x="7027319" y="4061165"/>
            <a:ext cx="389467" cy="18626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Paper with solid fill">
            <a:extLst>
              <a:ext uri="{FF2B5EF4-FFF2-40B4-BE49-F238E27FC236}">
                <a16:creationId xmlns:a16="http://schemas.microsoft.com/office/drawing/2014/main" id="{6305CB14-34DC-4097-7AF2-929015546E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0711" y="3798700"/>
            <a:ext cx="660401" cy="660401"/>
          </a:xfrm>
          <a:prstGeom prst="rect">
            <a:avLst/>
          </a:prstGeom>
        </p:spPr>
      </p:pic>
      <p:pic>
        <p:nvPicPr>
          <p:cNvPr id="41" name="Graphic 40" descr="Merger with solid fill">
            <a:extLst>
              <a:ext uri="{FF2B5EF4-FFF2-40B4-BE49-F238E27FC236}">
                <a16:creationId xmlns:a16="http://schemas.microsoft.com/office/drawing/2014/main" id="{13C8381C-6B4F-4CF4-5B2A-F04B966A71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97848" y="2953154"/>
            <a:ext cx="948334" cy="948334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D50E1E1C-7B6D-E72B-419E-F0C70A512068}"/>
              </a:ext>
            </a:extLst>
          </p:cNvPr>
          <p:cNvSpPr/>
          <p:nvPr/>
        </p:nvSpPr>
        <p:spPr>
          <a:xfrm>
            <a:off x="2963382" y="2548161"/>
            <a:ext cx="1777951" cy="19101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95894E6-5C75-2A22-DF79-6A6D9FD8AADE}"/>
              </a:ext>
            </a:extLst>
          </p:cNvPr>
          <p:cNvSpPr/>
          <p:nvPr/>
        </p:nvSpPr>
        <p:spPr>
          <a:xfrm>
            <a:off x="5657863" y="2550691"/>
            <a:ext cx="1777951" cy="19101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Paper with solid fill">
            <a:extLst>
              <a:ext uri="{FF2B5EF4-FFF2-40B4-BE49-F238E27FC236}">
                <a16:creationId xmlns:a16="http://schemas.microsoft.com/office/drawing/2014/main" id="{73CFD82F-1ACE-B540-C560-6FE238307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5714" y="3094446"/>
            <a:ext cx="660401" cy="660401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1AA266E-A09F-EAE9-92F3-4A4E12C5E12A}"/>
              </a:ext>
            </a:extLst>
          </p:cNvPr>
          <p:cNvCxnSpPr>
            <a:cxnSpLocks/>
          </p:cNvCxnSpPr>
          <p:nvPr/>
        </p:nvCxnSpPr>
        <p:spPr>
          <a:xfrm rot="5400000">
            <a:off x="9539335" y="3853291"/>
            <a:ext cx="1512412" cy="14902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orse Code with solid fill">
            <a:extLst>
              <a:ext uri="{FF2B5EF4-FFF2-40B4-BE49-F238E27FC236}">
                <a16:creationId xmlns:a16="http://schemas.microsoft.com/office/drawing/2014/main" id="{EBEDB49C-52D0-0858-45F9-9B378A15C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4164" y="5715122"/>
            <a:ext cx="660401" cy="660401"/>
          </a:xfrm>
          <a:prstGeom prst="rect">
            <a:avLst/>
          </a:prstGeom>
        </p:spPr>
      </p:pic>
      <p:pic>
        <p:nvPicPr>
          <p:cNvPr id="60" name="Graphic 59" descr="Circles with arrows with solid fill">
            <a:extLst>
              <a:ext uri="{FF2B5EF4-FFF2-40B4-BE49-F238E27FC236}">
                <a16:creationId xmlns:a16="http://schemas.microsoft.com/office/drawing/2014/main" id="{79AEDB1D-5D04-C7EB-6B09-79274251A6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4022" y="5807957"/>
            <a:ext cx="660400" cy="660400"/>
          </a:xfrm>
          <a:prstGeom prst="rect">
            <a:avLst/>
          </a:prstGeom>
        </p:spPr>
      </p:pic>
      <p:sp>
        <p:nvSpPr>
          <p:cNvPr id="61" name="Arrow: Right 60">
            <a:extLst>
              <a:ext uri="{FF2B5EF4-FFF2-40B4-BE49-F238E27FC236}">
                <a16:creationId xmlns:a16="http://schemas.microsoft.com/office/drawing/2014/main" id="{9AA9A80D-485B-C637-7FCD-0758195C3E66}"/>
              </a:ext>
            </a:extLst>
          </p:cNvPr>
          <p:cNvSpPr/>
          <p:nvPr/>
        </p:nvSpPr>
        <p:spPr>
          <a:xfrm>
            <a:off x="10159559" y="5991468"/>
            <a:ext cx="389467" cy="186267"/>
          </a:xfrm>
          <a:prstGeom prst="rightArrow">
            <a:avLst/>
          </a:prstGeom>
          <a:solidFill>
            <a:srgbClr val="F09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F5E4A304-9680-65CF-4029-233BC7AC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20697"/>
              </p:ext>
            </p:extLst>
          </p:nvPr>
        </p:nvGraphicFramePr>
        <p:xfrm>
          <a:off x="1528530" y="1492002"/>
          <a:ext cx="8487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870">
                  <a:extLst>
                    <a:ext uri="{9D8B030D-6E8A-4147-A177-3AD203B41FA5}">
                      <a16:colId xmlns:a16="http://schemas.microsoft.com/office/drawing/2014/main" val="579947472"/>
                    </a:ext>
                  </a:extLst>
                </a:gridCol>
                <a:gridCol w="5291715">
                  <a:extLst>
                    <a:ext uri="{9D8B030D-6E8A-4147-A177-3AD203B41FA5}">
                      <a16:colId xmlns:a16="http://schemas.microsoft.com/office/drawing/2014/main" val="246898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628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248E6E1-F595-47ED-B08E-BC7ABB99BE6C}"/>
              </a:ext>
            </a:extLst>
          </p:cNvPr>
          <p:cNvSpPr txBox="1"/>
          <p:nvPr/>
        </p:nvSpPr>
        <p:spPr>
          <a:xfrm>
            <a:off x="2184400" y="3009272"/>
            <a:ext cx="660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C873BF-B311-B165-B2BE-BE93CDA9395F}"/>
              </a:ext>
            </a:extLst>
          </p:cNvPr>
          <p:cNvSpPr txBox="1"/>
          <p:nvPr/>
        </p:nvSpPr>
        <p:spPr>
          <a:xfrm>
            <a:off x="4741333" y="3009272"/>
            <a:ext cx="8361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mapping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32E7C1-B0D7-8EA0-9ED8-6EDCEC7054EB}"/>
              </a:ext>
            </a:extLst>
          </p:cNvPr>
          <p:cNvSpPr txBox="1"/>
          <p:nvPr/>
        </p:nvSpPr>
        <p:spPr>
          <a:xfrm>
            <a:off x="7388191" y="3009272"/>
            <a:ext cx="10054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Cleaned file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CD0E23-1BEF-B930-2084-F90DDFEA2547}"/>
              </a:ext>
            </a:extLst>
          </p:cNvPr>
          <p:cNvSpPr txBox="1"/>
          <p:nvPr/>
        </p:nvSpPr>
        <p:spPr>
          <a:xfrm>
            <a:off x="2184400" y="4516706"/>
            <a:ext cx="660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163DFF-7878-2C56-9A07-6D1FA7AC8817}"/>
              </a:ext>
            </a:extLst>
          </p:cNvPr>
          <p:cNvSpPr txBox="1"/>
          <p:nvPr/>
        </p:nvSpPr>
        <p:spPr>
          <a:xfrm>
            <a:off x="3522157" y="4516706"/>
            <a:ext cx="660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D83619-1D0D-E628-28B0-BDB642AA5E76}"/>
              </a:ext>
            </a:extLst>
          </p:cNvPr>
          <p:cNvSpPr txBox="1"/>
          <p:nvPr/>
        </p:nvSpPr>
        <p:spPr>
          <a:xfrm>
            <a:off x="4743030" y="4516705"/>
            <a:ext cx="8361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mapping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BC5650-54DF-A81C-1C87-0488079DC84F}"/>
              </a:ext>
            </a:extLst>
          </p:cNvPr>
          <p:cNvSpPr txBox="1"/>
          <p:nvPr/>
        </p:nvSpPr>
        <p:spPr>
          <a:xfrm>
            <a:off x="6071240" y="4516705"/>
            <a:ext cx="9639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preparation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0B295B-B11C-450C-51B0-81A0E435BBD2}"/>
              </a:ext>
            </a:extLst>
          </p:cNvPr>
          <p:cNvSpPr txBox="1"/>
          <p:nvPr/>
        </p:nvSpPr>
        <p:spPr>
          <a:xfrm>
            <a:off x="7388191" y="4520708"/>
            <a:ext cx="10054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Cleaned file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7208E3-5236-E427-5312-220201835D95}"/>
              </a:ext>
            </a:extLst>
          </p:cNvPr>
          <p:cNvSpPr txBox="1"/>
          <p:nvPr/>
        </p:nvSpPr>
        <p:spPr>
          <a:xfrm>
            <a:off x="8467136" y="3784629"/>
            <a:ext cx="660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D5E56B-090E-6268-453D-39A738A52E63}"/>
              </a:ext>
            </a:extLst>
          </p:cNvPr>
          <p:cNvSpPr txBox="1"/>
          <p:nvPr/>
        </p:nvSpPr>
        <p:spPr>
          <a:xfrm>
            <a:off x="9183195" y="3792168"/>
            <a:ext cx="10054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Cleaned file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3B02FC-FB85-3516-C198-4CAE99C1DD63}"/>
              </a:ext>
            </a:extLst>
          </p:cNvPr>
          <p:cNvSpPr txBox="1"/>
          <p:nvPr/>
        </p:nvSpPr>
        <p:spPr>
          <a:xfrm>
            <a:off x="9034451" y="6434771"/>
            <a:ext cx="9639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preparation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525975-407B-661C-ED9B-C1E1A966D37C}"/>
              </a:ext>
            </a:extLst>
          </p:cNvPr>
          <p:cNvSpPr txBox="1"/>
          <p:nvPr/>
        </p:nvSpPr>
        <p:spPr>
          <a:xfrm>
            <a:off x="10157928" y="6417046"/>
            <a:ext cx="18796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Dataframe</a:t>
            </a:r>
            <a:r>
              <a:rPr lang="en-US" sz="1200" dirty="0"/>
              <a:t>/Starter Code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9A059A4C-9758-B216-83B4-E4F595DCD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4413"/>
              </p:ext>
            </p:extLst>
          </p:nvPr>
        </p:nvGraphicFramePr>
        <p:xfrm>
          <a:off x="4720143" y="1898572"/>
          <a:ext cx="529597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972">
                  <a:extLst>
                    <a:ext uri="{9D8B030D-6E8A-4147-A177-3AD203B41FA5}">
                      <a16:colId xmlns:a16="http://schemas.microsoft.com/office/drawing/2014/main" val="2034438177"/>
                    </a:ext>
                  </a:extLst>
                </a:gridCol>
              </a:tblGrid>
              <a:tr h="1908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Excel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66715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93F5F8C1-C36F-FE7B-9011-F8C02A125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7713"/>
              </p:ext>
            </p:extLst>
          </p:nvPr>
        </p:nvGraphicFramePr>
        <p:xfrm>
          <a:off x="4720143" y="3462773"/>
          <a:ext cx="36734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485">
                  <a:extLst>
                    <a:ext uri="{9D8B030D-6E8A-4147-A177-3AD203B41FA5}">
                      <a16:colId xmlns:a16="http://schemas.microsoft.com/office/drawing/2014/main" val="2034438177"/>
                    </a:ext>
                  </a:extLst>
                </a:gridCol>
              </a:tblGrid>
              <a:tr h="1908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Python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6671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64CA3E7F-20A0-417F-ECD7-97BDF00E8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42145"/>
              </p:ext>
            </p:extLst>
          </p:nvPr>
        </p:nvGraphicFramePr>
        <p:xfrm>
          <a:off x="9034451" y="5434539"/>
          <a:ext cx="300767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673">
                  <a:extLst>
                    <a:ext uri="{9D8B030D-6E8A-4147-A177-3AD203B41FA5}">
                      <a16:colId xmlns:a16="http://schemas.microsoft.com/office/drawing/2014/main" val="2034438177"/>
                    </a:ext>
                  </a:extLst>
                </a:gridCol>
              </a:tblGrid>
              <a:tr h="1908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Python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66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73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Discussion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AFB510-8A22-60EC-15F4-DDD46A8959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tf22318419_wac</Template>
  <TotalTime>190</TotalTime>
  <Words>316</Words>
  <Application>Microsoft Office PowerPoint</Application>
  <PresentationFormat>Widescreen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Courier New</vt:lpstr>
      <vt:lpstr>Tenorite</vt:lpstr>
      <vt:lpstr>Custom</vt:lpstr>
      <vt:lpstr>ANALYSIS OF CLIMATE CHANGE IMPACT TO GLOBAL WINE PRODUCTION</vt:lpstr>
      <vt:lpstr>UCB Data Bootcamp Project 1 </vt:lpstr>
      <vt:lpstr>Research questions</vt:lpstr>
      <vt:lpstr>Research questions cont.</vt:lpstr>
      <vt:lpstr>DATASETS </vt:lpstr>
      <vt:lpstr>Data Extraction / Cleaning</vt:lpstr>
      <vt:lpstr>Discussion &amp; findings</vt:lpstr>
      <vt:lpstr>[INSERT]</vt:lpstr>
      <vt:lpstr>[insert]</vt:lpstr>
      <vt:lpstr>[INSERT]</vt:lpstr>
      <vt:lpstr>overview</vt:lpstr>
      <vt:lpstr>Solution</vt:lpstr>
      <vt:lpstr>References &amp;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Madison Outland</dc:creator>
  <cp:lastModifiedBy>Jeff Kim</cp:lastModifiedBy>
  <cp:revision>5</cp:revision>
  <dcterms:created xsi:type="dcterms:W3CDTF">2024-06-13T19:58:44Z</dcterms:created>
  <dcterms:modified xsi:type="dcterms:W3CDTF">2024-06-14T03:38:00Z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