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8" r:id="rId3"/>
    <p:sldId id="260" r:id="rId4"/>
    <p:sldId id="257" r:id="rId5"/>
    <p:sldId id="276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351955-CA5A-3E46-ACA3-8C8B58C9A8F7}" v="12" dt="2020-09-11T14:54:35.5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55" autoAdjust="0"/>
  </p:normalViewPr>
  <p:slideViewPr>
    <p:cSldViewPr>
      <p:cViewPr>
        <p:scale>
          <a:sx n="143" d="100"/>
          <a:sy n="143" d="100"/>
        </p:scale>
        <p:origin x="1024" y="-5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Paechter" userId="4ae50c96-15dd-482a-9b4c-c3910b4c7914" providerId="ADAL" clId="{1F351955-CA5A-3E46-ACA3-8C8B58C9A8F7}"/>
    <pc:docChg chg="custSel modSld">
      <pc:chgData name="Ben Paechter" userId="4ae50c96-15dd-482a-9b4c-c3910b4c7914" providerId="ADAL" clId="{1F351955-CA5A-3E46-ACA3-8C8B58C9A8F7}" dt="2020-09-11T14:55:21.107" v="844" actId="20577"/>
      <pc:docMkLst>
        <pc:docMk/>
      </pc:docMkLst>
      <pc:sldChg chg="modSp mod">
        <pc:chgData name="Ben Paechter" userId="4ae50c96-15dd-482a-9b4c-c3910b4c7914" providerId="ADAL" clId="{1F351955-CA5A-3E46-ACA3-8C8B58C9A8F7}" dt="2020-09-11T13:55:22.998" v="415" actId="20577"/>
        <pc:sldMkLst>
          <pc:docMk/>
          <pc:sldMk cId="1685452003" sldId="257"/>
        </pc:sldMkLst>
        <pc:spChg chg="mod">
          <ac:chgData name="Ben Paechter" userId="4ae50c96-15dd-482a-9b4c-c3910b4c7914" providerId="ADAL" clId="{1F351955-CA5A-3E46-ACA3-8C8B58C9A8F7}" dt="2020-09-11T13:55:22.998" v="415" actId="20577"/>
          <ac:spMkLst>
            <pc:docMk/>
            <pc:sldMk cId="1685452003" sldId="257"/>
            <ac:spMk id="3" creationId="{00000000-0000-0000-0000-000000000000}"/>
          </ac:spMkLst>
        </pc:spChg>
      </pc:sldChg>
      <pc:sldChg chg="addSp modSp mod">
        <pc:chgData name="Ben Paechter" userId="4ae50c96-15dd-482a-9b4c-c3910b4c7914" providerId="ADAL" clId="{1F351955-CA5A-3E46-ACA3-8C8B58C9A8F7}" dt="2020-09-11T14:55:21.107" v="844" actId="20577"/>
        <pc:sldMkLst>
          <pc:docMk/>
          <pc:sldMk cId="680577836" sldId="258"/>
        </pc:sldMkLst>
        <pc:spChg chg="mod">
          <ac:chgData name="Ben Paechter" userId="4ae50c96-15dd-482a-9b4c-c3910b4c7914" providerId="ADAL" clId="{1F351955-CA5A-3E46-ACA3-8C8B58C9A8F7}" dt="2020-09-11T14:55:21.107" v="844" actId="20577"/>
          <ac:spMkLst>
            <pc:docMk/>
            <pc:sldMk cId="680577836" sldId="258"/>
            <ac:spMk id="2" creationId="{00000000-0000-0000-0000-000000000000}"/>
          </ac:spMkLst>
        </pc:spChg>
        <pc:spChg chg="add mod">
          <ac:chgData name="Ben Paechter" userId="4ae50c96-15dd-482a-9b4c-c3910b4c7914" providerId="ADAL" clId="{1F351955-CA5A-3E46-ACA3-8C8B58C9A8F7}" dt="2020-09-11T14:54:41.344" v="812" actId="1076"/>
          <ac:spMkLst>
            <pc:docMk/>
            <pc:sldMk cId="680577836" sldId="258"/>
            <ac:spMk id="3" creationId="{4296D1CA-466B-F542-A698-212A45297D3C}"/>
          </ac:spMkLst>
        </pc:spChg>
        <pc:spChg chg="add mod">
          <ac:chgData name="Ben Paechter" userId="4ae50c96-15dd-482a-9b4c-c3910b4c7914" providerId="ADAL" clId="{1F351955-CA5A-3E46-ACA3-8C8B58C9A8F7}" dt="2020-09-11T14:54:58.720" v="816" actId="14100"/>
          <ac:spMkLst>
            <pc:docMk/>
            <pc:sldMk cId="680577836" sldId="258"/>
            <ac:spMk id="6" creationId="{8E3C8EAF-C91B-2F44-A21C-82A76222E7C3}"/>
          </ac:spMkLst>
        </pc:spChg>
      </pc:sldChg>
      <pc:sldChg chg="modSp mod">
        <pc:chgData name="Ben Paechter" userId="4ae50c96-15dd-482a-9b4c-c3910b4c7914" providerId="ADAL" clId="{1F351955-CA5A-3E46-ACA3-8C8B58C9A8F7}" dt="2020-09-11T14:09:39.442" v="801" actId="20577"/>
        <pc:sldMkLst>
          <pc:docMk/>
          <pc:sldMk cId="2910969624" sldId="260"/>
        </pc:sldMkLst>
        <pc:spChg chg="mod">
          <ac:chgData name="Ben Paechter" userId="4ae50c96-15dd-482a-9b4c-c3910b4c7914" providerId="ADAL" clId="{1F351955-CA5A-3E46-ACA3-8C8B58C9A8F7}" dt="2020-09-11T14:09:39.442" v="801" actId="20577"/>
          <ac:spMkLst>
            <pc:docMk/>
            <pc:sldMk cId="2910969624" sldId="260"/>
            <ac:spMk id="3" creationId="{00000000-0000-0000-0000-000000000000}"/>
          </ac:spMkLst>
        </pc:spChg>
      </pc:sldChg>
      <pc:sldChg chg="modSp mod">
        <pc:chgData name="Ben Paechter" userId="4ae50c96-15dd-482a-9b4c-c3910b4c7914" providerId="ADAL" clId="{1F351955-CA5A-3E46-ACA3-8C8B58C9A8F7}" dt="2020-09-11T14:06:37.935" v="738" actId="5793"/>
        <pc:sldMkLst>
          <pc:docMk/>
          <pc:sldMk cId="4126880917" sldId="275"/>
        </pc:sldMkLst>
        <pc:spChg chg="mod">
          <ac:chgData name="Ben Paechter" userId="4ae50c96-15dd-482a-9b4c-c3910b4c7914" providerId="ADAL" clId="{1F351955-CA5A-3E46-ACA3-8C8B58C9A8F7}" dt="2020-09-11T14:06:37.935" v="738" actId="5793"/>
          <ac:spMkLst>
            <pc:docMk/>
            <pc:sldMk cId="4126880917" sldId="275"/>
            <ac:spMk id="3" creationId="{00000000-0000-0000-0000-000000000000}"/>
          </ac:spMkLst>
        </pc:spChg>
      </pc:sldChg>
      <pc:sldChg chg="modSp mod">
        <pc:chgData name="Ben Paechter" userId="4ae50c96-15dd-482a-9b4c-c3910b4c7914" providerId="ADAL" clId="{1F351955-CA5A-3E46-ACA3-8C8B58C9A8F7}" dt="2020-09-11T14:04:25.874" v="722" actId="27636"/>
        <pc:sldMkLst>
          <pc:docMk/>
          <pc:sldMk cId="1266730405" sldId="276"/>
        </pc:sldMkLst>
        <pc:spChg chg="mod">
          <ac:chgData name="Ben Paechter" userId="4ae50c96-15dd-482a-9b4c-c3910b4c7914" providerId="ADAL" clId="{1F351955-CA5A-3E46-ACA3-8C8B58C9A8F7}" dt="2020-09-11T14:04:25.874" v="722" actId="27636"/>
          <ac:spMkLst>
            <pc:docMk/>
            <pc:sldMk cId="1266730405" sldId="276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902CC0-C7E2-4C19-85BD-893CF75F0C1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60D0A9E-0368-4333-9A68-BAB5F49FBCB7}">
      <dgm:prSet phldrT="[Text]" custT="1"/>
      <dgm:spPr/>
      <dgm:t>
        <a:bodyPr/>
        <a:lstStyle/>
        <a:p>
          <a:r>
            <a:rPr lang="en-GB" sz="4000" dirty="0"/>
            <a:t>Thinking Humanly</a:t>
          </a:r>
        </a:p>
      </dgm:t>
    </dgm:pt>
    <dgm:pt modelId="{9261586A-E36A-4DF8-A33A-F68E72E59193}" type="parTrans" cxnId="{281D66A1-B39F-478B-848C-45B32648A1FD}">
      <dgm:prSet/>
      <dgm:spPr/>
      <dgm:t>
        <a:bodyPr/>
        <a:lstStyle/>
        <a:p>
          <a:endParaRPr lang="en-GB" sz="4000"/>
        </a:p>
      </dgm:t>
    </dgm:pt>
    <dgm:pt modelId="{5636BF2B-E55C-4C7E-8EF7-E0F5F7E13407}" type="sibTrans" cxnId="{281D66A1-B39F-478B-848C-45B32648A1FD}">
      <dgm:prSet/>
      <dgm:spPr/>
      <dgm:t>
        <a:bodyPr/>
        <a:lstStyle/>
        <a:p>
          <a:endParaRPr lang="en-GB" sz="4000"/>
        </a:p>
      </dgm:t>
    </dgm:pt>
    <dgm:pt modelId="{58B14227-0232-4EE0-9A08-516EADA14BDA}">
      <dgm:prSet phldrT="[Text]" custT="1"/>
      <dgm:spPr/>
      <dgm:t>
        <a:bodyPr/>
        <a:lstStyle/>
        <a:p>
          <a:r>
            <a:rPr lang="en-GB" sz="4000" dirty="0"/>
            <a:t>Thinking Rationally</a:t>
          </a:r>
        </a:p>
      </dgm:t>
    </dgm:pt>
    <dgm:pt modelId="{406C552A-50B4-4E53-99C4-4FA1620CD111}" type="parTrans" cxnId="{D51977E0-0CE9-4C5C-BD46-328C2F409E1F}">
      <dgm:prSet/>
      <dgm:spPr/>
      <dgm:t>
        <a:bodyPr/>
        <a:lstStyle/>
        <a:p>
          <a:endParaRPr lang="en-GB" sz="4000"/>
        </a:p>
      </dgm:t>
    </dgm:pt>
    <dgm:pt modelId="{52AFE387-C9B7-4588-AC67-A0A5EFBE9E6C}" type="sibTrans" cxnId="{D51977E0-0CE9-4C5C-BD46-328C2F409E1F}">
      <dgm:prSet/>
      <dgm:spPr/>
      <dgm:t>
        <a:bodyPr/>
        <a:lstStyle/>
        <a:p>
          <a:endParaRPr lang="en-GB" sz="4000"/>
        </a:p>
      </dgm:t>
    </dgm:pt>
    <dgm:pt modelId="{56DC323F-0F74-45A8-B690-FEAF361DA48C}">
      <dgm:prSet phldrT="[Text]" custT="1"/>
      <dgm:spPr/>
      <dgm:t>
        <a:bodyPr/>
        <a:lstStyle/>
        <a:p>
          <a:r>
            <a:rPr lang="en-GB" sz="4000" dirty="0"/>
            <a:t>Acting Humanly</a:t>
          </a:r>
        </a:p>
      </dgm:t>
    </dgm:pt>
    <dgm:pt modelId="{91111EE7-AA17-48CD-9041-E8148ED06276}" type="parTrans" cxnId="{85DADD12-55E1-4734-A07E-573671E63D48}">
      <dgm:prSet/>
      <dgm:spPr/>
      <dgm:t>
        <a:bodyPr/>
        <a:lstStyle/>
        <a:p>
          <a:endParaRPr lang="en-GB" sz="4000"/>
        </a:p>
      </dgm:t>
    </dgm:pt>
    <dgm:pt modelId="{3D55FB39-3743-403E-9660-3E47BAF585B0}" type="sibTrans" cxnId="{85DADD12-55E1-4734-A07E-573671E63D48}">
      <dgm:prSet/>
      <dgm:spPr/>
      <dgm:t>
        <a:bodyPr/>
        <a:lstStyle/>
        <a:p>
          <a:endParaRPr lang="en-GB" sz="4000"/>
        </a:p>
      </dgm:t>
    </dgm:pt>
    <dgm:pt modelId="{0B1BB930-C177-4931-B1CD-9662A188C2A4}">
      <dgm:prSet phldrT="[Text]" custT="1"/>
      <dgm:spPr/>
      <dgm:t>
        <a:bodyPr/>
        <a:lstStyle/>
        <a:p>
          <a:r>
            <a:rPr lang="en-GB" sz="4000" dirty="0"/>
            <a:t>Acting Rationally</a:t>
          </a:r>
        </a:p>
      </dgm:t>
    </dgm:pt>
    <dgm:pt modelId="{F07C497D-D8CD-4DAE-96AB-00E2314B73DE}" type="parTrans" cxnId="{DD328D7E-3CD1-4C7A-BB17-3E156186C1D1}">
      <dgm:prSet/>
      <dgm:spPr/>
      <dgm:t>
        <a:bodyPr/>
        <a:lstStyle/>
        <a:p>
          <a:endParaRPr lang="en-GB" sz="4000"/>
        </a:p>
      </dgm:t>
    </dgm:pt>
    <dgm:pt modelId="{11EF26F7-5D3B-4A32-AAD3-2AFC9229E39E}" type="sibTrans" cxnId="{DD328D7E-3CD1-4C7A-BB17-3E156186C1D1}">
      <dgm:prSet/>
      <dgm:spPr/>
      <dgm:t>
        <a:bodyPr/>
        <a:lstStyle/>
        <a:p>
          <a:endParaRPr lang="en-GB" sz="4000"/>
        </a:p>
      </dgm:t>
    </dgm:pt>
    <dgm:pt modelId="{ACD0EC04-1633-495F-BA88-69CC7E8C99B7}" type="pres">
      <dgm:prSet presAssocID="{B0902CC0-C7E2-4C19-85BD-893CF75F0C16}" presName="diagram" presStyleCnt="0">
        <dgm:presLayoutVars>
          <dgm:dir/>
          <dgm:resizeHandles val="exact"/>
        </dgm:presLayoutVars>
      </dgm:prSet>
      <dgm:spPr/>
    </dgm:pt>
    <dgm:pt modelId="{BBADDEF9-4F0C-4797-B11C-37C39CF96ADA}" type="pres">
      <dgm:prSet presAssocID="{860D0A9E-0368-4333-9A68-BAB5F49FBCB7}" presName="node" presStyleLbl="node1" presStyleIdx="0" presStyleCnt="4">
        <dgm:presLayoutVars>
          <dgm:bulletEnabled val="1"/>
        </dgm:presLayoutVars>
      </dgm:prSet>
      <dgm:spPr/>
    </dgm:pt>
    <dgm:pt modelId="{D19DD349-BDB8-4EF4-AB92-114AF5A8F4E3}" type="pres">
      <dgm:prSet presAssocID="{5636BF2B-E55C-4C7E-8EF7-E0F5F7E13407}" presName="sibTrans" presStyleCnt="0"/>
      <dgm:spPr/>
    </dgm:pt>
    <dgm:pt modelId="{BCB03454-23CE-4095-BAC5-A80BDE67332B}" type="pres">
      <dgm:prSet presAssocID="{58B14227-0232-4EE0-9A08-516EADA14BDA}" presName="node" presStyleLbl="node1" presStyleIdx="1" presStyleCnt="4">
        <dgm:presLayoutVars>
          <dgm:bulletEnabled val="1"/>
        </dgm:presLayoutVars>
      </dgm:prSet>
      <dgm:spPr/>
    </dgm:pt>
    <dgm:pt modelId="{07207E89-23D6-4A17-92A3-B5F99F6710D3}" type="pres">
      <dgm:prSet presAssocID="{52AFE387-C9B7-4588-AC67-A0A5EFBE9E6C}" presName="sibTrans" presStyleCnt="0"/>
      <dgm:spPr/>
    </dgm:pt>
    <dgm:pt modelId="{F8B33821-A8D5-4F3B-B6FB-A7569181844E}" type="pres">
      <dgm:prSet presAssocID="{56DC323F-0F74-45A8-B690-FEAF361DA48C}" presName="node" presStyleLbl="node1" presStyleIdx="2" presStyleCnt="4">
        <dgm:presLayoutVars>
          <dgm:bulletEnabled val="1"/>
        </dgm:presLayoutVars>
      </dgm:prSet>
      <dgm:spPr/>
    </dgm:pt>
    <dgm:pt modelId="{9442AC10-E30C-40A3-8D01-F01925E0E62E}" type="pres">
      <dgm:prSet presAssocID="{3D55FB39-3743-403E-9660-3E47BAF585B0}" presName="sibTrans" presStyleCnt="0"/>
      <dgm:spPr/>
    </dgm:pt>
    <dgm:pt modelId="{86BEE9A2-69D0-4C8E-A85A-33B9E3FB5CAB}" type="pres">
      <dgm:prSet presAssocID="{0B1BB930-C177-4931-B1CD-9662A188C2A4}" presName="node" presStyleLbl="node1" presStyleIdx="3" presStyleCnt="4">
        <dgm:presLayoutVars>
          <dgm:bulletEnabled val="1"/>
        </dgm:presLayoutVars>
      </dgm:prSet>
      <dgm:spPr/>
    </dgm:pt>
  </dgm:ptLst>
  <dgm:cxnLst>
    <dgm:cxn modelId="{FDC95409-95D8-4B1E-A54F-4E297BA6ECB9}" type="presOf" srcId="{B0902CC0-C7E2-4C19-85BD-893CF75F0C16}" destId="{ACD0EC04-1633-495F-BA88-69CC7E8C99B7}" srcOrd="0" destOrd="0" presId="urn:microsoft.com/office/officeart/2005/8/layout/default"/>
    <dgm:cxn modelId="{A1F67C0A-ED41-4624-9444-6104848FE013}" type="presOf" srcId="{56DC323F-0F74-45A8-B690-FEAF361DA48C}" destId="{F8B33821-A8D5-4F3B-B6FB-A7569181844E}" srcOrd="0" destOrd="0" presId="urn:microsoft.com/office/officeart/2005/8/layout/default"/>
    <dgm:cxn modelId="{85DADD12-55E1-4734-A07E-573671E63D48}" srcId="{B0902CC0-C7E2-4C19-85BD-893CF75F0C16}" destId="{56DC323F-0F74-45A8-B690-FEAF361DA48C}" srcOrd="2" destOrd="0" parTransId="{91111EE7-AA17-48CD-9041-E8148ED06276}" sibTransId="{3D55FB39-3743-403E-9660-3E47BAF585B0}"/>
    <dgm:cxn modelId="{BBBF643A-77E2-4E5E-A21B-907B3C3E253E}" type="presOf" srcId="{0B1BB930-C177-4931-B1CD-9662A188C2A4}" destId="{86BEE9A2-69D0-4C8E-A85A-33B9E3FB5CAB}" srcOrd="0" destOrd="0" presId="urn:microsoft.com/office/officeart/2005/8/layout/default"/>
    <dgm:cxn modelId="{0CBE053B-7F18-41EF-BF35-6C219AE04CF5}" type="presOf" srcId="{58B14227-0232-4EE0-9A08-516EADA14BDA}" destId="{BCB03454-23CE-4095-BAC5-A80BDE67332B}" srcOrd="0" destOrd="0" presId="urn:microsoft.com/office/officeart/2005/8/layout/default"/>
    <dgm:cxn modelId="{DD24B963-42D7-44CF-A59D-BFF773D53989}" type="presOf" srcId="{860D0A9E-0368-4333-9A68-BAB5F49FBCB7}" destId="{BBADDEF9-4F0C-4797-B11C-37C39CF96ADA}" srcOrd="0" destOrd="0" presId="urn:microsoft.com/office/officeart/2005/8/layout/default"/>
    <dgm:cxn modelId="{DD328D7E-3CD1-4C7A-BB17-3E156186C1D1}" srcId="{B0902CC0-C7E2-4C19-85BD-893CF75F0C16}" destId="{0B1BB930-C177-4931-B1CD-9662A188C2A4}" srcOrd="3" destOrd="0" parTransId="{F07C497D-D8CD-4DAE-96AB-00E2314B73DE}" sibTransId="{11EF26F7-5D3B-4A32-AAD3-2AFC9229E39E}"/>
    <dgm:cxn modelId="{281D66A1-B39F-478B-848C-45B32648A1FD}" srcId="{B0902CC0-C7E2-4C19-85BD-893CF75F0C16}" destId="{860D0A9E-0368-4333-9A68-BAB5F49FBCB7}" srcOrd="0" destOrd="0" parTransId="{9261586A-E36A-4DF8-A33A-F68E72E59193}" sibTransId="{5636BF2B-E55C-4C7E-8EF7-E0F5F7E13407}"/>
    <dgm:cxn modelId="{D51977E0-0CE9-4C5C-BD46-328C2F409E1F}" srcId="{B0902CC0-C7E2-4C19-85BD-893CF75F0C16}" destId="{58B14227-0232-4EE0-9A08-516EADA14BDA}" srcOrd="1" destOrd="0" parTransId="{406C552A-50B4-4E53-99C4-4FA1620CD111}" sibTransId="{52AFE387-C9B7-4588-AC67-A0A5EFBE9E6C}"/>
    <dgm:cxn modelId="{D15A516B-E9D4-46A5-901C-85E46AB31B92}" type="presParOf" srcId="{ACD0EC04-1633-495F-BA88-69CC7E8C99B7}" destId="{BBADDEF9-4F0C-4797-B11C-37C39CF96ADA}" srcOrd="0" destOrd="0" presId="urn:microsoft.com/office/officeart/2005/8/layout/default"/>
    <dgm:cxn modelId="{9C296427-1967-4CBB-8CD8-E12054DE2298}" type="presParOf" srcId="{ACD0EC04-1633-495F-BA88-69CC7E8C99B7}" destId="{D19DD349-BDB8-4EF4-AB92-114AF5A8F4E3}" srcOrd="1" destOrd="0" presId="urn:microsoft.com/office/officeart/2005/8/layout/default"/>
    <dgm:cxn modelId="{77DD19FB-000E-40AC-80D5-CE7D4489EEC0}" type="presParOf" srcId="{ACD0EC04-1633-495F-BA88-69CC7E8C99B7}" destId="{BCB03454-23CE-4095-BAC5-A80BDE67332B}" srcOrd="2" destOrd="0" presId="urn:microsoft.com/office/officeart/2005/8/layout/default"/>
    <dgm:cxn modelId="{16757BBE-E8AD-4B4E-8D03-7A2F492855AD}" type="presParOf" srcId="{ACD0EC04-1633-495F-BA88-69CC7E8C99B7}" destId="{07207E89-23D6-4A17-92A3-B5F99F6710D3}" srcOrd="3" destOrd="0" presId="urn:microsoft.com/office/officeart/2005/8/layout/default"/>
    <dgm:cxn modelId="{A3B482D2-F1C7-40C2-A442-AA2E76F2493D}" type="presParOf" srcId="{ACD0EC04-1633-495F-BA88-69CC7E8C99B7}" destId="{F8B33821-A8D5-4F3B-B6FB-A7569181844E}" srcOrd="4" destOrd="0" presId="urn:microsoft.com/office/officeart/2005/8/layout/default"/>
    <dgm:cxn modelId="{10FE36D9-A748-4F0D-9B15-1287F1BCF1D8}" type="presParOf" srcId="{ACD0EC04-1633-495F-BA88-69CC7E8C99B7}" destId="{9442AC10-E30C-40A3-8D01-F01925E0E62E}" srcOrd="5" destOrd="0" presId="urn:microsoft.com/office/officeart/2005/8/layout/default"/>
    <dgm:cxn modelId="{2610F8A9-F51A-40C6-ADE9-6AEC231E10EC}" type="presParOf" srcId="{ACD0EC04-1633-495F-BA88-69CC7E8C99B7}" destId="{86BEE9A2-69D0-4C8E-A85A-33B9E3FB5CAB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ADDEF9-4F0C-4797-B11C-37C39CF96ADA}">
      <dsp:nvSpPr>
        <dsp:cNvPr id="0" name=""/>
        <dsp:cNvSpPr/>
      </dsp:nvSpPr>
      <dsp:spPr>
        <a:xfrm>
          <a:off x="570607" y="694"/>
          <a:ext cx="3375421" cy="20252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/>
            <a:t>Thinking Humanly</a:t>
          </a:r>
        </a:p>
      </dsp:txBody>
      <dsp:txXfrm>
        <a:off x="570607" y="694"/>
        <a:ext cx="3375421" cy="2025253"/>
      </dsp:txXfrm>
    </dsp:sp>
    <dsp:sp modelId="{BCB03454-23CE-4095-BAC5-A80BDE67332B}">
      <dsp:nvSpPr>
        <dsp:cNvPr id="0" name=""/>
        <dsp:cNvSpPr/>
      </dsp:nvSpPr>
      <dsp:spPr>
        <a:xfrm>
          <a:off x="4283571" y="694"/>
          <a:ext cx="3375421" cy="20252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/>
            <a:t>Thinking Rationally</a:t>
          </a:r>
        </a:p>
      </dsp:txBody>
      <dsp:txXfrm>
        <a:off x="4283571" y="694"/>
        <a:ext cx="3375421" cy="2025253"/>
      </dsp:txXfrm>
    </dsp:sp>
    <dsp:sp modelId="{F8B33821-A8D5-4F3B-B6FB-A7569181844E}">
      <dsp:nvSpPr>
        <dsp:cNvPr id="0" name=""/>
        <dsp:cNvSpPr/>
      </dsp:nvSpPr>
      <dsp:spPr>
        <a:xfrm>
          <a:off x="570607" y="2363489"/>
          <a:ext cx="3375421" cy="20252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/>
            <a:t>Acting Humanly</a:t>
          </a:r>
        </a:p>
      </dsp:txBody>
      <dsp:txXfrm>
        <a:off x="570607" y="2363489"/>
        <a:ext cx="3375421" cy="2025253"/>
      </dsp:txXfrm>
    </dsp:sp>
    <dsp:sp modelId="{86BEE9A2-69D0-4C8E-A85A-33B9E3FB5CAB}">
      <dsp:nvSpPr>
        <dsp:cNvPr id="0" name=""/>
        <dsp:cNvSpPr/>
      </dsp:nvSpPr>
      <dsp:spPr>
        <a:xfrm>
          <a:off x="4283571" y="2363489"/>
          <a:ext cx="3375421" cy="20252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/>
            <a:t>Acting Rationally</a:t>
          </a:r>
        </a:p>
      </dsp:txBody>
      <dsp:txXfrm>
        <a:off x="4283571" y="2363489"/>
        <a:ext cx="3375421" cy="20252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4EAC-3D2A-421B-BA74-A6F8B70CFF14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747C-1669-4BEB-B023-06EE56371108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4EAC-3D2A-421B-BA74-A6F8B70CFF14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747C-1669-4BEB-B023-06EE5637110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4EAC-3D2A-421B-BA74-A6F8B70CFF14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747C-1669-4BEB-B023-06EE5637110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4EAC-3D2A-421B-BA74-A6F8B70CFF14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747C-1669-4BEB-B023-06EE5637110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4EAC-3D2A-421B-BA74-A6F8B70CFF14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747C-1669-4BEB-B023-06EE56371108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4EAC-3D2A-421B-BA74-A6F8B70CFF14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747C-1669-4BEB-B023-06EE5637110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4EAC-3D2A-421B-BA74-A6F8B70CFF14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747C-1669-4BEB-B023-06EE5637110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4EAC-3D2A-421B-BA74-A6F8B70CFF14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747C-1669-4BEB-B023-06EE5637110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4EAC-3D2A-421B-BA74-A6F8B70CFF14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747C-1669-4BEB-B023-06EE5637110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4EAC-3D2A-421B-BA74-A6F8B70CFF14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747C-1669-4BEB-B023-06EE5637110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4EAC-3D2A-421B-BA74-A6F8B70CFF14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44D747C-1669-4BEB-B023-06EE56371108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B014EAC-3D2A-421B-BA74-A6F8B70CFF14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44D747C-1669-4BEB-B023-06EE56371108}" type="slidenum">
              <a:rPr lang="en-GB" smtClean="0"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events.technologyreview.com/video/watch/peter-norvig-state-of-the-art-ai/" TargetMode="External"/><Relationship Id="rId2" Type="http://schemas.openxmlformats.org/officeDocument/2006/relationships/hyperlink" Target="http://events.technologyreview.com/video/watch/oren-etzioni-ai-for-common-goo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vents.technologyreview.com/video/watch/andrew-ng-deep-learnin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ima.cs.berkeley.edu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Introduction to Artificial Intelligence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Ben Paechter</a:t>
            </a:r>
          </a:p>
          <a:p>
            <a:r>
              <a:rPr lang="en-GB" dirty="0"/>
              <a:t>Dimitra Gkatzia</a:t>
            </a:r>
          </a:p>
        </p:txBody>
      </p:sp>
    </p:spTree>
    <p:extLst>
      <p:ext uri="{BB962C8B-B14F-4D97-AF65-F5344CB8AC3E}">
        <p14:creationId xmlns:p14="http://schemas.microsoft.com/office/powerpoint/2010/main" val="568408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Acting Rationally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rational agent approach – an </a:t>
            </a:r>
            <a:r>
              <a:rPr lang="en-GB" i="1" dirty="0"/>
              <a:t>agent</a:t>
            </a:r>
            <a:r>
              <a:rPr lang="en-GB" dirty="0"/>
              <a:t> is something that acts.</a:t>
            </a:r>
          </a:p>
          <a:p>
            <a:r>
              <a:rPr lang="en-GB" dirty="0"/>
              <a:t>A </a:t>
            </a:r>
            <a:r>
              <a:rPr lang="en-GB" i="1" dirty="0"/>
              <a:t>rational agent </a:t>
            </a:r>
            <a:r>
              <a:rPr lang="en-GB" dirty="0"/>
              <a:t>is an agent that acts so as to achieve the best possible outcome (or, with uncertainty, the best expected outcome).</a:t>
            </a:r>
          </a:p>
          <a:p>
            <a:r>
              <a:rPr lang="en-GB" dirty="0"/>
              <a:t>May include rational thinking.</a:t>
            </a:r>
          </a:p>
          <a:p>
            <a:r>
              <a:rPr lang="en-GB" dirty="0"/>
              <a:t>May be inspired or helped by thinking or acting humanly</a:t>
            </a:r>
          </a:p>
          <a:p>
            <a:r>
              <a:rPr lang="en-GB" dirty="0"/>
              <a:t>Acting perfectly rationally not always possible due to amount of processing needed – </a:t>
            </a:r>
            <a:r>
              <a:rPr lang="en-GB" i="1" dirty="0"/>
              <a:t>limited rationality</a:t>
            </a:r>
          </a:p>
        </p:txBody>
      </p:sp>
    </p:spTree>
    <p:extLst>
      <p:ext uri="{BB962C8B-B14F-4D97-AF65-F5344CB8AC3E}">
        <p14:creationId xmlns:p14="http://schemas.microsoft.com/office/powerpoint/2010/main" val="3203814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/>
              <a:t>Contribution to AI: </a:t>
            </a:r>
            <a:br>
              <a:rPr lang="en-GB" dirty="0"/>
            </a:br>
            <a:r>
              <a:rPr lang="en-GB" dirty="0"/>
              <a:t>Philosophy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Can formal rules be used to draw valid conclusions (Aristotle)?</a:t>
            </a:r>
          </a:p>
          <a:p>
            <a:r>
              <a:rPr lang="en-GB" dirty="0"/>
              <a:t>How does the mind arise from the physical brain (free will?, </a:t>
            </a:r>
            <a:r>
              <a:rPr lang="en-GB" i="1" dirty="0"/>
              <a:t>dualism</a:t>
            </a:r>
            <a:r>
              <a:rPr lang="en-GB" dirty="0"/>
              <a:t>, </a:t>
            </a:r>
            <a:r>
              <a:rPr lang="en-GB" i="1" dirty="0"/>
              <a:t>materialism</a:t>
            </a:r>
            <a:r>
              <a:rPr lang="en-GB" dirty="0"/>
              <a:t>)</a:t>
            </a:r>
          </a:p>
          <a:p>
            <a:r>
              <a:rPr lang="en-GB" dirty="0"/>
              <a:t>Where does knowledge come from (</a:t>
            </a:r>
            <a:r>
              <a:rPr lang="en-GB" i="1" dirty="0"/>
              <a:t>empiricism</a:t>
            </a:r>
            <a:r>
              <a:rPr lang="en-GB" dirty="0"/>
              <a:t>, </a:t>
            </a:r>
            <a:r>
              <a:rPr lang="en-GB" i="1" dirty="0"/>
              <a:t>logical positivism</a:t>
            </a:r>
            <a:r>
              <a:rPr lang="en-GB" dirty="0"/>
              <a:t>)?</a:t>
            </a:r>
          </a:p>
          <a:p>
            <a:r>
              <a:rPr lang="en-GB" dirty="0"/>
              <a:t>How does knowledge lead to action (or does the need for action lead to thought?)?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1850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/>
              <a:t>Contribution to AI: </a:t>
            </a:r>
            <a:br>
              <a:rPr lang="en-GB" dirty="0"/>
            </a:br>
            <a:r>
              <a:rPr lang="en-GB" dirty="0"/>
              <a:t>Mathematics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are the formal rules to draw valid conclusions?</a:t>
            </a:r>
          </a:p>
          <a:p>
            <a:pPr lvl="1"/>
            <a:r>
              <a:rPr lang="en-GB" dirty="0"/>
              <a:t>Various forms of logic and logical algebra</a:t>
            </a:r>
          </a:p>
          <a:p>
            <a:r>
              <a:rPr lang="en-GB" dirty="0"/>
              <a:t>What can be computed?</a:t>
            </a:r>
          </a:p>
          <a:p>
            <a:pPr lvl="1"/>
            <a:r>
              <a:rPr lang="en-GB" dirty="0"/>
              <a:t>Theoretically, what can we actually calculate and how long might it take. How does the time to calculate change with the size of the problem? </a:t>
            </a:r>
          </a:p>
          <a:p>
            <a:r>
              <a:rPr lang="en-GB" dirty="0"/>
              <a:t>How do we reason with uncertain information?</a:t>
            </a:r>
          </a:p>
          <a:p>
            <a:pPr lvl="1"/>
            <a:r>
              <a:rPr lang="en-GB" dirty="0"/>
              <a:t>Probability</a:t>
            </a:r>
          </a:p>
          <a:p>
            <a:pPr lvl="1"/>
            <a:r>
              <a:rPr lang="en-GB" dirty="0"/>
              <a:t>Bayes’ Theorem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0828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/>
              <a:t>Contribution to AI: </a:t>
            </a:r>
            <a:br>
              <a:rPr lang="en-GB" dirty="0"/>
            </a:br>
            <a:r>
              <a:rPr lang="en-GB" dirty="0"/>
              <a:t>Economics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should we make decisions so as to maximise payoff?</a:t>
            </a:r>
          </a:p>
          <a:p>
            <a:r>
              <a:rPr lang="en-GB" dirty="0"/>
              <a:t>How should we do this when others might not go along?</a:t>
            </a:r>
          </a:p>
          <a:p>
            <a:r>
              <a:rPr lang="en-GB" dirty="0"/>
              <a:t>How should we do this when the payoff may be far in the future?</a:t>
            </a:r>
          </a:p>
          <a:p>
            <a:pPr lvl="1"/>
            <a:r>
              <a:rPr lang="en-GB" dirty="0"/>
              <a:t>Decision theory</a:t>
            </a:r>
          </a:p>
          <a:p>
            <a:pPr lvl="1"/>
            <a:r>
              <a:rPr lang="en-GB" dirty="0"/>
              <a:t>Game Theory- utility of randomised decisions</a:t>
            </a:r>
          </a:p>
          <a:p>
            <a:pPr lvl="1"/>
            <a:r>
              <a:rPr lang="en-GB" dirty="0"/>
              <a:t>Operations Research</a:t>
            </a:r>
          </a:p>
          <a:p>
            <a:pPr lvl="1"/>
            <a:r>
              <a:rPr lang="en-GB" dirty="0"/>
              <a:t>Concept of </a:t>
            </a:r>
            <a:r>
              <a:rPr lang="en-GB" i="1" dirty="0"/>
              <a:t>satisficing</a:t>
            </a:r>
            <a:r>
              <a:rPr lang="en-GB" dirty="0"/>
              <a:t> – good enough decisions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0828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/>
              <a:t>Contribution to AI: </a:t>
            </a:r>
            <a:br>
              <a:rPr lang="en-GB" dirty="0"/>
            </a:br>
            <a:r>
              <a:rPr lang="en-GB" dirty="0"/>
              <a:t>Neuroscience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How do brains process information?</a:t>
            </a:r>
          </a:p>
          <a:p>
            <a:pPr lvl="1"/>
            <a:r>
              <a:rPr lang="en-GB" dirty="0"/>
              <a:t>Brains have comparable processing power to the most powerful computers – but work in very different ways.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 collection of simple cells can lead to thought action and consciousness – “brain cause minds”(discuss…)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979641"/>
            <a:ext cx="4376770" cy="230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828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/>
              <a:t>Contribution to AI: </a:t>
            </a:r>
            <a:br>
              <a:rPr lang="en-GB" dirty="0"/>
            </a:br>
            <a:r>
              <a:rPr lang="en-GB" dirty="0"/>
              <a:t>Psychology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do humans and animals think and act?</a:t>
            </a:r>
          </a:p>
          <a:p>
            <a:pPr lvl="1"/>
            <a:r>
              <a:rPr lang="en-GB" dirty="0"/>
              <a:t>Problem of gathering data – introspection – live human subjects </a:t>
            </a:r>
          </a:p>
          <a:p>
            <a:pPr lvl="1"/>
            <a:r>
              <a:rPr lang="en-GB" dirty="0"/>
              <a:t>Behaviourism – studied stimulus and response (percepts and actions)</a:t>
            </a:r>
          </a:p>
          <a:p>
            <a:pPr lvl="1"/>
            <a:r>
              <a:rPr lang="en-GB" dirty="0"/>
              <a:t>Cognitive Psychology – seeing the brain as an information processing device</a:t>
            </a:r>
          </a:p>
        </p:txBody>
      </p:sp>
    </p:spTree>
    <p:extLst>
      <p:ext uri="{BB962C8B-B14F-4D97-AF65-F5344CB8AC3E}">
        <p14:creationId xmlns:p14="http://schemas.microsoft.com/office/powerpoint/2010/main" val="3100828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19256" cy="1143000"/>
          </a:xfrm>
        </p:spPr>
        <p:txBody>
          <a:bodyPr>
            <a:noAutofit/>
          </a:bodyPr>
          <a:lstStyle/>
          <a:p>
            <a:pPr algn="ctr"/>
            <a:r>
              <a:rPr lang="en-GB" sz="4500" dirty="0"/>
              <a:t>Contribution to AI: </a:t>
            </a:r>
            <a:br>
              <a:rPr lang="en-GB" sz="4500" dirty="0"/>
            </a:br>
            <a:r>
              <a:rPr lang="en-GB" sz="4500" dirty="0"/>
              <a:t>Computer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How can we build an efficient computer?</a:t>
            </a:r>
          </a:p>
          <a:p>
            <a:pPr lvl="1"/>
            <a:r>
              <a:rPr lang="en-GB" dirty="0"/>
              <a:t>Artificial Intelligence requires intelligence and artefact – the computer is the artefact we use.</a:t>
            </a:r>
          </a:p>
          <a:p>
            <a:pPr lvl="1"/>
            <a:r>
              <a:rPr lang="en-GB" dirty="0"/>
              <a:t>First operational computer was electromechanical – built by Alan Turing’s team to crack German war codes (Film Imitation Game)</a:t>
            </a:r>
          </a:p>
          <a:p>
            <a:pPr lvl="1"/>
            <a:r>
              <a:rPr lang="en-GB" sz="2200" dirty="0"/>
              <a:t>Vacuum tubes</a:t>
            </a:r>
          </a:p>
          <a:p>
            <a:pPr lvl="1"/>
            <a:r>
              <a:rPr lang="en-GB" sz="2200" dirty="0"/>
              <a:t>Transistor</a:t>
            </a:r>
          </a:p>
          <a:p>
            <a:pPr lvl="1"/>
            <a:r>
              <a:rPr lang="en-GB" sz="2200" dirty="0"/>
              <a:t>Integrated Circuit</a:t>
            </a:r>
          </a:p>
          <a:p>
            <a:pPr lvl="1"/>
            <a:r>
              <a:rPr lang="en-GB" sz="2200" dirty="0"/>
              <a:t>Computer on a chip</a:t>
            </a:r>
          </a:p>
          <a:p>
            <a:pPr lvl="1"/>
            <a:r>
              <a:rPr lang="en-GB" sz="2200" dirty="0"/>
              <a:t>Multi-core processors</a:t>
            </a:r>
          </a:p>
          <a:p>
            <a:pPr lvl="1"/>
            <a:r>
              <a:rPr lang="en-GB" sz="2200" dirty="0"/>
              <a:t>Highly Parallel Cloud computing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0828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/>
              <a:t>Contribution to AI: </a:t>
            </a:r>
            <a:br>
              <a:rPr lang="en-GB" dirty="0"/>
            </a:br>
            <a:r>
              <a:rPr lang="en-GB" dirty="0"/>
              <a:t>Control Theory and Cybernetics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546848" cy="4389120"/>
          </a:xfrm>
        </p:spPr>
        <p:txBody>
          <a:bodyPr/>
          <a:lstStyle/>
          <a:p>
            <a:r>
              <a:rPr lang="en-GB" dirty="0"/>
              <a:t>First self-regulating device – </a:t>
            </a:r>
            <a:r>
              <a:rPr lang="en-GB" dirty="0" err="1"/>
              <a:t>Ktesibios</a:t>
            </a:r>
            <a:r>
              <a:rPr lang="en-GB" dirty="0"/>
              <a:t> of Alexandria (250 BCE)</a:t>
            </a:r>
          </a:p>
          <a:p>
            <a:r>
              <a:rPr lang="en-GB" dirty="0"/>
              <a:t>Control theory uses concept of “objective function”</a:t>
            </a:r>
          </a:p>
          <a:p>
            <a:r>
              <a:rPr lang="en-GB" dirty="0"/>
              <a:t>Control theory and AI have similar roots but look at things in different ways.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134552"/>
            <a:ext cx="38100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828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/>
              <a:t>Contribution to AI: </a:t>
            </a:r>
            <a:br>
              <a:rPr lang="en-GB" dirty="0"/>
            </a:br>
            <a:r>
              <a:rPr lang="en-GB" dirty="0"/>
              <a:t>Linguistics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5482952" cy="4389120"/>
          </a:xfrm>
        </p:spPr>
        <p:txBody>
          <a:bodyPr/>
          <a:lstStyle/>
          <a:p>
            <a:r>
              <a:rPr lang="en-GB" dirty="0"/>
              <a:t>How does language relate to thought?</a:t>
            </a:r>
          </a:p>
          <a:p>
            <a:pPr lvl="1"/>
            <a:r>
              <a:rPr lang="en-GB" dirty="0"/>
              <a:t>Language understanding and production requires knowledge about the world, about context – not just about sentence structure</a:t>
            </a:r>
          </a:p>
          <a:p>
            <a:pPr lvl="1"/>
            <a:r>
              <a:rPr lang="en-GB" dirty="0"/>
              <a:t>Natural language processing is essential for modern intelligent interfaces such as Siri, Alexa, Google Assistant, and Cortana.</a:t>
            </a:r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564904"/>
            <a:ext cx="3297647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828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 of the ART in AI: Videos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Oren </a:t>
            </a:r>
            <a:r>
              <a:rPr lang="en-GB" dirty="0" err="1"/>
              <a:t>Etzioni</a:t>
            </a:r>
            <a:r>
              <a:rPr lang="en-GB" dirty="0"/>
              <a:t>, CEO of the Allen Institute for AI, shares his vision for deploying AI technologies for the common good.</a:t>
            </a:r>
          </a:p>
          <a:p>
            <a:r>
              <a:rPr lang="en-GB" dirty="0">
                <a:hlinkClick r:id="rId2"/>
              </a:rPr>
              <a:t>http://events.technologyreview.com/video/watch/oren-etzioni-ai-for-common-good/</a:t>
            </a:r>
            <a:endParaRPr lang="en-GB" dirty="0"/>
          </a:p>
          <a:p>
            <a:endParaRPr lang="en-GB" dirty="0"/>
          </a:p>
          <a:p>
            <a:r>
              <a:rPr lang="en-GB" dirty="0"/>
              <a:t>Peter </a:t>
            </a:r>
            <a:r>
              <a:rPr lang="en-GB" dirty="0" err="1"/>
              <a:t>Norvig</a:t>
            </a:r>
            <a:r>
              <a:rPr lang="en-GB" dirty="0"/>
              <a:t>, author of the book and now Director of Research for Google, on developing state-of-the-art AI solutions for building tomorrow's intelligent systems.</a:t>
            </a:r>
          </a:p>
          <a:p>
            <a:r>
              <a:rPr lang="en-GB" dirty="0">
                <a:hlinkClick r:id="rId3"/>
              </a:rPr>
              <a:t>http://events.technologyreview.com/video/watch/peter-norvig-state-of-the-art-ai/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Andrew Ng, Chief Scientist with Baidu, on deploying deep learning solutions in practice with conversational AI and beyond – and the panel discussion.</a:t>
            </a:r>
          </a:p>
          <a:p>
            <a:r>
              <a:rPr lang="en-GB" dirty="0">
                <a:hlinkClick r:id="rId4"/>
              </a:rPr>
              <a:t>http://events.technologyreview.com/video/watch/andrew-ng-deep-learning/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6880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en-GB" dirty="0"/>
              <a:t>Module Book (Ben’s Lectures)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530" y="2228691"/>
            <a:ext cx="2948940" cy="3802380"/>
          </a:xfrm>
        </p:spPr>
      </p:pic>
      <p:sp>
        <p:nvSpPr>
          <p:cNvPr id="5" name="TextBox 4"/>
          <p:cNvSpPr txBox="1"/>
          <p:nvPr/>
        </p:nvSpPr>
        <p:spPr>
          <a:xfrm>
            <a:off x="1403648" y="6165304"/>
            <a:ext cx="174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e.g. Amazon £45</a:t>
            </a:r>
          </a:p>
        </p:txBody>
      </p:sp>
      <p:cxnSp>
        <p:nvCxnSpPr>
          <p:cNvPr id="9" name="Straight Arrow Connector 8"/>
          <p:cNvCxnSpPr>
            <a:stCxn id="12" idx="1"/>
          </p:cNvCxnSpPr>
          <p:nvPr/>
        </p:nvCxnSpPr>
        <p:spPr>
          <a:xfrm flipH="1">
            <a:off x="5563360" y="2123371"/>
            <a:ext cx="1384904" cy="3695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724128" y="5661248"/>
            <a:ext cx="1728192" cy="406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48264" y="1938705"/>
            <a:ext cx="1600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Doesn’t matter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14022" y="5517232"/>
            <a:ext cx="919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Matters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96D1CA-466B-F542-A698-212A45297D3C}"/>
              </a:ext>
            </a:extLst>
          </p:cNvPr>
          <p:cNvSpPr txBox="1"/>
          <p:nvPr/>
        </p:nvSpPr>
        <p:spPr>
          <a:xfrm>
            <a:off x="595490" y="1580976"/>
            <a:ext cx="316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Available in the library as PDF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3C8EAF-C91B-2F44-A21C-82A76222E7C3}"/>
              </a:ext>
            </a:extLst>
          </p:cNvPr>
          <p:cNvSpPr txBox="1"/>
          <p:nvPr/>
        </p:nvSpPr>
        <p:spPr>
          <a:xfrm>
            <a:off x="4211960" y="6165304"/>
            <a:ext cx="4485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Website: </a:t>
            </a:r>
            <a:r>
              <a:rPr lang="en-GB" dirty="0"/>
              <a:t> </a:t>
            </a:r>
            <a:r>
              <a:rPr lang="en-GB" u="sng" dirty="0">
                <a:hlinkClick r:id="rId3"/>
              </a:rPr>
              <a:t>aima.cs.berkeley.edu</a:t>
            </a:r>
            <a:endParaRPr lang="en-GB" dirty="0"/>
          </a:p>
          <a:p>
            <a:r>
              <a:rPr lang="en-GB" b="1" dirty="0"/>
              <a:t> 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577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Two hours of lecture each week – not this week as you have extra homework to do to prepare for next week.</a:t>
            </a:r>
          </a:p>
          <a:p>
            <a:r>
              <a:rPr lang="en-GB" dirty="0"/>
              <a:t>Our hour tutorial – exercises, discussion, plus chance to ask about lecture material</a:t>
            </a:r>
          </a:p>
          <a:p>
            <a:r>
              <a:rPr lang="en-GB" dirty="0"/>
              <a:t>Practical – some lab exercises or things to look at on the web. Coursework help. Homework – each week read the book chapter in advance of the next week’s lecture. Two chapters to read this week. Sometimes other work as well.</a:t>
            </a:r>
          </a:p>
          <a:p>
            <a:r>
              <a:rPr lang="en-GB" dirty="0"/>
              <a:t>Quizzes and end of module tests questions will be based around the lecture material – book gives wider context, further information, and a different way of explaining.</a:t>
            </a:r>
          </a:p>
        </p:txBody>
      </p:sp>
    </p:spTree>
    <p:extLst>
      <p:ext uri="{BB962C8B-B14F-4D97-AF65-F5344CB8AC3E}">
        <p14:creationId xmlns:p14="http://schemas.microsoft.com/office/powerpoint/2010/main" val="2910969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 Synopsis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507288" cy="438912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sz="6400" dirty="0"/>
              <a:t>One topic a week Lecture, Tutorial and Practical. </a:t>
            </a:r>
          </a:p>
          <a:p>
            <a:pPr marL="0" indent="0">
              <a:buNone/>
            </a:pPr>
            <a:endParaRPr lang="en-GB" sz="6400" b="1" dirty="0"/>
          </a:p>
          <a:p>
            <a:pPr marL="0" indent="0">
              <a:buNone/>
            </a:pPr>
            <a:r>
              <a:rPr lang="en-GB" sz="6400" b="1" dirty="0"/>
              <a:t>Tutorials and Practicals Support the Lecture that they follow.</a:t>
            </a:r>
          </a:p>
          <a:p>
            <a:pPr marL="0" indent="0">
              <a:buNone/>
            </a:pPr>
            <a:endParaRPr lang="en-GB" sz="6400" b="1" dirty="0"/>
          </a:p>
          <a:p>
            <a:pPr marL="0" indent="0">
              <a:buNone/>
            </a:pPr>
            <a:r>
              <a:rPr lang="en-GB" sz="6400" b="1" dirty="0"/>
              <a:t>Lecture Plan:</a:t>
            </a:r>
            <a:endParaRPr lang="en-GB" sz="6400" dirty="0"/>
          </a:p>
          <a:p>
            <a:r>
              <a:rPr lang="en-GB" sz="6400" dirty="0"/>
              <a:t>Week 2 – Lecture on 14.9 - Chapter 1 of book - Introduction to Artificial Intelligence (BP)</a:t>
            </a:r>
          </a:p>
          <a:p>
            <a:r>
              <a:rPr lang="en-GB" sz="6400" dirty="0"/>
              <a:t>Week 3 – Lecture on 21.9 - Chapter 2 of book - Intelligent Agents (BP) </a:t>
            </a:r>
          </a:p>
          <a:p>
            <a:r>
              <a:rPr lang="en-GB" sz="6400" dirty="0"/>
              <a:t>Week 4 – Lecture on 28.9 – Introduction to Machine Learning (DG)</a:t>
            </a:r>
          </a:p>
          <a:p>
            <a:r>
              <a:rPr lang="en-GB" sz="6400" dirty="0"/>
              <a:t>Week 5 – Lecture on 5.10 - Chapter 3 of book - Solving Problems by Searching (BP)</a:t>
            </a:r>
          </a:p>
          <a:p>
            <a:r>
              <a:rPr lang="en-GB" sz="6400" dirty="0"/>
              <a:t>Week 6 – Lecture on 12.10 – Introduction to  Neural Networks  (DG)</a:t>
            </a:r>
          </a:p>
          <a:p>
            <a:r>
              <a:rPr lang="en-GB" sz="6400" dirty="0"/>
              <a:t>Week 7 – Lecture on 19.10 - Convolutional Neural Networks  (DG)</a:t>
            </a:r>
          </a:p>
          <a:p>
            <a:r>
              <a:rPr lang="en-GB" sz="6400" dirty="0"/>
              <a:t>Week 8 – Lecture on 26.10 – Chapters 5 and 6 of book Adversarial Search and CSPs- (BP) </a:t>
            </a:r>
          </a:p>
          <a:p>
            <a:r>
              <a:rPr lang="en-GB" sz="6400" dirty="0"/>
              <a:t>Week 9 – Lecture on 2.11 - Chapters 7 and 8 of book - Logical Agents and Inference (BP)</a:t>
            </a:r>
          </a:p>
          <a:p>
            <a:r>
              <a:rPr lang="en-GB" sz="6400" dirty="0"/>
              <a:t>Week 10 - Lecture on 9.11 – Natural Language Processing</a:t>
            </a:r>
          </a:p>
          <a:p>
            <a:r>
              <a:rPr lang="en-GB" sz="6400" dirty="0"/>
              <a:t>Week 11 – Lecture on 16.11 Introduction to Nature Inspired Computing and Revision (BP)</a:t>
            </a:r>
          </a:p>
          <a:p>
            <a:endParaRPr lang="en-GB" sz="3400" dirty="0"/>
          </a:p>
        </p:txBody>
      </p:sp>
    </p:spTree>
    <p:extLst>
      <p:ext uri="{BB962C8B-B14F-4D97-AF65-F5344CB8AC3E}">
        <p14:creationId xmlns:p14="http://schemas.microsoft.com/office/powerpoint/2010/main" val="1685452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10 multiple choice quizzes at the end of each week starting next week – each is worth 1%</a:t>
            </a:r>
          </a:p>
          <a:p>
            <a:r>
              <a:rPr lang="en-GB" dirty="0"/>
              <a:t>2 </a:t>
            </a:r>
            <a:r>
              <a:rPr lang="en-GB" dirty="0" err="1"/>
              <a:t>courseworks</a:t>
            </a:r>
            <a:r>
              <a:rPr lang="en-GB" dirty="0"/>
              <a:t> each worth 30% one from me, one from Dimitra. </a:t>
            </a:r>
          </a:p>
          <a:p>
            <a:r>
              <a:rPr lang="en-GB" dirty="0"/>
              <a:t>Mine:</a:t>
            </a:r>
          </a:p>
          <a:p>
            <a:pPr lvl="1"/>
            <a:r>
              <a:rPr lang="en-GB" dirty="0"/>
              <a:t>Programming exercise to solve a problem or alternative non-programming version.</a:t>
            </a:r>
          </a:p>
          <a:p>
            <a:pPr lvl="1"/>
            <a:r>
              <a:rPr lang="en-GB" dirty="0"/>
              <a:t>Given out week 6 (this is week 2) Submitted week 10.</a:t>
            </a:r>
          </a:p>
          <a:p>
            <a:r>
              <a:rPr lang="en-GB" dirty="0"/>
              <a:t>Dimitra’s is likely to be due in week 13.</a:t>
            </a:r>
          </a:p>
          <a:p>
            <a:r>
              <a:rPr lang="en-GB" dirty="0"/>
              <a:t>Class test – end of trimester 30%</a:t>
            </a:r>
          </a:p>
        </p:txBody>
      </p:sp>
    </p:spTree>
    <p:extLst>
      <p:ext uri="{BB962C8B-B14F-4D97-AF65-F5344CB8AC3E}">
        <p14:creationId xmlns:p14="http://schemas.microsoft.com/office/powerpoint/2010/main" val="1266730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/>
              <a:t>What is Artificial Intelligence?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9449536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4310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Acting Humanly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618856" cy="4389120"/>
          </a:xfrm>
        </p:spPr>
        <p:txBody>
          <a:bodyPr/>
          <a:lstStyle/>
          <a:p>
            <a:r>
              <a:rPr lang="en-GB" dirty="0"/>
              <a:t>Turing Test – 1950 (The Imitation game)</a:t>
            </a:r>
          </a:p>
          <a:p>
            <a:r>
              <a:rPr lang="en-GB" dirty="0"/>
              <a:t>Communication is written</a:t>
            </a:r>
          </a:p>
          <a:p>
            <a:r>
              <a:rPr lang="en-GB" dirty="0"/>
              <a:t>Can C tell which of A or  B is the human?</a:t>
            </a:r>
          </a:p>
          <a:p>
            <a:r>
              <a:rPr lang="en-GB" dirty="0"/>
              <a:t>Turing predicted that by 2000 with a five minute conversation C would only be right 70% of the time?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935480"/>
            <a:ext cx="3175724" cy="406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681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Thinking Humanly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do humans think? Three ways to find out:</a:t>
            </a:r>
          </a:p>
          <a:p>
            <a:pPr lvl="1"/>
            <a:r>
              <a:rPr lang="en-GB" dirty="0"/>
              <a:t>Introspection</a:t>
            </a:r>
          </a:p>
          <a:p>
            <a:pPr lvl="1"/>
            <a:r>
              <a:rPr lang="en-GB" dirty="0"/>
              <a:t>Psychological Experiments</a:t>
            </a:r>
          </a:p>
          <a:p>
            <a:pPr lvl="1"/>
            <a:r>
              <a:rPr lang="en-GB" dirty="0"/>
              <a:t>Brain Imaging</a:t>
            </a:r>
          </a:p>
          <a:p>
            <a:r>
              <a:rPr lang="en-GB" dirty="0"/>
              <a:t>Cognitive Science brings together computer models from AI and experiments from psychology to construct precise and testable theories of the human mind.</a:t>
            </a:r>
          </a:p>
        </p:txBody>
      </p:sp>
    </p:spTree>
    <p:extLst>
      <p:ext uri="{BB962C8B-B14F-4D97-AF65-F5344CB8AC3E}">
        <p14:creationId xmlns:p14="http://schemas.microsoft.com/office/powerpoint/2010/main" val="4027038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Thinking Rationally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Aristotle – Greek Philosopher – “Right Thinking”</a:t>
            </a:r>
          </a:p>
          <a:p>
            <a:r>
              <a:rPr lang="en-GB" dirty="0"/>
              <a:t>Aristotle's syllogisms - deductive reasoning.</a:t>
            </a:r>
          </a:p>
          <a:p>
            <a:r>
              <a:rPr lang="en-GB" dirty="0"/>
              <a:t>“Socrates is a man; all men are mortal; therefore, Socrates is mortal”</a:t>
            </a:r>
          </a:p>
          <a:p>
            <a:r>
              <a:rPr lang="en-GB" dirty="0"/>
              <a:t>The start of logic.</a:t>
            </a:r>
          </a:p>
          <a:p>
            <a:r>
              <a:rPr lang="en-GB" dirty="0"/>
              <a:t>1965 – programs written that could in principle solve any problem expressed as logic.</a:t>
            </a:r>
          </a:p>
          <a:p>
            <a:r>
              <a:rPr lang="en-GB" dirty="0"/>
              <a:t>But: </a:t>
            </a:r>
          </a:p>
          <a:p>
            <a:pPr lvl="1"/>
            <a:r>
              <a:rPr lang="en-GB" dirty="0"/>
              <a:t>How do you express problems as logic?</a:t>
            </a:r>
          </a:p>
          <a:p>
            <a:pPr lvl="1"/>
            <a:r>
              <a:rPr lang="en-GB" dirty="0"/>
              <a:t>What about uncertainty?</a:t>
            </a:r>
          </a:p>
          <a:p>
            <a:pPr lvl="1"/>
            <a:r>
              <a:rPr lang="en-GB" dirty="0"/>
              <a:t>How long will it take?</a:t>
            </a:r>
          </a:p>
          <a:p>
            <a:pPr marL="393192" lvl="1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56037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4240</TotalTime>
  <Words>1244</Words>
  <Application>Microsoft Macintosh PowerPoint</Application>
  <PresentationFormat>On-screen Show (4:3)</PresentationFormat>
  <Paragraphs>136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Constantia</vt:lpstr>
      <vt:lpstr>Wingdings 2</vt:lpstr>
      <vt:lpstr>Flow</vt:lpstr>
      <vt:lpstr>Introduction to Artificial Intelligence</vt:lpstr>
      <vt:lpstr>Module Book (Ben’s Lectures) </vt:lpstr>
      <vt:lpstr>Teaching</vt:lpstr>
      <vt:lpstr>Module Synopsis</vt:lpstr>
      <vt:lpstr>Assessment</vt:lpstr>
      <vt:lpstr>What is Artificial Intelligence?</vt:lpstr>
      <vt:lpstr>Acting Humanly</vt:lpstr>
      <vt:lpstr>Thinking Humanly</vt:lpstr>
      <vt:lpstr>Thinking Rationally</vt:lpstr>
      <vt:lpstr>Acting Rationally</vt:lpstr>
      <vt:lpstr>Contribution to AI:  Philosophy</vt:lpstr>
      <vt:lpstr>Contribution to AI:  Mathematics</vt:lpstr>
      <vt:lpstr>Contribution to AI:  Economics</vt:lpstr>
      <vt:lpstr>Contribution to AI:  Neuroscience</vt:lpstr>
      <vt:lpstr>Contribution to AI:  Psychology</vt:lpstr>
      <vt:lpstr>Contribution to AI:  Computer Engineering</vt:lpstr>
      <vt:lpstr>Contribution to AI:  Control Theory and Cybernetics</vt:lpstr>
      <vt:lpstr>Contribution to AI:  Linguistics</vt:lpstr>
      <vt:lpstr>State of the ART in AI: Videos</vt:lpstr>
    </vt:vector>
  </TitlesOfParts>
  <Company>Edinburgh Napier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Artificial Intelligence</dc:title>
  <dc:creator>Paechter, Ben</dc:creator>
  <cp:lastModifiedBy>Ben Paechter</cp:lastModifiedBy>
  <cp:revision>41</cp:revision>
  <cp:lastPrinted>2020-09-11T14:20:22Z</cp:lastPrinted>
  <dcterms:created xsi:type="dcterms:W3CDTF">2016-11-30T10:10:55Z</dcterms:created>
  <dcterms:modified xsi:type="dcterms:W3CDTF">2020-09-11T14:55:30Z</dcterms:modified>
</cp:coreProperties>
</file>