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97" r:id="rId13"/>
    <p:sldId id="296" r:id="rId14"/>
    <p:sldId id="29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9" r:id="rId31"/>
    <p:sldId id="300" r:id="rId32"/>
    <p:sldId id="301" r:id="rId33"/>
    <p:sldId id="283" r:id="rId34"/>
    <p:sldId id="284" r:id="rId35"/>
    <p:sldId id="302" r:id="rId36"/>
    <p:sldId id="303" r:id="rId37"/>
    <p:sldId id="285" r:id="rId38"/>
    <p:sldId id="286" r:id="rId39"/>
    <p:sldId id="294" r:id="rId40"/>
    <p:sldId id="291" r:id="rId41"/>
    <p:sldId id="287" r:id="rId42"/>
    <p:sldId id="292" r:id="rId43"/>
    <p:sldId id="288" r:id="rId44"/>
    <p:sldId id="289" r:id="rId45"/>
    <p:sldId id="290" r:id="rId46"/>
    <p:sldId id="29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9060" autoAdjust="0"/>
    <p:restoredTop sz="90952"/>
  </p:normalViewPr>
  <p:slideViewPr>
    <p:cSldViewPr>
      <p:cViewPr varScale="1">
        <p:scale>
          <a:sx n="116" d="100"/>
          <a:sy n="116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FCBD9E-F431-43E1-80EA-3DAB36C4B6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44B3C1-052E-40BD-B73D-45662E4CE2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1254CA2-F9CF-4237-BCC1-6606FFC903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168C855D-6C84-4529-809F-2F9833B184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342481-1AEA-D643-A30B-13646E714E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29F41-B560-4ADF-92DA-F46B0045A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BDFA60-26F7-45A5-B658-2964BB7333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462B052-E16C-F14A-B9D5-B7610CD56F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2CEEEAB-F50E-413E-9978-F22877E61F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0F387C8-4354-4006-BD3D-5E52AAA04D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6021CF8-E8A6-4431-ABE6-F583212FB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3BA7A35-14B4-C84E-B026-5669EE5511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251792B-7578-224A-B596-D6136EC3C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A9CA82FD-EAF6-FC49-A7BA-6ECB6B7D25B8}" type="slidenum">
              <a:rPr lang="en-US" altLang="en-US" sz="1200" i="0"/>
              <a:pPr/>
              <a:t>17</a:t>
            </a:fld>
            <a:endParaRPr lang="en-US" altLang="en-US" sz="1200" i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139794E-5DF0-F147-A16A-04C4708D7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C9D2866-A2A2-2142-8CA0-56FA2B2C5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Volledige observeerbare omgevingen zijn handig omdat de agent geen </a:t>
            </a:r>
          </a:p>
          <a:p>
            <a:pPr eaLnBrk="1" hangingPunct="1"/>
            <a:r>
              <a:rPr lang="en-US" altLang="en-US">
                <a:latin typeface="Times" pitchFamily="2" charset="0"/>
              </a:rPr>
              <a:t>Interne staat moet bijhouden over de omgeving</a:t>
            </a:r>
          </a:p>
          <a:p>
            <a:pPr eaLnBrk="1" hangingPunct="1"/>
            <a:endParaRPr lang="en-US" altLang="en-US">
              <a:latin typeface="Times" pitchFamily="2" charset="0"/>
            </a:endParaRPr>
          </a:p>
          <a:p>
            <a:pPr eaLnBrk="1" hangingPunct="1"/>
            <a:r>
              <a:rPr lang="en-US" altLang="en-US">
                <a:latin typeface="Times" pitchFamily="2" charset="0"/>
              </a:rPr>
              <a:t>Partieel observeerbare omgevingen door noise of niet goed afgestelde sensoren of ontbrekende informatie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7037514-CBDF-6145-8CA1-AA3F44DF1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03BCB323-DA88-5548-AB54-DD1521BCBFF0}" type="slidenum">
              <a:rPr lang="en-US" altLang="en-US" sz="1200" i="0"/>
              <a:pPr/>
              <a:t>27</a:t>
            </a:fld>
            <a:endParaRPr lang="en-US" altLang="en-US" sz="1200" i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1AF4BFA-4DFB-B64C-8DF5-B686EE37E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61446BC-BD38-2D46-8B65-DA684CB11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393F5DA2-46AA-BE4F-831E-A5C7B9FBD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1757710-0903-2C44-B9CB-E2D0777BAF5E}" type="slidenum">
              <a:rPr lang="en-US" altLang="en-US" sz="1200" i="0"/>
              <a:pPr/>
              <a:t>28</a:t>
            </a:fld>
            <a:endParaRPr lang="en-US" altLang="en-US" sz="1200" i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5B2298E-A60C-8747-9252-2286CCFFA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1760B0C-7B99-A943-8951-D88900FE7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342ABB5-EB51-C144-B275-9A11DC380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B4E6A26-C730-7F41-A5FE-FA18B53E82C0}" type="slidenum">
              <a:rPr lang="en-US" altLang="en-US" sz="1200" i="0"/>
              <a:pPr/>
              <a:t>19</a:t>
            </a:fld>
            <a:endParaRPr lang="en-US" altLang="en-US" sz="1200" i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026053-F0B8-A74E-99F9-4E8C63394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311F5CC-269D-564E-A662-071226E2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Als de omgeving gedeeltelijk observeerbaar is kan deze stochastisch lijken.</a:t>
            </a:r>
          </a:p>
          <a:p>
            <a:pPr eaLnBrk="1" hangingPunct="1"/>
            <a:endParaRPr lang="en-US" altLang="en-US">
              <a:latin typeface="Times" pitchFamily="2" charset="0"/>
            </a:endParaRPr>
          </a:p>
          <a:p>
            <a:pPr eaLnBrk="1" hangingPunct="1"/>
            <a:r>
              <a:rPr lang="en-US" altLang="en-US">
                <a:latin typeface="Times" pitchFamily="2" charset="0"/>
              </a:rPr>
              <a:t>Dus het is beter om te kijken of de omgebing determinitisch of stochastisch is vanuit het standpunt van de agent.</a:t>
            </a:r>
          </a:p>
          <a:p>
            <a:pPr eaLnBrk="1" hangingPunct="1"/>
            <a:endParaRPr lang="en-US" altLang="en-US">
              <a:latin typeface="Times" pitchFamily="2" charset="0"/>
            </a:endParaRPr>
          </a:p>
          <a:p>
            <a:pPr eaLnBrk="1" hangingPunct="1"/>
            <a:r>
              <a:rPr lang="en-US" altLang="en-US">
                <a:latin typeface="Times" pitchFamily="2" charset="0"/>
              </a:rPr>
              <a:t>Als de omgeving deterministisch is behalve de acties van de andere agenten dan is de omgeving strategisch.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7153E97-DB73-3E4A-B8A4-9CECAB726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8A7D4ECD-16F7-9540-97E4-A35B363783D2}" type="slidenum">
              <a:rPr lang="en-US" altLang="en-US" sz="1200" i="0"/>
              <a:pPr/>
              <a:t>20</a:t>
            </a:fld>
            <a:endParaRPr lang="en-US" altLang="en-US" sz="1200" i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F8E0A70-4612-574F-939F-925E17983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31A636B-51B1-FD43-AEDB-A24BC7CA1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0C52CC07-6617-664C-923A-EA0C2642F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60B3D3D1-C32B-ED49-BEE1-D7DFFCFF5457}" type="slidenum">
              <a:rPr lang="en-US" altLang="en-US" sz="1200" i="0"/>
              <a:pPr/>
              <a:t>21</a:t>
            </a:fld>
            <a:endParaRPr lang="en-US" altLang="en-US" sz="1200" i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01E1740-6DE8-CA42-8BC2-360196BD2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D40353-0A35-744B-86A6-240639E6B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9560407D-A585-B247-B34C-B3AE6DEF6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563B9910-9ECC-B442-92DD-840620838333}" type="slidenum">
              <a:rPr lang="en-US" altLang="en-US" sz="1200" i="0"/>
              <a:pPr/>
              <a:t>22</a:t>
            </a:fld>
            <a:endParaRPr lang="en-US" altLang="en-US" sz="1200" i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CF8CD36-9960-5942-9E5D-EE21A48FA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55333F4-3A6A-FA45-BDF1-146F06CE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32B53354-6C44-C245-AAEA-C78F5B046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79E9224C-609A-4047-9A64-41FF38CDDA5C}" type="slidenum">
              <a:rPr lang="en-US" altLang="en-US" sz="1200" i="0"/>
              <a:pPr/>
              <a:t>23</a:t>
            </a:fld>
            <a:endParaRPr lang="en-US" altLang="en-US" sz="1200" i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98D40EF-CD10-E14C-821D-DB56EB8FB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1D4BA01-F999-0345-893B-46AB73EC8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DDEB4429-30A8-A442-8E71-E48F0F51D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AA2B2A6F-57A4-FC44-B48B-A87B1A5610DB}" type="slidenum">
              <a:rPr lang="en-US" altLang="en-US" sz="1200" i="0"/>
              <a:pPr/>
              <a:t>24</a:t>
            </a:fld>
            <a:endParaRPr lang="en-US" altLang="en-US" sz="1200" i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C972A1F-024B-AD42-BC51-567CB9447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A419E8D-F31B-B14B-956A-40D8B3977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ECB960F-B995-0E42-BDB7-9A461FE92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AD3FA3A2-B07B-8E4C-B4B6-D49CD1B89D85}" type="slidenum">
              <a:rPr lang="en-US" altLang="en-US" sz="1200" i="0"/>
              <a:pPr/>
              <a:t>25</a:t>
            </a:fld>
            <a:endParaRPr lang="en-US" altLang="en-US" sz="1200" i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CA85C91-5DA9-4341-A36F-7B18C7ACE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6C9EEF8-1C12-524B-87AE-07D2548FC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4BA04A4F-48BD-EA4A-A4D8-DB737C4DB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DFC0F13-5A39-3641-BA0E-C637092E6222}" type="slidenum">
              <a:rPr lang="en-US" altLang="en-US" sz="1200" i="0"/>
              <a:pPr/>
              <a:t>26</a:t>
            </a:fld>
            <a:endParaRPr lang="en-US" altLang="en-US" sz="1200" i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3746018-0AA4-9841-9057-3EC3CFB17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A3803C-F8E0-D54F-871D-D1B969015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If the agent performance score changes ahen time passes, the environment is semi-dynamic.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41E78B-98FD-9845-AA33-D4BDE93DE84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92DE1BD-4515-5B41-9BF8-26E1B209C7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6837A13-3DF7-0241-B12C-63EBB65706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0780896-0DF7-A646-9782-A453736B669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5BA97AB1-5793-9D44-9D85-22E4438E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5003259-591B-5D40-8F33-451C11C2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00510A07-7E42-4643-A597-5A69E4D69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84F8D65-F1A8-9B49-9383-85E88B18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38180E3-F5A0-E848-B2CA-CF924D84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A42898F4-7708-2749-9562-78B6F4DB7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8EDB5FC9-3FCF-CD45-AFF9-2B98D538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568F5453-0E5D-354D-BA95-4D4A2AB23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A9D1FE1-BD03-C24D-8DFA-9F08F82A9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7D2F7FA3-3EC9-B643-B3C3-1836DF0EB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i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158C5A0-3CDC-254B-9AD3-539007080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DA89-7EDB-3A4F-9A5B-E3B0641895B4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85E026-9B99-004A-9CD5-17D8DC0FB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41DF8BF-CF1C-604F-AE0F-2CF7F213C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E1861-9F36-BA42-8FCF-7BA1888B6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42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01833-C82C-9043-B230-4AFBBBA9D3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0201AF-FEFD-2F48-A8D4-684404922A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CA913-3844-8646-97D9-102E3B8046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334ABA-B93D-A24D-A463-FF4793996AC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6ECF5-B0E2-5241-ADAE-3161FC3D1651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5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1F119-1720-C244-88AF-DE13D47524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35FE12-AD45-A445-90B4-7C431C7D0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DD732-39A4-8946-88BA-85AFC31125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C72715E-756A-9941-B1FA-10B3A3D867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28226-661D-EE49-AAAB-2C64DA58B870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7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ABED-9097-374D-8203-3F62E98C5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16238" y="6248400"/>
            <a:ext cx="3600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87D9-FF1F-3E4A-B35B-F4F300E62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83FACC-5D0E-8F49-A1D1-523BEB8AF2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98C61-BE46-514B-A288-BC9B3118AD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75E63-247D-4441-87D4-19D33A5F2F83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4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075C4A-A15C-A141-B2E0-03EBB2EE37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EBF13A-577F-6747-8BAD-A8251B36E3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7F93C-9A33-5B46-8A18-BF31A11A4F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8D5DF2D-B3D1-664C-BA6F-05B9E52FC7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05C3-5E22-A04B-900A-31C19FBA9168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4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97844-C071-F941-90EE-6AC96F8EC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71775" y="6248400"/>
            <a:ext cx="35290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D5281-35C0-EC47-A5A4-75511A836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24B89-89E8-0A47-8A7E-BC59222060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CED101-DC43-804C-A4C9-834EE6198E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7940B-720D-4249-99A4-26C79676D17C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F300B9-FCFB-AB43-A8C0-8096A046D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455122-1441-C241-BA5F-323C1F873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22AF8-B4A3-1348-A9FA-2F5448FD1C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D2F1EC-7CCA-FD46-B957-65570C1D10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BF01F-AD6E-634D-8389-7AE0466AAB61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0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0CA325-A979-224B-8996-831E928BD5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39E8B8-1B16-504A-9531-54422E13D5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33C30-5DD4-234A-A711-F3442CEDF7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A3200-E0DA-4F4F-A69E-3A27B273B5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C9577-939E-A64E-98F1-71260C482F39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4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00290B-CA17-CE40-8F54-A3D12DC95B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109EE9-CAF3-1D4E-8432-1EC920CCA3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FD618-C51C-8945-8A50-B6D8EA806E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7898954-05BB-2B43-BC4A-6E70049E30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6163B-B14B-8D4F-BCB4-53CC6EF98DF0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3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D062A-E131-1544-8319-C4D29C61D7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D086F-469B-A246-8D4D-47AF1B3E64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657F7-371B-EE4D-930F-DC686987F1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1E08AE9-A812-9345-9352-7402E4F4FB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0131-4CAC-FB43-89D7-4B56490254F4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7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50F777-E712-364E-942E-669A0227C4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1FE10B-009B-0748-B85F-264D5FBDBB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7DA13-2665-C640-99B3-D9AE2A0BD6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43CA194-1F54-6241-92FE-9CD4A10BAD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AD628-ED01-1D4F-BCD7-94ED7D78287A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8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7C010E-19F0-9A49-86D5-33A242C287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A590F8-BE88-3F46-91A0-E152A62241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4CC9B-33D3-0741-B7D7-3F215D7B71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5D5546D-80B9-A64E-B6E9-7F1E8B657F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A359-A4C2-E14F-905F-2D660496A785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FCC0C4-E5F9-474B-9AB0-7843F792AF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68EF78-EB82-1144-8F0F-4206FAD9E0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22701-5EDC-F442-B847-1C65ABC0B9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AB06EDD-658E-DE42-9FA6-9D10004D2C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B8382-6099-134A-A735-CE7CF31124C9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83AD6AE-16B6-4B1C-AF6F-44298BAB0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248400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Original Slides by Tom </a:t>
            </a:r>
            <a:r>
              <a:rPr lang="en-US" altLang="en-US" err="1"/>
              <a:t>Lenaerts</a:t>
            </a:r>
            <a:r>
              <a:rPr lang="en-US" altLang="en-US"/>
              <a:t> – IRIDIA ULB</a:t>
            </a:r>
          </a:p>
          <a:p>
            <a:pPr>
              <a:defRPr/>
            </a:pPr>
            <a:r>
              <a:rPr lang="en-US" altLang="en-US"/>
              <a:t>Adapted for Edinburgh Napier by Ben Paechter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3F7298-5840-409F-9916-2DE450E4BA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 Black" panose="020B0604020202020204" pitchFamily="34" charset="0"/>
              </a:defRPr>
            </a:lvl1pPr>
          </a:lstStyle>
          <a:p>
            <a:fld id="{3466A7AE-837E-9C40-848E-63DEA49925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D5DF746-AD21-244B-B23E-18BDC5847BD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31B13F4-AD61-4B86-8FD5-022AD3E4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D4398CE2-DD68-4D88-8EFD-61FEC2B9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EBB58696-CF7E-4D50-A133-6560BF98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FEF7B41-6D47-49EB-8ED0-1A0663B18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160E463E-E66F-434B-BA73-BF13F17F4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34DD77F8-9EAA-49E6-A395-45D82349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EA70FE6-8692-4DD7-8265-898E5E5C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333D8ADA-60D8-4D85-8B28-D41FFEF2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33593DE-CCA0-409F-8CBB-D7F56278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757B7B4B-33F2-E44F-AB60-2ABABF17E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F5349AB-D5E2-FD45-B0E0-E77195A3C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90725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0BC0937F-945A-4E21-82D5-7BFC1569F0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E9904-963E-AB4F-81D1-0D998CD5532C}" type="datetime4">
              <a:rPr lang="en-US" altLang="en-US"/>
              <a:pPr>
                <a:defRPr/>
              </a:pPr>
              <a:t>September 21, 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42" r:id="rId12"/>
    <p:sldLayoutId id="214748373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813BCA8-D209-194B-AD67-DF40A82F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5513" y="1828800"/>
            <a:ext cx="6796087" cy="2209800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Artificial Intelligence : Intelligent Agents</a:t>
            </a:r>
            <a:br>
              <a:rPr lang="en-US" altLang="en-US" sz="3600" dirty="0"/>
            </a:br>
            <a:r>
              <a:rPr lang="en-US" altLang="en-US" sz="3600" dirty="0"/>
              <a:t>21 September 2020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5A58D7A-C642-2545-B9F6-A85DEDC815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0113" y="4149725"/>
            <a:ext cx="7947025" cy="25193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Original Slides by: Tom </a:t>
            </a:r>
            <a:r>
              <a:rPr lang="en-US" altLang="en-US" sz="3600" dirty="0" err="1"/>
              <a:t>Lenaerts</a:t>
            </a:r>
            <a:endParaRPr lang="en-US" altLang="en-US" sz="3600" dirty="0"/>
          </a:p>
          <a:p>
            <a:pPr eaLnBrk="1" hangingPunct="1"/>
            <a:r>
              <a:rPr lang="fr-BE" altLang="en-US" sz="2400" dirty="0"/>
              <a:t>Institut de Recherches Interdisciplinaires et de Développements en Intelligence Artificielle (IRIDIA)</a:t>
            </a:r>
          </a:p>
          <a:p>
            <a:pPr eaLnBrk="1" hangingPunct="1"/>
            <a:r>
              <a:rPr lang="fr-BE" altLang="en-US" sz="2400" dirty="0"/>
              <a:t>Université Libre de Bruxelles</a:t>
            </a:r>
          </a:p>
          <a:p>
            <a:pPr eaLnBrk="1" hangingPunct="1"/>
            <a:r>
              <a:rPr lang="en-US" altLang="en-US" sz="2400" dirty="0"/>
              <a:t>Adapted for Edinburgh Napier by Ben Paechter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>
            <a:extLst>
              <a:ext uri="{FF2B5EF4-FFF2-40B4-BE49-F238E27FC236}">
                <a16:creationId xmlns:a16="http://schemas.microsoft.com/office/drawing/2014/main" id="{457C7F1C-F33D-4142-AC95-22DA3A9B8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2609B-5ECA-4376-85D5-25202754D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212E0D0-3A0C-BF4F-98CF-D07C4DE04C3B}" type="slidenum">
              <a:rPr lang="en-US" altLang="en-US" sz="1200" i="0">
                <a:latin typeface="Arial Black" panose="020B0604020202020204" pitchFamily="34" charset="0"/>
              </a:rPr>
              <a:pPr/>
              <a:t>10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6627" name="Date Placeholder 5">
            <a:extLst>
              <a:ext uri="{FF2B5EF4-FFF2-40B4-BE49-F238E27FC236}">
                <a16:creationId xmlns:a16="http://schemas.microsoft.com/office/drawing/2014/main" id="{3A5D56DF-9882-B244-B670-A538C29CFAC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EF266-7AF6-F945-B7CA-D38C0476805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A921E5C-66CA-5245-AC74-4376369BE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Rationality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33BACB4-25B2-5A4E-97C6-18AADA3A1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proposed definition requires:</a:t>
            </a:r>
          </a:p>
          <a:p>
            <a:pPr lvl="1" eaLnBrk="1" hangingPunct="1"/>
            <a:r>
              <a:rPr lang="en-US" altLang="en-US"/>
              <a:t>Information gathering/exploration</a:t>
            </a:r>
          </a:p>
          <a:p>
            <a:pPr lvl="2" eaLnBrk="1" hangingPunct="1"/>
            <a:r>
              <a:rPr lang="en-US" altLang="en-US"/>
              <a:t>To maximize future rewards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E.g. Find new piles of dirt</a:t>
            </a:r>
          </a:p>
          <a:p>
            <a:pPr lvl="1" eaLnBrk="1" hangingPunct="1"/>
            <a:r>
              <a:rPr lang="en-US" altLang="en-US"/>
              <a:t>Learn from percepts</a:t>
            </a:r>
          </a:p>
          <a:p>
            <a:pPr lvl="2" eaLnBrk="1" hangingPunct="1"/>
            <a:r>
              <a:rPr lang="en-US" altLang="en-US"/>
              <a:t>Extending prior knowledge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E.g. New dirt arrives at the left square every nine iterations</a:t>
            </a:r>
            <a:r>
              <a:rPr lang="en-US" altLang="en-US"/>
              <a:t> 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E.g. Sucking for one iteration doesn’t always clear all the dirt</a:t>
            </a:r>
            <a:endParaRPr lang="en-US" altLang="en-US"/>
          </a:p>
          <a:p>
            <a:pPr lvl="1" eaLnBrk="1" hangingPunct="1"/>
            <a:r>
              <a:rPr lang="en-US" altLang="en-US"/>
              <a:t>This gives us : Agent autonomy</a:t>
            </a:r>
          </a:p>
          <a:p>
            <a:pPr lvl="2" eaLnBrk="1" hangingPunct="1"/>
            <a:r>
              <a:rPr lang="en-US" altLang="en-US"/>
              <a:t>Compensate for partial or incorrect prior knowledge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>
            <a:extLst>
              <a:ext uri="{FF2B5EF4-FFF2-40B4-BE49-F238E27FC236}">
                <a16:creationId xmlns:a16="http://schemas.microsoft.com/office/drawing/2014/main" id="{ED6D8999-09DA-8E41-B510-AF6004C999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A64F9-C954-4860-A5F1-582E13EA0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6FCD9A6-11B5-4A48-857E-8772A05E1C21}" type="slidenum">
              <a:rPr lang="en-US" altLang="en-US" sz="1200" i="0">
                <a:latin typeface="Arial Black" panose="020B0604020202020204" pitchFamily="34" charset="0"/>
              </a:rPr>
              <a:pPr/>
              <a:t>11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7651" name="Date Placeholder 5">
            <a:extLst>
              <a:ext uri="{FF2B5EF4-FFF2-40B4-BE49-F238E27FC236}">
                <a16:creationId xmlns:a16="http://schemas.microsoft.com/office/drawing/2014/main" id="{7B630F78-9A92-BC4A-B56F-4961D156228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43BF8E-D433-BE46-89E4-3C1C94D43CB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F420C32-FC48-9543-A2EA-FFF2152F9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51A3194-1409-6549-9377-003AE142C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design a rational agent we must specify its task environment.</a:t>
            </a:r>
          </a:p>
          <a:p>
            <a:pPr eaLnBrk="1" hangingPunct="1"/>
            <a:r>
              <a:rPr lang="en-US" altLang="en-US"/>
              <a:t>PEAS description of the environment:</a:t>
            </a:r>
          </a:p>
          <a:p>
            <a:pPr lvl="1" eaLnBrk="1" hangingPunct="1"/>
            <a:r>
              <a:rPr lang="en-US" altLang="en-US"/>
              <a:t>Performance </a:t>
            </a:r>
          </a:p>
          <a:p>
            <a:pPr lvl="1" eaLnBrk="1" hangingPunct="1"/>
            <a:r>
              <a:rPr lang="en-US" altLang="en-US"/>
              <a:t>Environment </a:t>
            </a:r>
          </a:p>
          <a:p>
            <a:pPr lvl="1" eaLnBrk="1" hangingPunct="1"/>
            <a:r>
              <a:rPr lang="en-US" altLang="en-US"/>
              <a:t>Actuators</a:t>
            </a:r>
          </a:p>
          <a:p>
            <a:pPr lvl="1" eaLnBrk="1" hangingPunct="1"/>
            <a:r>
              <a:rPr lang="en-US" altLang="en-US"/>
              <a:t>Sensors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There may also be internal communication within the agent – which might be physically distributed.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>
            <a:extLst>
              <a:ext uri="{FF2B5EF4-FFF2-40B4-BE49-F238E27FC236}">
                <a16:creationId xmlns:a16="http://schemas.microsoft.com/office/drawing/2014/main" id="{14D0B045-A6EA-EB42-9AED-B6D4ECC66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0D4E4-5FFB-4621-B9D0-4B9EC640E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A314B06-480F-DC44-8D46-0DBFF6242866}" type="slidenum">
              <a:rPr lang="en-US" altLang="en-US" sz="1200" i="0">
                <a:latin typeface="Arial Black" panose="020B0604020202020204" pitchFamily="34" charset="0"/>
              </a:rPr>
              <a:pPr/>
              <a:t>12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8675" name="Date Placeholder 5">
            <a:extLst>
              <a:ext uri="{FF2B5EF4-FFF2-40B4-BE49-F238E27FC236}">
                <a16:creationId xmlns:a16="http://schemas.microsoft.com/office/drawing/2014/main" id="{52646150-2459-B049-B764-2B45C531220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DD6C2-0363-7447-9B3B-B1E8CBBAF53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C41DF02-E776-FD4D-B1F4-82AB17EA0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Environments – </a:t>
            </a:r>
            <a:br>
              <a:rPr lang="en-US" altLang="en-US"/>
            </a:b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Part-Picking Robot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BA8D3ED-2D53-434F-9C2E-9336C3AD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3211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en-US" sz="2600"/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PEAS description of the environment: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Percentage of parts in correct bins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Conveyor belts with parts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Jointed arm and hand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Camera, joint angle sensors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lvl="4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>
            <a:extLst>
              <a:ext uri="{FF2B5EF4-FFF2-40B4-BE49-F238E27FC236}">
                <a16:creationId xmlns:a16="http://schemas.microsoft.com/office/drawing/2014/main" id="{1D9FAA97-742F-F541-B4E5-452A7CB3C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032F-76A0-461F-96F2-462051031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7F2ED14E-BC3D-C543-B924-2D7E39A389D2}" type="slidenum">
              <a:rPr lang="en-US" altLang="en-US" sz="1200" i="0">
                <a:latin typeface="Arial Black" panose="020B0604020202020204" pitchFamily="34" charset="0"/>
              </a:rPr>
              <a:pPr/>
              <a:t>13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9699" name="Date Placeholder 5">
            <a:extLst>
              <a:ext uri="{FF2B5EF4-FFF2-40B4-BE49-F238E27FC236}">
                <a16:creationId xmlns:a16="http://schemas.microsoft.com/office/drawing/2014/main" id="{45B370EB-5508-6D43-B0E4-617339D1354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C8BB6-8754-7E4A-A508-97C4E282BC4B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2320892-2E17-8B48-AAA0-9DB4EBCC7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Environments – </a:t>
            </a:r>
            <a:br>
              <a:rPr lang="en-US" altLang="en-US"/>
            </a:b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Chess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DD407E3-C8BB-8C47-9C3B-F4767445E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3211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en-US" sz="2600"/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PEAS description of the environment: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Number of games won, drawn, lost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Other player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Display, robot arm, or audio output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Keyboard, camera, or audio input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lvl="4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677D0C1A-A30B-0846-B2E9-9F4311E7C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D56E-A3D2-4753-A13E-309BA7085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D91632BC-5DF7-3643-9510-B8E5C79D2103}" type="slidenum">
              <a:rPr lang="en-US" altLang="en-US" sz="1200" i="0">
                <a:latin typeface="Arial Black" panose="020B0604020202020204" pitchFamily="34" charset="0"/>
              </a:rPr>
              <a:pPr/>
              <a:t>14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0723" name="Date Placeholder 5">
            <a:extLst>
              <a:ext uri="{FF2B5EF4-FFF2-40B4-BE49-F238E27FC236}">
                <a16:creationId xmlns:a16="http://schemas.microsoft.com/office/drawing/2014/main" id="{AA57D6EC-7576-7948-B417-40626F14685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E3D702-A5E5-1D43-BE6C-FE28EB39DB2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85AD419-8753-E04C-A6B8-D469A2CE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Environments – </a:t>
            </a:r>
            <a:br>
              <a:rPr lang="en-US" altLang="en-US"/>
            </a:b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Medical Diagnosis System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F09F6414-486F-E947-AE63-34FA267C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3211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en-US" sz="2600"/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PEAS description of the environment: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Healthy patient, reduced costs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Patient, hospital staff, 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Display of questions, treatments, referrals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Test results, touch input, keyboard, imaging equipment, audio input….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lvl="4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5B8687EB-4E14-F14A-81B0-2F4118690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A715E-A78C-4411-8D7E-9A94866C6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066D1FC-6918-5842-B876-FFFB77238287}" type="slidenum">
              <a:rPr lang="en-US" altLang="en-US" sz="1200" i="0">
                <a:latin typeface="Arial Black" panose="020B0604020202020204" pitchFamily="34" charset="0"/>
              </a:rPr>
              <a:pPr/>
              <a:t>15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1747" name="Date Placeholder 5">
            <a:extLst>
              <a:ext uri="{FF2B5EF4-FFF2-40B4-BE49-F238E27FC236}">
                <a16:creationId xmlns:a16="http://schemas.microsoft.com/office/drawing/2014/main" id="{C72EE290-8BA0-184F-A1C9-4B2614B0744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371753-DFFD-8440-8C61-DA601395C93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F40A6A3-397B-604C-BF04-9D58D082D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Environments – </a:t>
            </a:r>
            <a:br>
              <a:rPr lang="en-US" altLang="en-US"/>
            </a:b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Taxi (e.g Uber Self-driving Car)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44160B44-2D46-7441-BE6F-58733CB34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3211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en-US" sz="2600"/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PEAS description of the environment: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Safety, profits, legality, comfort, time-taken, 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Streets/motorways, other traffic, pedestrians, weather,, …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Steering, engine, gearbox, brake, horn, display, audio output…</a:t>
            </a:r>
          </a:p>
          <a:p>
            <a:pPr lvl="3"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lvl="4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Video, sonar, lasers, speedometer, engine sensors, touch-screen, GPS, audio input, 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lvl="4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2">
            <a:extLst>
              <a:ext uri="{FF2B5EF4-FFF2-40B4-BE49-F238E27FC236}">
                <a16:creationId xmlns:a16="http://schemas.microsoft.com/office/drawing/2014/main" id="{7553ACFB-B01A-1849-B881-3565912BE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30F48351-6A33-428A-9225-40C4379AA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D69840A0-885F-724C-AF46-74C7EF8DCEA8}" type="slidenum">
              <a:rPr lang="en-US" altLang="en-US" sz="1200" i="0">
                <a:latin typeface="Arial Black" panose="020B0604020202020204" pitchFamily="34" charset="0"/>
              </a:rPr>
              <a:pPr/>
              <a:t>16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2771" name="Date Placeholder 4">
            <a:extLst>
              <a:ext uri="{FF2B5EF4-FFF2-40B4-BE49-F238E27FC236}">
                <a16:creationId xmlns:a16="http://schemas.microsoft.com/office/drawing/2014/main" id="{7B467963-F06E-F141-A36C-8382C15FC03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C2368-C3BC-6E42-9DC5-8BB57381402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54CC898-BD7A-EA47-B0EE-63403D6F7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18621" name="Group 189">
            <a:extLst>
              <a:ext uri="{FF2B5EF4-FFF2-40B4-BE49-F238E27FC236}">
                <a16:creationId xmlns:a16="http://schemas.microsoft.com/office/drawing/2014/main" id="{55C93C19-EF49-40FF-B538-A19070C5F99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22663"/>
          <a:ext cx="8153400" cy="2643186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37820165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31622747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64626904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527855764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632884115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28073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41527"/>
                  </a:ext>
                </a:extLst>
              </a:tr>
              <a:tr h="379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24219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30466"/>
                  </a:ext>
                </a:extLst>
              </a:tr>
              <a:tr h="37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4019"/>
                  </a:ext>
                </a:extLst>
              </a:tr>
              <a:tr h="379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42125"/>
                  </a:ext>
                </a:extLst>
              </a:tr>
              <a:tr h="379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062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2">
            <a:extLst>
              <a:ext uri="{FF2B5EF4-FFF2-40B4-BE49-F238E27FC236}">
                <a16:creationId xmlns:a16="http://schemas.microsoft.com/office/drawing/2014/main" id="{A51B9C94-4244-F748-B697-DED6FE3D7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84D9ED37-CF18-49A6-8022-FB45BE291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E72274F0-0430-AD49-8283-84EE861F5908}" type="slidenum">
              <a:rPr lang="en-US" altLang="en-US" sz="1200" i="0">
                <a:latin typeface="Arial Black" panose="020B0604020202020204" pitchFamily="34" charset="0"/>
              </a:rPr>
              <a:pPr/>
              <a:t>17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3795" name="Date Placeholder 4">
            <a:extLst>
              <a:ext uri="{FF2B5EF4-FFF2-40B4-BE49-F238E27FC236}">
                <a16:creationId xmlns:a16="http://schemas.microsoft.com/office/drawing/2014/main" id="{196FF8C7-D241-3C40-B86B-E92809BD251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61AFC-AF9F-CA44-BA59-76A8CF65340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9CACE6C-593F-4941-946E-F97BE3D4C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22578" name="Group 50">
            <a:extLst>
              <a:ext uri="{FF2B5EF4-FFF2-40B4-BE49-F238E27FC236}">
                <a16:creationId xmlns:a16="http://schemas.microsoft.com/office/drawing/2014/main" id="{F4859C59-9663-4FC2-932C-001E5DB64E2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982613510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18591965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53228725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3947803977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122695821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20391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25329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43964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56219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685766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65111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51886"/>
                  </a:ext>
                </a:extLst>
              </a:tr>
            </a:tbl>
          </a:graphicData>
        </a:graphic>
      </p:graphicFrame>
      <p:sp>
        <p:nvSpPr>
          <p:cNvPr id="33839" name="Rectangle 51">
            <a:extLst>
              <a:ext uri="{FF2B5EF4-FFF2-40B4-BE49-F238E27FC236}">
                <a16:creationId xmlns:a16="http://schemas.microsoft.com/office/drawing/2014/main" id="{C67AFFC2-5010-E047-A574-CAA57807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33600"/>
            <a:ext cx="7327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Fully vs. partially observable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an environment is fully observable when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sensors can detect all aspects that are </a:t>
            </a:r>
            <a:r>
              <a:rPr lang="en-US" altLang="en-US" sz="1800">
                <a:solidFill>
                  <a:schemeClr val="accent1"/>
                </a:solidFill>
                <a:latin typeface="Times" pitchFamily="2" charset="0"/>
              </a:rPr>
              <a:t>relevant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 to the choice of action.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2">
            <a:extLst>
              <a:ext uri="{FF2B5EF4-FFF2-40B4-BE49-F238E27FC236}">
                <a16:creationId xmlns:a16="http://schemas.microsoft.com/office/drawing/2014/main" id="{8B44BA2D-B38E-FC49-B587-C9C9AB1A3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E943E450-FA13-4E36-B4CF-9305DFEC41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9864828-5850-794F-B395-9F7CB02B5C0E}" type="slidenum">
              <a:rPr lang="en-US" altLang="en-US" sz="1200" i="0">
                <a:latin typeface="Arial Black" panose="020B0604020202020204" pitchFamily="34" charset="0"/>
              </a:rPr>
              <a:pPr/>
              <a:t>18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5843" name="Date Placeholder 4">
            <a:extLst>
              <a:ext uri="{FF2B5EF4-FFF2-40B4-BE49-F238E27FC236}">
                <a16:creationId xmlns:a16="http://schemas.microsoft.com/office/drawing/2014/main" id="{B06FD590-B2B0-9540-8BF6-099DA8F8455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8F87C-8A73-324B-963A-7F9AAE4931A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5E2843E-BA25-2649-A6D8-0C766A1C7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FBAC43AB-5904-454F-BA6A-75120A472EE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3761618253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13336063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68391087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771794034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406044104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50740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15352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315549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14446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99456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03602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96490"/>
                  </a:ext>
                </a:extLst>
              </a:tr>
            </a:tbl>
          </a:graphicData>
        </a:graphic>
      </p:graphicFrame>
      <p:sp>
        <p:nvSpPr>
          <p:cNvPr id="35887" name="Rectangle 47">
            <a:extLst>
              <a:ext uri="{FF2B5EF4-FFF2-40B4-BE49-F238E27FC236}">
                <a16:creationId xmlns:a16="http://schemas.microsoft.com/office/drawing/2014/main" id="{3B0FD906-D9E3-1F40-8B93-9E68439D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33600"/>
            <a:ext cx="7327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Fully vs. partially observable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an environment is fully observable when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sensors can detect all aspects that are </a:t>
            </a:r>
            <a:r>
              <a:rPr lang="en-US" altLang="en-US" sz="1800">
                <a:solidFill>
                  <a:schemeClr val="accent1"/>
                </a:solidFill>
                <a:latin typeface="Times" pitchFamily="2" charset="0"/>
              </a:rPr>
              <a:t>relevant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 to the choice of action.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>
            <a:extLst>
              <a:ext uri="{FF2B5EF4-FFF2-40B4-BE49-F238E27FC236}">
                <a16:creationId xmlns:a16="http://schemas.microsoft.com/office/drawing/2014/main" id="{805CEE5B-8DEB-BB40-A39F-021206CF1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8F48D0F8-DE57-4989-AAEA-A7BDF5E2A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6737321B-F6B7-8D46-87FB-48F571F097A7}" type="slidenum">
              <a:rPr lang="en-US" altLang="en-US" sz="1200" i="0">
                <a:latin typeface="Arial Black" panose="020B0604020202020204" pitchFamily="34" charset="0"/>
              </a:rPr>
              <a:pPr/>
              <a:t>19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6867" name="Date Placeholder 4">
            <a:extLst>
              <a:ext uri="{FF2B5EF4-FFF2-40B4-BE49-F238E27FC236}">
                <a16:creationId xmlns:a16="http://schemas.microsoft.com/office/drawing/2014/main" id="{117F557B-E4E5-1C45-ADEC-36A6401093D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C1829-3E5F-114B-973F-E3099AE19A2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F4B71A6-1B70-E04F-9A29-34AB2050D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25647" name="Group 47">
            <a:extLst>
              <a:ext uri="{FF2B5EF4-FFF2-40B4-BE49-F238E27FC236}">
                <a16:creationId xmlns:a16="http://schemas.microsoft.com/office/drawing/2014/main" id="{5AF803A0-879C-47F9-A481-1C96E7EBFD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438612022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3278782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2894415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1165101201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1221280948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46218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61532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61500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88113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513060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301825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665058"/>
                  </a:ext>
                </a:extLst>
              </a:tr>
            </a:tbl>
          </a:graphicData>
        </a:graphic>
      </p:graphicFrame>
      <p:sp>
        <p:nvSpPr>
          <p:cNvPr id="36911" name="Rectangle 48">
            <a:extLst>
              <a:ext uri="{FF2B5EF4-FFF2-40B4-BE49-F238E27FC236}">
                <a16:creationId xmlns:a16="http://schemas.microsoft.com/office/drawing/2014/main" id="{62BCBC19-A05B-244B-9943-6EEAB8C2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992313"/>
            <a:ext cx="7048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Deterministic vs. stochastic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if the next environment state is completely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determined by the current state the executed action then the environment 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deterministic.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978F7BFB-1B3E-4A40-8DF9-0EAEBCBA6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32138" y="6165850"/>
            <a:ext cx="352742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5E5F3-E141-44EF-868E-9884F09D0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35DE66CB-8A65-6A43-926B-0BE064731E43}" type="slidenum">
              <a:rPr lang="en-US" altLang="en-US" sz="1200" i="0">
                <a:latin typeface="Arial Black" panose="020B0604020202020204" pitchFamily="34" charset="0"/>
              </a:rPr>
              <a:pPr/>
              <a:t>2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18435" name="Date Placeholder 5">
            <a:extLst>
              <a:ext uri="{FF2B5EF4-FFF2-40B4-BE49-F238E27FC236}">
                <a16:creationId xmlns:a16="http://schemas.microsoft.com/office/drawing/2014/main" id="{CCE41017-A1A6-C449-BE34-BE0079D6316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6E6CA-7274-BB4B-A61C-BA671B28015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1A80900-995C-104A-B1D3-EAD664845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	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ED7C076-5942-EF49-ADD0-0E970C749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Agents and environments.</a:t>
            </a:r>
          </a:p>
          <a:p>
            <a:pPr lvl="1" eaLnBrk="1" hangingPunct="1"/>
            <a:r>
              <a:rPr lang="en-US" altLang="en-US"/>
              <a:t>The vacuum-cleaner world</a:t>
            </a:r>
          </a:p>
          <a:p>
            <a:pPr eaLnBrk="1" hangingPunct="1"/>
            <a:r>
              <a:rPr lang="en-US" altLang="en-US"/>
              <a:t>The concept of rational behavior.</a:t>
            </a:r>
          </a:p>
          <a:p>
            <a:pPr eaLnBrk="1" hangingPunct="1"/>
            <a:r>
              <a:rPr lang="en-US" altLang="en-US"/>
              <a:t>Environments.</a:t>
            </a:r>
          </a:p>
          <a:p>
            <a:pPr eaLnBrk="1" hangingPunct="1"/>
            <a:r>
              <a:rPr lang="en-US" altLang="en-US"/>
              <a:t>Agent structure.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>
            <a:extLst>
              <a:ext uri="{FF2B5EF4-FFF2-40B4-BE49-F238E27FC236}">
                <a16:creationId xmlns:a16="http://schemas.microsoft.com/office/drawing/2014/main" id="{7807B5F9-0D06-6E44-B4C7-2D0E481F2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95338287-AA5E-4908-A854-6781C7740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5D875DB-778D-8847-8FD2-F1AD2DB24637}" type="slidenum">
              <a:rPr lang="en-US" altLang="en-US" sz="1200" i="0">
                <a:latin typeface="Arial Black" panose="020B0604020202020204" pitchFamily="34" charset="0"/>
              </a:rPr>
              <a:pPr/>
              <a:t>20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38915" name="Date Placeholder 4">
            <a:extLst>
              <a:ext uri="{FF2B5EF4-FFF2-40B4-BE49-F238E27FC236}">
                <a16:creationId xmlns:a16="http://schemas.microsoft.com/office/drawing/2014/main" id="{A03E3FCA-0967-BB4A-83A0-BC1CE875C3C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4F2F7-DADC-3848-A295-3ABB628A6CC2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9E5B1E0-8DDB-E342-B258-A36447CCD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63637B29-2F80-4CA9-8B1F-F8945507EAC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4027115255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998486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67811422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633607340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1774383452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637043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87234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5248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276830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01095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83045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870508"/>
                  </a:ext>
                </a:extLst>
              </a:tr>
            </a:tbl>
          </a:graphicData>
        </a:graphic>
      </p:graphicFrame>
      <p:sp>
        <p:nvSpPr>
          <p:cNvPr id="38959" name="Rectangle 46">
            <a:extLst>
              <a:ext uri="{FF2B5EF4-FFF2-40B4-BE49-F238E27FC236}">
                <a16:creationId xmlns:a16="http://schemas.microsoft.com/office/drawing/2014/main" id="{E753043B-5347-3541-871C-9B13C156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981200"/>
            <a:ext cx="7048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Deterministic vs. stochastic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if the next environment state is completely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determined by the current state the executed action then the environment 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deterministic.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2">
            <a:extLst>
              <a:ext uri="{FF2B5EF4-FFF2-40B4-BE49-F238E27FC236}">
                <a16:creationId xmlns:a16="http://schemas.microsoft.com/office/drawing/2014/main" id="{E5C43AE0-FCDC-C74F-9002-0E2D853139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FDC53EB4-F601-47A8-BA37-ADDDDF79B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5D289AA-34ED-FA4D-B2E5-C6391A4A22F2}" type="slidenum">
              <a:rPr lang="en-US" altLang="en-US" sz="1200" i="0">
                <a:latin typeface="Arial Black" panose="020B0604020202020204" pitchFamily="34" charset="0"/>
              </a:rPr>
              <a:pPr/>
              <a:t>21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40963" name="Date Placeholder 4">
            <a:extLst>
              <a:ext uri="{FF2B5EF4-FFF2-40B4-BE49-F238E27FC236}">
                <a16:creationId xmlns:a16="http://schemas.microsoft.com/office/drawing/2014/main" id="{2E388FCF-57FD-9944-A3B4-70E935CD88E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1B5634-548A-354C-8C80-5B558C771AF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3A035DC-1935-4D46-B494-CC0FB20A3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30723" name="Group 3">
            <a:extLst>
              <a:ext uri="{FF2B5EF4-FFF2-40B4-BE49-F238E27FC236}">
                <a16:creationId xmlns:a16="http://schemas.microsoft.com/office/drawing/2014/main" id="{800F69F8-AA6D-4881-A346-0A5F52E5D07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1663294079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1772972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33267762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55167909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898927102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38405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76727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76764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6946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70466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45673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90464"/>
                  </a:ext>
                </a:extLst>
              </a:tr>
            </a:tbl>
          </a:graphicData>
        </a:graphic>
      </p:graphicFrame>
      <p:sp>
        <p:nvSpPr>
          <p:cNvPr id="41007" name="Rectangle 46">
            <a:extLst>
              <a:ext uri="{FF2B5EF4-FFF2-40B4-BE49-F238E27FC236}">
                <a16:creationId xmlns:a16="http://schemas.microsoft.com/office/drawing/2014/main" id="{A0D2CF50-90F9-F940-AE7C-CFA0E11D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981200"/>
            <a:ext cx="7359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Episodic vs. sequential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In an episodic environment the agent’s experience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can be divided into atomic steps where the agents perceives and then performs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 single action. The choice of action depends only on the episode itself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>
            <a:extLst>
              <a:ext uri="{FF2B5EF4-FFF2-40B4-BE49-F238E27FC236}">
                <a16:creationId xmlns:a16="http://schemas.microsoft.com/office/drawing/2014/main" id="{BF934CB2-8E9B-3949-8324-CAF80533D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409D3D18-F89F-449E-840E-8FE84FB07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F62FA40-93E7-0745-8BDD-D81435A0E0CD}" type="slidenum">
              <a:rPr lang="en-US" altLang="en-US" sz="1200" i="0">
                <a:latin typeface="Arial Black" panose="020B0604020202020204" pitchFamily="34" charset="0"/>
              </a:rPr>
              <a:pPr/>
              <a:t>22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43011" name="Date Placeholder 4">
            <a:extLst>
              <a:ext uri="{FF2B5EF4-FFF2-40B4-BE49-F238E27FC236}">
                <a16:creationId xmlns:a16="http://schemas.microsoft.com/office/drawing/2014/main" id="{91ECB918-A4E0-D94A-864A-FAA2068990C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2129B7-2010-8C49-B460-36D108962CC2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AF3DE02-9007-3249-9232-B05626E8D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id="{AFD7731A-2A1A-4A9E-821D-BD1236295A4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1320517318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368331338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4614622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1681659830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36444622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803330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252324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49107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977365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251686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371027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58969"/>
                  </a:ext>
                </a:extLst>
              </a:tr>
            </a:tbl>
          </a:graphicData>
        </a:graphic>
      </p:graphicFrame>
      <p:sp>
        <p:nvSpPr>
          <p:cNvPr id="43055" name="Rectangle 46">
            <a:extLst>
              <a:ext uri="{FF2B5EF4-FFF2-40B4-BE49-F238E27FC236}">
                <a16:creationId xmlns:a16="http://schemas.microsoft.com/office/drawing/2014/main" id="{B6D85241-2BD1-2349-9C8A-43FE3D1F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981200"/>
            <a:ext cx="7359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Episodic vs. sequential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In an episodic environment the agent’s experience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can be divided into atomic steps where the agents perceives and then performs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 single action. The choice of action depends only on the episode itself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>
            <a:extLst>
              <a:ext uri="{FF2B5EF4-FFF2-40B4-BE49-F238E27FC236}">
                <a16:creationId xmlns:a16="http://schemas.microsoft.com/office/drawing/2014/main" id="{5E9DCE5D-38B7-7E4D-9124-923906936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91022E7-FD45-4A80-A1A0-88CD810B1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915F3260-0CB4-F843-859A-679035811A3F}" type="slidenum">
              <a:rPr lang="en-US" altLang="en-US" sz="1200" i="0">
                <a:latin typeface="Arial Black" panose="020B0604020202020204" pitchFamily="34" charset="0"/>
              </a:rPr>
              <a:pPr/>
              <a:t>23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45059" name="Date Placeholder 4">
            <a:extLst>
              <a:ext uri="{FF2B5EF4-FFF2-40B4-BE49-F238E27FC236}">
                <a16:creationId xmlns:a16="http://schemas.microsoft.com/office/drawing/2014/main" id="{AF596801-5AB0-E847-B733-439AF7AF8C23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F11F1A-6CE4-9F4C-8EC0-4B66AFD3BEA2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B5C8390-F2CA-CF42-8FF8-0D937EA84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34819" name="Group 3">
            <a:extLst>
              <a:ext uri="{FF2B5EF4-FFF2-40B4-BE49-F238E27FC236}">
                <a16:creationId xmlns:a16="http://schemas.microsoft.com/office/drawing/2014/main" id="{E9B3E7D6-780D-46B8-8BEA-18BFECE8A4E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3834747689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3907887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36494982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50856069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3442092213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419329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35618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620465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700856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226260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23392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47002"/>
                  </a:ext>
                </a:extLst>
              </a:tr>
            </a:tbl>
          </a:graphicData>
        </a:graphic>
      </p:graphicFrame>
      <p:sp>
        <p:nvSpPr>
          <p:cNvPr id="45103" name="Rectangle 47">
            <a:extLst>
              <a:ext uri="{FF2B5EF4-FFF2-40B4-BE49-F238E27FC236}">
                <a16:creationId xmlns:a16="http://schemas.microsoft.com/office/drawing/2014/main" id="{0FB2CBF9-F0AE-5B4F-B124-88EFD830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02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Static vs. dynamic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If the environment can change while the agent is choosing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an action, the environment is dynamic.  Semi-dynamic if the agent’s performance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changes even when the environment remains the same.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>
            <a:extLst>
              <a:ext uri="{FF2B5EF4-FFF2-40B4-BE49-F238E27FC236}">
                <a16:creationId xmlns:a16="http://schemas.microsoft.com/office/drawing/2014/main" id="{4E707C03-41F5-E043-99E4-F4F938995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6F6ABF17-3409-4117-97EF-D2EAA1DA8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BFB829D-3F24-0F4D-A44B-E7969355CBEF}" type="slidenum">
              <a:rPr lang="en-US" altLang="en-US" sz="1200" i="0">
                <a:latin typeface="Arial Black" panose="020B0604020202020204" pitchFamily="34" charset="0"/>
              </a:rPr>
              <a:pPr/>
              <a:t>24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47107" name="Date Placeholder 4">
            <a:extLst>
              <a:ext uri="{FF2B5EF4-FFF2-40B4-BE49-F238E27FC236}">
                <a16:creationId xmlns:a16="http://schemas.microsoft.com/office/drawing/2014/main" id="{8B87870D-04E2-B04E-AFFC-48AACEBD73A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5FB15-107B-DE4E-8B14-4655D4A3961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9E46A77C-86F7-9B4C-B9B9-4CD9388B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36867" name="Group 3">
            <a:extLst>
              <a:ext uri="{FF2B5EF4-FFF2-40B4-BE49-F238E27FC236}">
                <a16:creationId xmlns:a16="http://schemas.microsoft.com/office/drawing/2014/main" id="{4C6B6486-8846-4784-9FC3-0678A68858E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3851996761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5966012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93796009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95149546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637470705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18191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186126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09305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0528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74350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90841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1880"/>
                  </a:ext>
                </a:extLst>
              </a:tr>
            </a:tbl>
          </a:graphicData>
        </a:graphic>
      </p:graphicFrame>
      <p:sp>
        <p:nvSpPr>
          <p:cNvPr id="47151" name="Rectangle 46">
            <a:extLst>
              <a:ext uri="{FF2B5EF4-FFF2-40B4-BE49-F238E27FC236}">
                <a16:creationId xmlns:a16="http://schemas.microsoft.com/office/drawing/2014/main" id="{5EC5D04B-DCB9-C848-88B2-449618A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981200"/>
            <a:ext cx="7473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Static vs. dynamic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If the environment can change while the agent is choosing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an action, the environment is dynamic.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2">
            <a:extLst>
              <a:ext uri="{FF2B5EF4-FFF2-40B4-BE49-F238E27FC236}">
                <a16:creationId xmlns:a16="http://schemas.microsoft.com/office/drawing/2014/main" id="{D4F17FF1-2DEF-5648-A00F-352A8EE36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A653D949-9482-4D3E-A652-A8CB1C8B1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9F2510E1-7191-8248-B0FA-21B71A8B447E}" type="slidenum">
              <a:rPr lang="en-US" altLang="en-US" sz="1200" i="0">
                <a:latin typeface="Arial Black" panose="020B0604020202020204" pitchFamily="34" charset="0"/>
              </a:rPr>
              <a:pPr/>
              <a:t>25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49155" name="Date Placeholder 4">
            <a:extLst>
              <a:ext uri="{FF2B5EF4-FFF2-40B4-BE49-F238E27FC236}">
                <a16:creationId xmlns:a16="http://schemas.microsoft.com/office/drawing/2014/main" id="{F8F802DE-8A6A-574A-9A7E-800D6B4F303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06C77-3335-4244-AE98-9A13BD213E2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6704547B-1939-1348-835D-CD768CC0C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38915" name="Group 3">
            <a:extLst>
              <a:ext uri="{FF2B5EF4-FFF2-40B4-BE49-F238E27FC236}">
                <a16:creationId xmlns:a16="http://schemas.microsoft.com/office/drawing/2014/main" id="{4BDD81A5-DB6D-4261-A66F-10B0FF856B2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4262774582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38681048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1982141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3897083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3768960289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660646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393854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63217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53000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027751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20863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831475"/>
                  </a:ext>
                </a:extLst>
              </a:tr>
            </a:tbl>
          </a:graphicData>
        </a:graphic>
      </p:graphicFrame>
      <p:sp>
        <p:nvSpPr>
          <p:cNvPr id="49199" name="Rectangle 46">
            <a:extLst>
              <a:ext uri="{FF2B5EF4-FFF2-40B4-BE49-F238E27FC236}">
                <a16:creationId xmlns:a16="http://schemas.microsoft.com/office/drawing/2014/main" id="{96EA7155-D34A-9D42-BD37-90E5AE12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1200"/>
            <a:ext cx="736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Discrete vs. continuous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This distinction can be applied to the state of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environment, the way time is handled and to the percepts/actions of the agent.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2">
            <a:extLst>
              <a:ext uri="{FF2B5EF4-FFF2-40B4-BE49-F238E27FC236}">
                <a16:creationId xmlns:a16="http://schemas.microsoft.com/office/drawing/2014/main" id="{1F1E5A49-C7CE-3549-95C2-DA206807A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47427EC0-BCAB-4DDC-8FEE-C4C5F9E1D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E12551A5-6EDD-8544-9741-24E74391849D}" type="slidenum">
              <a:rPr lang="en-US" altLang="en-US" sz="1200" i="0">
                <a:latin typeface="Arial Black" panose="020B0604020202020204" pitchFamily="34" charset="0"/>
              </a:rPr>
              <a:pPr/>
              <a:t>26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51203" name="Date Placeholder 4">
            <a:extLst>
              <a:ext uri="{FF2B5EF4-FFF2-40B4-BE49-F238E27FC236}">
                <a16:creationId xmlns:a16="http://schemas.microsoft.com/office/drawing/2014/main" id="{1F907978-31AB-CE40-87B0-A7093AA4255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124D6-A803-B94B-A7C8-12E137AF6D8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35D1EBDE-AD07-4242-835D-E8F9EB66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6EC7E219-E8CE-4A76-B9CA-F1548AE9A2C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990683667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5111891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86623741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3372362810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380501904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17930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96839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0564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96840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65244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470448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647706"/>
                  </a:ext>
                </a:extLst>
              </a:tr>
            </a:tbl>
          </a:graphicData>
        </a:graphic>
      </p:graphicFrame>
      <p:sp>
        <p:nvSpPr>
          <p:cNvPr id="51247" name="Rectangle 45">
            <a:extLst>
              <a:ext uri="{FF2B5EF4-FFF2-40B4-BE49-F238E27FC236}">
                <a16:creationId xmlns:a16="http://schemas.microsoft.com/office/drawing/2014/main" id="{A5CA02F4-940A-EB4B-B279-911C85D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1200"/>
            <a:ext cx="736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Discrete vs. continuous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This distinction can be applied to the state of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environment, the way time is handled and to the percepts/actions of the agent.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2">
            <a:extLst>
              <a:ext uri="{FF2B5EF4-FFF2-40B4-BE49-F238E27FC236}">
                <a16:creationId xmlns:a16="http://schemas.microsoft.com/office/drawing/2014/main" id="{65680E45-4EED-C545-8CAF-122A4323C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4B8D4AE8-50CD-49C3-A56E-A034B5C79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6FFBBF20-DAC4-4747-97F6-63AEE77FFF9F}" type="slidenum">
              <a:rPr lang="en-US" altLang="en-US" sz="1200" i="0">
                <a:latin typeface="Arial Black" panose="020B0604020202020204" pitchFamily="34" charset="0"/>
              </a:rPr>
              <a:pPr/>
              <a:t>27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53251" name="Date Placeholder 4">
            <a:extLst>
              <a:ext uri="{FF2B5EF4-FFF2-40B4-BE49-F238E27FC236}">
                <a16:creationId xmlns:a16="http://schemas.microsoft.com/office/drawing/2014/main" id="{0007DE4A-3B07-4E4F-AF82-634199B4F39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CE257-AE7F-6245-9CFB-1303CF7CD8B6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F5132C9-3517-1548-8193-D90C5EF84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43011" name="Group 3">
            <a:extLst>
              <a:ext uri="{FF2B5EF4-FFF2-40B4-BE49-F238E27FC236}">
                <a16:creationId xmlns:a16="http://schemas.microsoft.com/office/drawing/2014/main" id="{B77277E9-21AF-4BA4-AB8F-B2FCA34132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1205023186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445804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99860663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3880846485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417645047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05783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30108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159534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844476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710313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51393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501621"/>
                  </a:ext>
                </a:extLst>
              </a:tr>
            </a:tbl>
          </a:graphicData>
        </a:graphic>
      </p:graphicFrame>
      <p:sp>
        <p:nvSpPr>
          <p:cNvPr id="53295" name="Rectangle 45">
            <a:extLst>
              <a:ext uri="{FF2B5EF4-FFF2-40B4-BE49-F238E27FC236}">
                <a16:creationId xmlns:a16="http://schemas.microsoft.com/office/drawing/2014/main" id="{C19E6810-D5B3-7A41-A82E-B7497DDC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1981200"/>
            <a:ext cx="6775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Single vs. multi-agent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Does the environment contain other agents who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are also maximizing some performance measure that depends on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current agent’s actions?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2">
            <a:extLst>
              <a:ext uri="{FF2B5EF4-FFF2-40B4-BE49-F238E27FC236}">
                <a16:creationId xmlns:a16="http://schemas.microsoft.com/office/drawing/2014/main" id="{27B7B0A4-CEA5-4944-8294-3F52A324A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429F7F58-A437-4A07-B7FB-3E3A9A899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5E43AD7E-4EE5-FA42-8CC8-A865241E1799}" type="slidenum">
              <a:rPr lang="en-US" altLang="en-US" sz="1200" i="0">
                <a:latin typeface="Arial Black" panose="020B0604020202020204" pitchFamily="34" charset="0"/>
              </a:rPr>
              <a:pPr/>
              <a:t>28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55299" name="Date Placeholder 4">
            <a:extLst>
              <a:ext uri="{FF2B5EF4-FFF2-40B4-BE49-F238E27FC236}">
                <a16:creationId xmlns:a16="http://schemas.microsoft.com/office/drawing/2014/main" id="{330589E7-113D-6F49-B979-59D08A35167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BC2D0-7A98-7148-9E2C-38887A0A58E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36E5720C-7C6D-DD4F-AF68-79C634928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graphicFrame>
        <p:nvGraphicFramePr>
          <p:cNvPr id="45059" name="Group 3">
            <a:extLst>
              <a:ext uri="{FF2B5EF4-FFF2-40B4-BE49-F238E27FC236}">
                <a16:creationId xmlns:a16="http://schemas.microsoft.com/office/drawing/2014/main" id="{ABE9358F-DC33-4E52-AD7B-36B2E1F30A2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276600"/>
          <a:ext cx="8153400" cy="264319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3927127369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18534902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74560528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72723762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942854261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Part-picking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Chess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Taxi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28179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Observable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Partially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788864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Deterministic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Stochastic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81718"/>
                  </a:ext>
                </a:extLst>
              </a:tr>
              <a:tr h="38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Episodic?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252307"/>
                  </a:ext>
                </a:extLst>
              </a:tr>
              <a:tr h="377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Dynamic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37567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Discrete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85985"/>
                  </a:ext>
                </a:extLst>
              </a:tr>
              <a:tr h="379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Single-agent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 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Single?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016659"/>
                  </a:ext>
                </a:extLst>
              </a:tr>
            </a:tbl>
          </a:graphicData>
        </a:graphic>
      </p:graphicFrame>
      <p:sp>
        <p:nvSpPr>
          <p:cNvPr id="55343" name="Rectangle 45">
            <a:extLst>
              <a:ext uri="{FF2B5EF4-FFF2-40B4-BE49-F238E27FC236}">
                <a16:creationId xmlns:a16="http://schemas.microsoft.com/office/drawing/2014/main" id="{C8F57C1E-9C77-C74E-B397-236AF74B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1981200"/>
            <a:ext cx="68453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accent1"/>
                </a:solidFill>
                <a:latin typeface="Times" pitchFamily="2" charset="0"/>
              </a:rPr>
              <a:t>Single vs. multi-agent</a:t>
            </a: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: Does the environment contain other agents who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are also maximizing some performance measure that depends on the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accent1"/>
                </a:solidFill>
                <a:latin typeface="Times" pitchFamily="2" charset="0"/>
              </a:rPr>
              <a:t>current agent’s actions? Are the other agents co-operating or competing?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>
            <a:extLst>
              <a:ext uri="{FF2B5EF4-FFF2-40B4-BE49-F238E27FC236}">
                <a16:creationId xmlns:a16="http://schemas.microsoft.com/office/drawing/2014/main" id="{A2F7504B-1EB1-1D42-8E7B-45247EC04E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E26CE-0D47-41CF-90DE-533072398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257B5AD-1471-F54F-B6A6-235694B9AFD4}" type="slidenum">
              <a:rPr lang="en-US" altLang="en-US" sz="1200" i="0">
                <a:latin typeface="Arial Black" panose="020B0604020202020204" pitchFamily="34" charset="0"/>
              </a:rPr>
              <a:pPr/>
              <a:t>29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57347" name="Date Placeholder 5">
            <a:extLst>
              <a:ext uri="{FF2B5EF4-FFF2-40B4-BE49-F238E27FC236}">
                <a16:creationId xmlns:a16="http://schemas.microsoft.com/office/drawing/2014/main" id="{6AFF2F60-4067-D54A-A837-CCC899F6FE13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FFFCFD-794B-C448-8953-B6399008F8D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3F4DD4C-53E0-144E-9570-903B8DD73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FD29F3D5-0220-DC40-8A1E-C9561BC87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simplest environment is</a:t>
            </a:r>
          </a:p>
          <a:p>
            <a:pPr lvl="1" eaLnBrk="1" hangingPunct="1"/>
            <a:r>
              <a:rPr lang="en-US" altLang="en-US"/>
              <a:t>Fully observable, deterministic, episodic, static, discrete and single-agent.</a:t>
            </a:r>
          </a:p>
          <a:p>
            <a:pPr eaLnBrk="1" hangingPunct="1"/>
            <a:r>
              <a:rPr lang="en-US" altLang="en-US"/>
              <a:t>Most real situations are:</a:t>
            </a:r>
          </a:p>
          <a:p>
            <a:pPr lvl="1" eaLnBrk="1" hangingPunct="1"/>
            <a:r>
              <a:rPr lang="en-US" altLang="en-US"/>
              <a:t>Partially observable, stochastic, sequential, dynamic, continuous and multi-agent.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>
            <a:extLst>
              <a:ext uri="{FF2B5EF4-FFF2-40B4-BE49-F238E27FC236}">
                <a16:creationId xmlns:a16="http://schemas.microsoft.com/office/drawing/2014/main" id="{BDF005C6-56CB-5247-A84D-8C79C0260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1C9F41-ECF6-4536-B6CA-4274AA84A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2D0262DE-D59A-7D41-B4D8-71D2A93915D7}" type="slidenum">
              <a:rPr lang="en-US" altLang="en-US" sz="1200" i="0">
                <a:latin typeface="Arial Black" panose="020B0604020202020204" pitchFamily="34" charset="0"/>
              </a:rPr>
              <a:pPr/>
              <a:t>3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19459" name="Date Placeholder 6">
            <a:extLst>
              <a:ext uri="{FF2B5EF4-FFF2-40B4-BE49-F238E27FC236}">
                <a16:creationId xmlns:a16="http://schemas.microsoft.com/office/drawing/2014/main" id="{9AF56A70-BC3E-5C4E-8CCF-19B5D0E39BC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33A45-4D5C-AD4D-AA0C-27AC6B0ADB59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A687A46-DEC1-FA4C-BF04-F87FA67CE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Agents and environments	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B4E59A60-7076-D141-926F-779EBBDB00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Agents include human, robots, softbots, thermostats, etc.</a:t>
            </a:r>
          </a:p>
          <a:p>
            <a:pPr eaLnBrk="1" hangingPunct="1"/>
            <a:r>
              <a:rPr lang="en-US" altLang="en-US" sz="2200"/>
              <a:t>The </a:t>
            </a:r>
            <a:r>
              <a:rPr lang="en-US" altLang="en-US" sz="2200" i="1"/>
              <a:t>agent function</a:t>
            </a:r>
            <a:r>
              <a:rPr lang="en-US" altLang="en-US" sz="2200"/>
              <a:t> maps percept sequence to actions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An agent can perceive its own actions, but not always its effects.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33387519-B805-1B47-9F35-51F757E53E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13075"/>
            <a:ext cx="4038600" cy="1822450"/>
          </a:xfrm>
        </p:spPr>
      </p:pic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D9AC0724-B983-1049-8986-FB518EBAA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81000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4102100" imgH="1028700" progId="Equation.3">
                  <p:embed/>
                </p:oleObj>
              </mc:Choice>
              <mc:Fallback>
                <p:oleObj name="Equation" r:id="rId4" imgW="41021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411B642-7840-054E-8206-3B6A344FD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661988"/>
            <a:ext cx="8229600" cy="1143000"/>
          </a:xfrm>
        </p:spPr>
        <p:txBody>
          <a:bodyPr/>
          <a:lstStyle/>
          <a:p>
            <a:r>
              <a:rPr lang="en-GB" altLang="en-US" dirty="0"/>
              <a:t>Answer to Last Week’s Tutorial Question 5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1235587F-54FD-BD40-BC4D-1779FBF17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team of 5 from 500 taking into account how team will work together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Assume there are 5 named positions</a:t>
            </a:r>
          </a:p>
          <a:p>
            <a:pPr lvl="1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 1 can be chosen from 500</a:t>
            </a:r>
          </a:p>
          <a:p>
            <a:pPr lvl="1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 2 can be chosen from 499</a:t>
            </a:r>
          </a:p>
          <a:p>
            <a:pPr lvl="1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 3 can be chosen from 498</a:t>
            </a:r>
          </a:p>
          <a:p>
            <a:pPr lvl="1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 4 can be chosen from 497</a:t>
            </a:r>
          </a:p>
          <a:p>
            <a:pPr lvl="1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 5 can be chosen from 496</a:t>
            </a:r>
          </a:p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number of possibilities to consider =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500*499*498*497*496 = 30,629,362,512,000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 by 1,000,000 = 30,629,362 seconds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 under a year 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D3CE46D0-1BE4-8F4E-8D02-014AA7F65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BEB04-260E-42B5-8784-30AFF7EAC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EFF8491C-492E-EF46-AABE-E97285680DE8}" type="slidenum">
              <a:rPr lang="en-US" altLang="en-US" sz="1200" i="0">
                <a:latin typeface="Arial Black" panose="020B0604020202020204" pitchFamily="34" charset="0"/>
              </a:rPr>
              <a:pPr/>
              <a:t>30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59397" name="Date Placeholder 5">
            <a:extLst>
              <a:ext uri="{FF2B5EF4-FFF2-40B4-BE49-F238E27FC236}">
                <a16:creationId xmlns:a16="http://schemas.microsoft.com/office/drawing/2014/main" id="{5DEAF0E6-164E-7640-8327-BD6E42E67BA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9BDE2-1423-8644-A3E0-DFAC7A8A1BB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B5056177-6CBC-DA49-937D-6167CCE1B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Answer to Last Week’s Tutorial Question 5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6FA95B88-86A1-7C48-B19D-89B5F1521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90725"/>
            <a:ext cx="8578850" cy="3886200"/>
          </a:xfrm>
        </p:spPr>
        <p:txBody>
          <a:bodyPr/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Choose team of 5 from 5000 taking into account how team will work together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Assume there are 5 named positions</a:t>
            </a:r>
          </a:p>
          <a:p>
            <a:pPr lvl="1"/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Position 1 can be chosen from 5000</a:t>
            </a:r>
          </a:p>
          <a:p>
            <a:pPr lvl="1"/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Position 2 can be chosen from 4999</a:t>
            </a:r>
          </a:p>
          <a:p>
            <a:pPr lvl="1"/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Position 3 can be chosen from 4998</a:t>
            </a:r>
          </a:p>
          <a:p>
            <a:pPr lvl="1"/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Position 4 can be chosen from 4997</a:t>
            </a:r>
          </a:p>
          <a:p>
            <a:pPr lvl="1"/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Position 5 can be chosen from 4996</a:t>
            </a:r>
          </a:p>
          <a:p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Total number of possibilities to consider =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5000*4999*4998*4997*4996 = 3,118,754,373,750,120,000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Divide by 1,000,000 = 3,118,754,373,750 seconds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About 100,000 years</a:t>
            </a: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D0938B8B-1257-8A47-85FD-0D2EFB6768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249F5-B09F-4A02-A9CE-4825603B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9729B018-BB25-B747-9629-670CD63EFAB0}" type="slidenum">
              <a:rPr lang="en-US" altLang="en-US" sz="1200" i="0">
                <a:latin typeface="Arial Black" panose="020B0604020202020204" pitchFamily="34" charset="0"/>
              </a:rPr>
              <a:pPr/>
              <a:t>31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0421" name="Date Placeholder 5">
            <a:extLst>
              <a:ext uri="{FF2B5EF4-FFF2-40B4-BE49-F238E27FC236}">
                <a16:creationId xmlns:a16="http://schemas.microsoft.com/office/drawing/2014/main" id="{40BDB6C6-E98F-9A4D-93DD-3A366A0DDCA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45640-AAED-7E45-929B-843CA3A74AA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1C243247-B27E-0F4E-916A-12228AB26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Answer to Last Week’s Tutorial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CDE8-8886-4072-B621-415C5238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0725"/>
            <a:ext cx="8578850" cy="4102100"/>
          </a:xfrm>
        </p:spPr>
        <p:txBody>
          <a:bodyPr/>
          <a:lstStyle/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Choose team of 11 from 5000 taking into account how team will work together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Assume there are 11 named positions</a:t>
            </a:r>
          </a:p>
          <a:p>
            <a:pPr lvl="1">
              <a:defRPr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 1 can be chosen from 5000</a:t>
            </a:r>
          </a:p>
          <a:p>
            <a:pPr lvl="1">
              <a:defRPr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 2 can be chosen from 4999</a:t>
            </a:r>
          </a:p>
          <a:p>
            <a:pPr lvl="1">
              <a:defRPr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 3 can be chosen from 4998</a:t>
            </a:r>
          </a:p>
          <a:p>
            <a:pPr lvl="1">
              <a:defRPr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 4 can be chosen from 4997</a:t>
            </a:r>
          </a:p>
          <a:p>
            <a:pPr lvl="1">
              <a:defRPr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 5 can be chosen from 4996</a:t>
            </a:r>
          </a:p>
          <a:p>
            <a:pPr lvl="1">
              <a:defRPr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Total number of possibilities to consider =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5000*4999*4998*4997*4996*4995*4994*4993*4992*4991*4990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482,935,866,724,700,000,000,000,000,000,000,000,000,000,000,000,000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Combinatorial Explosion </a:t>
            </a:r>
          </a:p>
        </p:txBody>
      </p:sp>
      <p:sp>
        <p:nvSpPr>
          <p:cNvPr id="61443" name="Footer Placeholder 3">
            <a:extLst>
              <a:ext uri="{FF2B5EF4-FFF2-40B4-BE49-F238E27FC236}">
                <a16:creationId xmlns:a16="http://schemas.microsoft.com/office/drawing/2014/main" id="{61ADF30C-1AD5-8246-AC05-FC51F7AE9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B1B58-B597-48D5-BDE3-AF3E85717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536E150C-C07E-4449-844E-398ABB3BD3BB}" type="slidenum">
              <a:rPr lang="en-US" altLang="en-US" sz="1200" i="0">
                <a:latin typeface="Arial Black" panose="020B0604020202020204" pitchFamily="34" charset="0"/>
              </a:rPr>
              <a:pPr/>
              <a:t>32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1445" name="Date Placeholder 5">
            <a:extLst>
              <a:ext uri="{FF2B5EF4-FFF2-40B4-BE49-F238E27FC236}">
                <a16:creationId xmlns:a16="http://schemas.microsoft.com/office/drawing/2014/main" id="{2F99AE59-E81E-A646-A9E1-EB37DA01B36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46450-32ED-1E40-9349-663D56E980C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94E6DA-2E5A-4B67-BBA2-CF867C3CEA2D}"/>
              </a:ext>
            </a:extLst>
          </p:cNvPr>
          <p:cNvSpPr txBox="1">
            <a:spLocks/>
          </p:cNvSpPr>
          <p:nvPr/>
        </p:nvSpPr>
        <p:spPr bwMode="auto">
          <a:xfrm>
            <a:off x="4706938" y="2349500"/>
            <a:ext cx="4329112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6 can be chosen from 4995</a:t>
            </a: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7 can be chosen from 4994</a:t>
            </a: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8 can be chosen from 4993</a:t>
            </a: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9 can be chosen from 4992</a:t>
            </a: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10 can be chosen from 4991</a:t>
            </a:r>
          </a:p>
          <a:p>
            <a:pPr lvl="1">
              <a:defRPr/>
            </a:pPr>
            <a:r>
              <a:rPr lang="en-GB" sz="1400" i="0" dirty="0">
                <a:latin typeface="Arial" panose="020B0604020202020204" pitchFamily="34" charset="0"/>
                <a:cs typeface="Arial" panose="020B0604020202020204" pitchFamily="34" charset="0"/>
              </a:rPr>
              <a:t>Position 11 can be chosen from 4990</a:t>
            </a:r>
          </a:p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GB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3">
            <a:extLst>
              <a:ext uri="{FF2B5EF4-FFF2-40B4-BE49-F238E27FC236}">
                <a16:creationId xmlns:a16="http://schemas.microsoft.com/office/drawing/2014/main" id="{FC7183CA-6DD3-D648-A705-4D5384073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EDE8B-8188-4214-B2A5-A19DF053B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003DF99A-268F-BF4C-A281-16990E006E15}" type="slidenum">
              <a:rPr lang="en-US" altLang="en-US" sz="1200" i="0">
                <a:latin typeface="Arial Black" panose="020B0604020202020204" pitchFamily="34" charset="0"/>
              </a:rPr>
              <a:pPr/>
              <a:t>33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2467" name="Date Placeholder 5">
            <a:extLst>
              <a:ext uri="{FF2B5EF4-FFF2-40B4-BE49-F238E27FC236}">
                <a16:creationId xmlns:a16="http://schemas.microsoft.com/office/drawing/2014/main" id="{9FF7CF2D-F9A0-4A4F-A3DD-FFD3C6618DA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7F464-535C-2545-916C-269B2E0265CB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CD29800E-1100-764F-9325-5E400D69B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F5174CC-8826-B34B-B11D-19174674B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90725"/>
            <a:ext cx="8507413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does the inside of the agent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Agent = architecture + program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agents have the same skeleton: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= current percepts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Output =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Program= manipulates input to produce 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Note difference with agent function – the agent function takes account of the entire percept sequence.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>
            <a:extLst>
              <a:ext uri="{FF2B5EF4-FFF2-40B4-BE49-F238E27FC236}">
                <a16:creationId xmlns:a16="http://schemas.microsoft.com/office/drawing/2014/main" id="{8B297E31-5C85-AD4E-B006-5BF82B720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233721-CA43-4F14-9B23-A30E59FC9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B39385E-A9F2-D74D-831C-2FED8F877065}" type="slidenum">
              <a:rPr lang="en-US" altLang="en-US" sz="1200" i="0">
                <a:latin typeface="Arial Black" panose="020B0604020202020204" pitchFamily="34" charset="0"/>
              </a:rPr>
              <a:pPr/>
              <a:t>34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3491" name="Date Placeholder 5">
            <a:extLst>
              <a:ext uri="{FF2B5EF4-FFF2-40B4-BE49-F238E27FC236}">
                <a16:creationId xmlns:a16="http://schemas.microsoft.com/office/drawing/2014/main" id="{41827B58-6B85-0F40-8539-B381C56035C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232A3-689F-9F4E-9EB4-DEA0BB2DD499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3F47211F-26A5-F641-A332-0F714D72D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	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31FB1FC-E567-2D49-ACE6-A61A467B6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800" b="1"/>
              <a:t>Function</a:t>
            </a:r>
            <a:r>
              <a:rPr lang="en-US" altLang="en-US" sz="1800"/>
              <a:t> TABLE-DRIVEN_AGENT(</a:t>
            </a:r>
            <a:r>
              <a:rPr lang="en-US" altLang="en-US" sz="1800" i="1"/>
              <a:t>percept</a:t>
            </a:r>
            <a:r>
              <a:rPr lang="en-US" altLang="en-US" sz="1800"/>
              <a:t>) </a:t>
            </a:r>
            <a:r>
              <a:rPr lang="en-US" altLang="en-US" sz="1800" b="1"/>
              <a:t>returns</a:t>
            </a:r>
            <a:r>
              <a:rPr lang="en-US" altLang="en-US" sz="1800"/>
              <a:t> an 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b="1"/>
              <a:t>static</a:t>
            </a:r>
            <a:r>
              <a:rPr lang="en-US" altLang="en-US" sz="1800"/>
              <a:t>: </a:t>
            </a:r>
            <a:r>
              <a:rPr lang="en-US" altLang="en-US" sz="1800" i="1"/>
              <a:t>percepts</a:t>
            </a:r>
            <a:r>
              <a:rPr lang="en-US" altLang="en-US" sz="1800"/>
              <a:t>, a sequence initially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 i="1"/>
              <a:t>table</a:t>
            </a:r>
            <a:r>
              <a:rPr lang="en-US" altLang="en-US" sz="1800"/>
              <a:t>, a table of actions, indexed by percept sequence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append </a:t>
            </a:r>
            <a:r>
              <a:rPr lang="en-US" altLang="en-US" sz="1800" i="1"/>
              <a:t>percept</a:t>
            </a:r>
            <a:r>
              <a:rPr lang="en-US" altLang="en-US" sz="1800"/>
              <a:t> to the end of </a:t>
            </a:r>
            <a:r>
              <a:rPr lang="en-US" altLang="en-US" sz="1800" i="1"/>
              <a:t>percepts</a:t>
            </a:r>
            <a:endParaRPr lang="en-US" altLang="en-US" sz="18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action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LOOKUP(</a:t>
            </a:r>
            <a:r>
              <a:rPr lang="en-US" altLang="en-US" sz="1800" i="1"/>
              <a:t>percepts</a:t>
            </a:r>
            <a:r>
              <a:rPr lang="en-US" altLang="en-US" sz="1800"/>
              <a:t>, </a:t>
            </a:r>
            <a:r>
              <a:rPr lang="en-US" altLang="en-US" sz="1800" i="1"/>
              <a:t>table</a:t>
            </a:r>
            <a:r>
              <a:rPr lang="en-US" altLang="en-US" sz="180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b="1"/>
              <a:t>return</a:t>
            </a:r>
            <a:r>
              <a:rPr lang="en-US" altLang="en-US" sz="1800"/>
              <a:t> </a:t>
            </a:r>
            <a:r>
              <a:rPr lang="en-US" altLang="en-US" sz="1800" i="1"/>
              <a:t>action</a:t>
            </a:r>
            <a:r>
              <a:rPr lang="en-US" altLang="en-US" sz="1800"/>
              <a:t> </a:t>
            </a:r>
            <a:endParaRPr lang="en-US" altLang="en-US"/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61EF37CA-85B4-264A-A391-F4C4C23F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836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>
                <a:solidFill>
                  <a:srgbClr val="FF0000"/>
                </a:solidFill>
                <a:latin typeface="Times" pitchFamily="2" charset="0"/>
              </a:rPr>
              <a:t>This approach is doomed to failure – why?</a:t>
            </a:r>
            <a:endParaRPr lang="en-US" altLang="en-US" sz="240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3">
            <a:extLst>
              <a:ext uri="{FF2B5EF4-FFF2-40B4-BE49-F238E27FC236}">
                <a16:creationId xmlns:a16="http://schemas.microsoft.com/office/drawing/2014/main" id="{CD35B857-3362-8243-9A4A-6DF195F5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F17330-449B-442D-BC46-0AD4F754E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757A44A7-2E61-2D4F-B63C-A5949944A052}" type="slidenum">
              <a:rPr lang="en-US" altLang="en-US" sz="1200" i="0">
                <a:latin typeface="Arial Black" panose="020B0604020202020204" pitchFamily="34" charset="0"/>
              </a:rPr>
              <a:pPr/>
              <a:t>35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4515" name="Date Placeholder 5">
            <a:extLst>
              <a:ext uri="{FF2B5EF4-FFF2-40B4-BE49-F238E27FC236}">
                <a16:creationId xmlns:a16="http://schemas.microsoft.com/office/drawing/2014/main" id="{FB13ECD9-646C-2A43-B621-5279578969F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F33AF-5129-9149-BC27-FB5F8342FAF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5DCFDAB5-C979-774C-B2AF-4F74505C4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the table approach doesn’t work	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689E4FA7-1E2A-A046-B227-D70D17A04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Chess Estimate: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Approx 20 different moves each turn.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Table would have 20 entries for what to do after one move.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20x20 = 400 entries for what to do after two moves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20x20x20 = 8000 entries for what to do after three moves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20x20x20x20 = 160,000 entries for what to do after four moves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20x20x20x20x20x20x20x20x20x20 = 10,240,000,000,000 entries for wat to do after 10 moves (five each)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1600" baseline="3000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Entries would be needed to complete a game.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>
            <a:extLst>
              <a:ext uri="{FF2B5EF4-FFF2-40B4-BE49-F238E27FC236}">
                <a16:creationId xmlns:a16="http://schemas.microsoft.com/office/drawing/2014/main" id="{A80A5749-294D-6D4E-888A-279DFA50F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B35E68-7295-4255-9136-D98E0D021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B4FAB62B-7A53-994D-A09B-895FB8FB1632}" type="slidenum">
              <a:rPr lang="en-US" altLang="en-US" sz="1200" i="0">
                <a:latin typeface="Arial Black" panose="020B0604020202020204" pitchFamily="34" charset="0"/>
              </a:rPr>
              <a:pPr/>
              <a:t>36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5539" name="Date Placeholder 5">
            <a:extLst>
              <a:ext uri="{FF2B5EF4-FFF2-40B4-BE49-F238E27FC236}">
                <a16:creationId xmlns:a16="http://schemas.microsoft.com/office/drawing/2014/main" id="{5DC63BC3-084A-0547-A9F7-802BD5B8C73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024D38-9709-9C48-B737-8CAD2B5F912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E530AEC-19D4-AE46-8D13-2B03D352E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the table approach doesn’t work	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C02C5D51-3944-C848-A5E1-F4250F5A2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There are only 10</a:t>
            </a:r>
            <a:r>
              <a:rPr lang="en-US" altLang="en-US" sz="2400" baseline="3000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atoms in the observable universe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The table for chess couldn’t be held in any computer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No-one would have time to fill in all the entries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No agent would have time to learn all the entries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Chess is relatively small – compare to percept sequence that includes a video feed – 27mbits second 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does the job but is impractical - We need a smallish program – not  vast table</a:t>
            </a: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3">
            <a:extLst>
              <a:ext uri="{FF2B5EF4-FFF2-40B4-BE49-F238E27FC236}">
                <a16:creationId xmlns:a16="http://schemas.microsoft.com/office/drawing/2014/main" id="{ADFE8B0A-860F-A542-B141-6DAEC89D9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FD949-7434-4903-8F35-BEC1063D3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84C7945B-A6FE-6C4D-B651-D494D883EFF3}" type="slidenum">
              <a:rPr lang="en-US" altLang="en-US" sz="1200" i="0">
                <a:latin typeface="Arial Black" panose="020B0604020202020204" pitchFamily="34" charset="0"/>
              </a:rPr>
              <a:pPr/>
              <a:t>37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6563" name="Date Placeholder 5">
            <a:extLst>
              <a:ext uri="{FF2B5EF4-FFF2-40B4-BE49-F238E27FC236}">
                <a16:creationId xmlns:a16="http://schemas.microsoft.com/office/drawing/2014/main" id="{CBA40958-98D3-7741-959A-60D75149DB8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AA1F09-10DF-4947-9A3E-939CC4EFEC43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6B900C8-EEFA-3C43-BDAB-717F1078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2B7C28AE-8730-124C-AE42-3AAFDDBAB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basic kind of agent programs will be discussed:</a:t>
            </a:r>
          </a:p>
          <a:p>
            <a:pPr lvl="1" eaLnBrk="1" hangingPunct="1"/>
            <a:r>
              <a:rPr lang="en-US" altLang="en-US"/>
              <a:t>Simple reflex agents</a:t>
            </a:r>
          </a:p>
          <a:p>
            <a:pPr lvl="1" eaLnBrk="1" hangingPunct="1"/>
            <a:r>
              <a:rPr lang="en-US" altLang="en-US"/>
              <a:t>Model-based reflex agents</a:t>
            </a:r>
          </a:p>
          <a:p>
            <a:pPr lvl="1" eaLnBrk="1" hangingPunct="1"/>
            <a:r>
              <a:rPr lang="en-US" altLang="en-US"/>
              <a:t>Goal-based agents</a:t>
            </a:r>
          </a:p>
          <a:p>
            <a:pPr lvl="1" eaLnBrk="1" hangingPunct="1"/>
            <a:r>
              <a:rPr lang="en-US" altLang="en-US"/>
              <a:t>Utility-based agents</a:t>
            </a:r>
          </a:p>
          <a:p>
            <a:pPr eaLnBrk="1" hangingPunct="1"/>
            <a:r>
              <a:rPr lang="en-US" altLang="en-US"/>
              <a:t>All these can be turned into learning agents.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>
            <a:extLst>
              <a:ext uri="{FF2B5EF4-FFF2-40B4-BE49-F238E27FC236}">
                <a16:creationId xmlns:a16="http://schemas.microsoft.com/office/drawing/2014/main" id="{835FADF8-0D97-B641-8C0F-EB9C5F8B39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BA97-5A06-412E-B9A3-2FA8C7C17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222ED81B-8957-684F-AA92-1595C4E70E00}" type="slidenum">
              <a:rPr lang="en-US" altLang="en-US" sz="1200" i="0">
                <a:latin typeface="Arial Black" panose="020B0604020202020204" pitchFamily="34" charset="0"/>
              </a:rPr>
              <a:pPr/>
              <a:t>38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7587" name="Date Placeholder 6">
            <a:extLst>
              <a:ext uri="{FF2B5EF4-FFF2-40B4-BE49-F238E27FC236}">
                <a16:creationId xmlns:a16="http://schemas.microsoft.com/office/drawing/2014/main" id="{CFA78966-B3BE-964B-8D7D-8F57E043EAD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6B725-180E-C94D-92E9-F1F4BE1312B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48F19610-7A25-E544-8D0E-857AF8AA0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simple reflex</a:t>
            </a: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63B3B487-D1AD-ED48-9441-20BC4327FA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Select action on the basis of </a:t>
            </a:r>
            <a:r>
              <a:rPr lang="en-US" altLang="en-US" sz="2400" i="1"/>
              <a:t>only the current</a:t>
            </a:r>
            <a:r>
              <a:rPr lang="en-US" altLang="en-US" sz="2400"/>
              <a:t> percept.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E.g. the vacuum-agent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Large reduction in possible percept/action situations(next page).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Implemented through </a:t>
            </a:r>
            <a:r>
              <a:rPr lang="en-US" altLang="en-US" sz="2400" i="1"/>
              <a:t>condition-action rules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If dirty then suck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If car-in-front-is-breaking then initiate-braking</a:t>
            </a:r>
          </a:p>
        </p:txBody>
      </p:sp>
      <p:pic>
        <p:nvPicPr>
          <p:cNvPr id="67590" name="Picture 5">
            <a:extLst>
              <a:ext uri="{FF2B5EF4-FFF2-40B4-BE49-F238E27FC236}">
                <a16:creationId xmlns:a16="http://schemas.microsoft.com/office/drawing/2014/main" id="{C4D321A4-E703-0447-A880-3840642586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8425"/>
            <a:ext cx="4038600" cy="257175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4">
            <a:extLst>
              <a:ext uri="{FF2B5EF4-FFF2-40B4-BE49-F238E27FC236}">
                <a16:creationId xmlns:a16="http://schemas.microsoft.com/office/drawing/2014/main" id="{69C15D53-BDDD-9E4A-B881-931857E04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9D82-8800-4BC0-A68C-6DBB6C92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24673B47-13D4-2D4B-A73B-FE0E0FA74E49}" type="slidenum">
              <a:rPr lang="en-US" altLang="en-US" sz="1200" i="0">
                <a:latin typeface="Arial Black" panose="020B0604020202020204" pitchFamily="34" charset="0"/>
              </a:rPr>
              <a:pPr/>
              <a:t>39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8611" name="Date Placeholder 6">
            <a:extLst>
              <a:ext uri="{FF2B5EF4-FFF2-40B4-BE49-F238E27FC236}">
                <a16:creationId xmlns:a16="http://schemas.microsoft.com/office/drawing/2014/main" id="{71A278A6-AE60-1147-9514-96D6B4F954D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B9D545-A893-BC49-85E5-F3E7162BDB8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E6F1058C-E732-1F41-8B1A-EFC25882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vacuum-cleaner world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96F85C8F-8239-4A41-9C0E-D6540D9705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function REFLEX-VACUUM-AGENT ([</a:t>
            </a:r>
            <a:r>
              <a:rPr lang="en-US" altLang="en-US" sz="1600" i="1"/>
              <a:t>location, status</a:t>
            </a:r>
            <a:r>
              <a:rPr lang="en-US" altLang="en-US" sz="1600"/>
              <a:t>]) return an action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	if </a:t>
            </a:r>
            <a:r>
              <a:rPr lang="en-US" altLang="en-US" sz="1600" i="1"/>
              <a:t>status == Dirty</a:t>
            </a:r>
            <a:r>
              <a:rPr lang="en-US" altLang="en-US" sz="1600"/>
              <a:t> then return </a:t>
            </a:r>
            <a:r>
              <a:rPr lang="en-US" altLang="en-US" sz="1600" i="1"/>
              <a:t>Suck</a:t>
            </a:r>
            <a:endParaRPr lang="en-US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	else if </a:t>
            </a:r>
            <a:r>
              <a:rPr lang="en-US" altLang="en-US" sz="1600" i="1"/>
              <a:t>location == A</a:t>
            </a:r>
            <a:r>
              <a:rPr lang="en-US" altLang="en-US" sz="1600"/>
              <a:t> then return </a:t>
            </a:r>
            <a:r>
              <a:rPr lang="en-US" altLang="en-US" sz="1600" i="1"/>
              <a:t>Right</a:t>
            </a:r>
            <a:endParaRPr lang="en-US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	else if </a:t>
            </a:r>
            <a:r>
              <a:rPr lang="en-US" altLang="en-US" sz="1600" i="1"/>
              <a:t>location == B</a:t>
            </a:r>
            <a:r>
              <a:rPr lang="en-US" altLang="en-US" sz="1600"/>
              <a:t> then return </a:t>
            </a:r>
            <a:r>
              <a:rPr lang="en-US" altLang="en-US" sz="1600" i="1"/>
              <a:t>Left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Reduction from 4</a:t>
            </a:r>
            <a:r>
              <a:rPr lang="en-US" altLang="en-US" sz="2800" baseline="30000">
                <a:solidFill>
                  <a:srgbClr val="FF0000"/>
                </a:solidFill>
              </a:rPr>
              <a:t>T</a:t>
            </a:r>
            <a:r>
              <a:rPr lang="en-US" altLang="en-US" sz="2800">
                <a:solidFill>
                  <a:srgbClr val="FF0000"/>
                </a:solidFill>
              </a:rPr>
              <a:t> to 4 entries</a:t>
            </a:r>
          </a:p>
        </p:txBody>
      </p:sp>
      <p:pic>
        <p:nvPicPr>
          <p:cNvPr id="68614" name="Picture 4">
            <a:extLst>
              <a:ext uri="{FF2B5EF4-FFF2-40B4-BE49-F238E27FC236}">
                <a16:creationId xmlns:a16="http://schemas.microsoft.com/office/drawing/2014/main" id="{A9162B82-A095-094C-AB50-D1AA2EB2ED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5" y="1981200"/>
            <a:ext cx="3649663" cy="18669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>
            <a:extLst>
              <a:ext uri="{FF2B5EF4-FFF2-40B4-BE49-F238E27FC236}">
                <a16:creationId xmlns:a16="http://schemas.microsoft.com/office/drawing/2014/main" id="{6A163F61-56DC-5A48-83D7-738BCFDAE1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9FAA-785E-42D2-AF79-4059D67A8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B9460BC-3E16-EE49-A4DE-1CAED6A61887}" type="slidenum">
              <a:rPr lang="en-US" altLang="en-US" sz="1200" i="0">
                <a:latin typeface="Arial Black" panose="020B0604020202020204" pitchFamily="34" charset="0"/>
              </a:rPr>
              <a:pPr/>
              <a:t>4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0483" name="Date Placeholder 6">
            <a:extLst>
              <a:ext uri="{FF2B5EF4-FFF2-40B4-BE49-F238E27FC236}">
                <a16:creationId xmlns:a16="http://schemas.microsoft.com/office/drawing/2014/main" id="{368012BF-DEEF-A34E-BFA7-2F27541B954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5A8DC-D6A9-D44B-9F98-F2D01B6A7B8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5F35B25-083E-C843-9BB4-98EF301E4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Agents and environments	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455A1EE-3F67-BE43-9EC1-19BF50EF655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</a:t>
            </a:r>
            <a:r>
              <a:rPr lang="en-US" altLang="en-US" sz="2200" i="1"/>
              <a:t>agent function</a:t>
            </a:r>
            <a:r>
              <a:rPr lang="en-US" altLang="en-US" sz="2200"/>
              <a:t> will internally be represented by the </a:t>
            </a:r>
            <a:r>
              <a:rPr lang="en-US" altLang="en-US" sz="2200" i="1"/>
              <a:t>agent program</a:t>
            </a:r>
            <a:r>
              <a:rPr lang="en-US" altLang="en-US" sz="22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agent program runs on the physical </a:t>
            </a:r>
            <a:r>
              <a:rPr lang="en-US" altLang="en-US" sz="2200" i="1"/>
              <a:t>architecture</a:t>
            </a:r>
            <a:r>
              <a:rPr lang="en-US" altLang="en-US" sz="2200"/>
              <a:t> to produce </a:t>
            </a:r>
            <a:r>
              <a:rPr lang="en-US" altLang="en-US" sz="2200" i="1"/>
              <a:t>f</a:t>
            </a:r>
            <a:r>
              <a:rPr lang="en-US" altLang="en-US" sz="2200"/>
              <a:t>.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4EFF68E8-1A39-6340-AFF5-5C8460528E6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13075"/>
            <a:ext cx="4038600" cy="182245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>
            <a:extLst>
              <a:ext uri="{FF2B5EF4-FFF2-40B4-BE49-F238E27FC236}">
                <a16:creationId xmlns:a16="http://schemas.microsoft.com/office/drawing/2014/main" id="{0009B235-DBBA-794A-8709-2B61C9A6A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43638-FA2B-4188-A939-CACB90074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6103DD1E-6AED-1A4D-A246-D7873C16D2D1}" type="slidenum">
              <a:rPr lang="en-US" altLang="en-US" sz="1200" i="0">
                <a:latin typeface="Arial Black" panose="020B0604020202020204" pitchFamily="34" charset="0"/>
              </a:rPr>
              <a:pPr/>
              <a:t>40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69635" name="Date Placeholder 5">
            <a:extLst>
              <a:ext uri="{FF2B5EF4-FFF2-40B4-BE49-F238E27FC236}">
                <a16:creationId xmlns:a16="http://schemas.microsoft.com/office/drawing/2014/main" id="{B08D255E-507C-9B4C-8EE8-4E3B9C9D97D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84A045-083F-8845-9F08-893261832E8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A0227C43-6198-1F45-8AF3-E78603E66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simple reflex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630B96AA-4D9D-584A-ABE7-095563861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/>
              <a:t>function</a:t>
            </a:r>
            <a:r>
              <a:rPr lang="en-US" altLang="en-US" sz="1800"/>
              <a:t> SIMPLE-REFLEX-AGENT(</a:t>
            </a:r>
            <a:r>
              <a:rPr lang="en-US" altLang="en-US" sz="1800" i="1"/>
              <a:t>percept</a:t>
            </a:r>
            <a:r>
              <a:rPr lang="en-US" altLang="en-US" sz="1800"/>
              <a:t>) </a:t>
            </a:r>
            <a:r>
              <a:rPr lang="en-US" altLang="en-US" sz="1800" b="1"/>
              <a:t>returns</a:t>
            </a:r>
            <a:r>
              <a:rPr lang="en-US" altLang="en-US" sz="1800"/>
              <a:t> an action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b="1"/>
              <a:t>static</a:t>
            </a:r>
            <a:r>
              <a:rPr lang="en-US" altLang="en-US" sz="1800"/>
              <a:t>: </a:t>
            </a:r>
            <a:r>
              <a:rPr lang="en-US" altLang="en-US" sz="1800" i="1"/>
              <a:t>rules</a:t>
            </a:r>
            <a:r>
              <a:rPr lang="en-US" altLang="en-US" sz="1800"/>
              <a:t>, a set of condition-action rules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state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INTERPRET-INPUT(</a:t>
            </a:r>
            <a:r>
              <a:rPr lang="en-US" altLang="en-US" sz="1800" i="1"/>
              <a:t>percept</a:t>
            </a:r>
            <a:r>
              <a:rPr lang="en-US" altLang="en-US" sz="180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rule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RULE-MATCH(</a:t>
            </a:r>
            <a:r>
              <a:rPr lang="en-US" altLang="en-US" sz="1800" i="1"/>
              <a:t>state</a:t>
            </a:r>
            <a:r>
              <a:rPr lang="en-US" altLang="en-US" sz="1800"/>
              <a:t>, </a:t>
            </a:r>
            <a:r>
              <a:rPr lang="en-US" altLang="en-US" sz="1800" i="1"/>
              <a:t>rules</a:t>
            </a:r>
            <a:r>
              <a:rPr lang="en-US" altLang="en-US" sz="180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action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RULE-ACTION[</a:t>
            </a:r>
            <a:r>
              <a:rPr lang="en-US" altLang="en-US" sz="1800" i="1"/>
              <a:t>rule</a:t>
            </a:r>
            <a:r>
              <a:rPr lang="en-US" altLang="en-US" sz="180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return </a:t>
            </a:r>
            <a:r>
              <a:rPr lang="en-US" altLang="en-US" sz="1800" i="1"/>
              <a:t>action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Will only work if the environment is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fully observable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(no history is kept)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If not fully observable infinite loops may occur. E.g what if the vacuum doesn’t know where it is?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Randomisation can help break out of infinite loops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>
            <a:extLst>
              <a:ext uri="{FF2B5EF4-FFF2-40B4-BE49-F238E27FC236}">
                <a16:creationId xmlns:a16="http://schemas.microsoft.com/office/drawing/2014/main" id="{B39A12C6-7F3D-8341-B51E-AD3CE282F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C5F8-DACC-44A0-9EC1-92B3AA6CE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A8373CEE-A392-014E-B7D7-D44CEA521E19}" type="slidenum">
              <a:rPr lang="en-US" altLang="en-US" sz="1200" i="0">
                <a:latin typeface="Arial Black" panose="020B0604020202020204" pitchFamily="34" charset="0"/>
              </a:rPr>
              <a:pPr/>
              <a:t>41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0659" name="Date Placeholder 6">
            <a:extLst>
              <a:ext uri="{FF2B5EF4-FFF2-40B4-BE49-F238E27FC236}">
                <a16:creationId xmlns:a16="http://schemas.microsoft.com/office/drawing/2014/main" id="{BE8A1E6D-B7E5-4443-B2EA-EF8711AF3FE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E33F9-ED47-7040-9DE1-E75D2E4F22E5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9401D4F4-BA29-9D4B-821D-D2A99AA4A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reflex and state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AA82D60D-5E5F-AF48-A384-A1063C688A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To tackle </a:t>
            </a:r>
            <a:r>
              <a:rPr lang="en-US" altLang="en-US" sz="2600" i="1"/>
              <a:t>partially observable</a:t>
            </a:r>
            <a:r>
              <a:rPr lang="en-US" altLang="en-US" sz="2600"/>
              <a:t> environments.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Maintain internal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Over time update state using world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How does the world change.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How do actions affect world.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i="1">
                <a:sym typeface="Symbol" pitchFamily="2" charset="2"/>
              </a:rPr>
              <a:t> </a:t>
            </a:r>
            <a:r>
              <a:rPr lang="en-US" altLang="en-US" sz="1800" i="1"/>
              <a:t>Model of World</a:t>
            </a:r>
            <a:endParaRPr lang="en-US" altLang="en-US" sz="1800"/>
          </a:p>
        </p:txBody>
      </p:sp>
      <p:pic>
        <p:nvPicPr>
          <p:cNvPr id="70662" name="Picture 6">
            <a:extLst>
              <a:ext uri="{FF2B5EF4-FFF2-40B4-BE49-F238E27FC236}">
                <a16:creationId xmlns:a16="http://schemas.microsoft.com/office/drawing/2014/main" id="{9AA352F8-B22E-E746-9577-E87EC449A9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8425"/>
            <a:ext cx="4038600" cy="257175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3">
            <a:extLst>
              <a:ext uri="{FF2B5EF4-FFF2-40B4-BE49-F238E27FC236}">
                <a16:creationId xmlns:a16="http://schemas.microsoft.com/office/drawing/2014/main" id="{E81CD04F-1A67-2342-926D-702CB857C5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89B2-2E56-4220-8684-733687C4A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B7771EA-4DD0-B541-8EF6-6DBEC8D7935C}" type="slidenum">
              <a:rPr lang="en-US" altLang="en-US" sz="1200" i="0">
                <a:latin typeface="Arial Black" panose="020B0604020202020204" pitchFamily="34" charset="0"/>
              </a:rPr>
              <a:pPr/>
              <a:t>42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1683" name="Date Placeholder 5">
            <a:extLst>
              <a:ext uri="{FF2B5EF4-FFF2-40B4-BE49-F238E27FC236}">
                <a16:creationId xmlns:a16="http://schemas.microsoft.com/office/drawing/2014/main" id="{619F1DFE-A9F7-3448-B43A-17BC3412A9F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07826-1AEB-2041-8363-1201DFE31222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353CE2B8-FCB6-904D-B03B-673BA273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reflex and state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92E21883-2217-4948-8F21-3B2054BE0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/>
              <a:t>function</a:t>
            </a:r>
            <a:r>
              <a:rPr lang="en-US" altLang="en-US" sz="1800"/>
              <a:t> REFLEX-AGENT-WITH-STATE(</a:t>
            </a:r>
            <a:r>
              <a:rPr lang="en-US" altLang="en-US" sz="1800" i="1"/>
              <a:t>percept</a:t>
            </a:r>
            <a:r>
              <a:rPr lang="en-US" altLang="en-US" sz="1800"/>
              <a:t>) </a:t>
            </a:r>
            <a:r>
              <a:rPr lang="en-US" altLang="en-US" sz="1800" b="1"/>
              <a:t>returns</a:t>
            </a:r>
            <a:r>
              <a:rPr lang="en-US" altLang="en-US" sz="1800"/>
              <a:t> an action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b="1"/>
              <a:t>static</a:t>
            </a:r>
            <a:r>
              <a:rPr lang="en-US" altLang="en-US" sz="1800"/>
              <a:t>: </a:t>
            </a:r>
            <a:r>
              <a:rPr lang="en-US" altLang="en-US" sz="1800" i="1"/>
              <a:t>rules</a:t>
            </a:r>
            <a:r>
              <a:rPr lang="en-US" altLang="en-US" sz="1800"/>
              <a:t>, a set of condition-action rules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 i="1">
                <a:solidFill>
                  <a:srgbClr val="FF0000"/>
                </a:solidFill>
              </a:rPr>
              <a:t>state</a:t>
            </a:r>
            <a:r>
              <a:rPr lang="en-US" altLang="en-US" sz="1800">
                <a:solidFill>
                  <a:srgbClr val="FF0000"/>
                </a:solidFill>
              </a:rPr>
              <a:t>, a description of the current world state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</a:rPr>
              <a:t>		</a:t>
            </a:r>
            <a:r>
              <a:rPr lang="en-US" altLang="en-US" sz="1800" i="1">
                <a:solidFill>
                  <a:srgbClr val="FF0000"/>
                </a:solidFill>
              </a:rPr>
              <a:t>model</a:t>
            </a:r>
            <a:r>
              <a:rPr lang="en-US" altLang="en-US" sz="1800">
                <a:solidFill>
                  <a:srgbClr val="FF0000"/>
                </a:solidFill>
              </a:rPr>
              <a:t>, how the next state depends on current state and actions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</a:rPr>
              <a:t>		</a:t>
            </a:r>
            <a:r>
              <a:rPr lang="en-US" altLang="en-US" sz="1800" i="1">
                <a:solidFill>
                  <a:srgbClr val="FF0000"/>
                </a:solidFill>
              </a:rPr>
              <a:t>action</a:t>
            </a:r>
            <a:r>
              <a:rPr lang="en-US" altLang="en-US" sz="1800">
                <a:solidFill>
                  <a:srgbClr val="FF0000"/>
                </a:solidFill>
              </a:rPr>
              <a:t>, the most recent action.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>
                <a:solidFill>
                  <a:srgbClr val="FF0000"/>
                </a:solidFill>
              </a:rPr>
              <a:t>state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FF0000"/>
                </a:solidFill>
                <a:sym typeface="Symbol" pitchFamily="2" charset="2"/>
              </a:rPr>
              <a:t> </a:t>
            </a:r>
            <a:r>
              <a:rPr lang="en-US" altLang="en-US" sz="1800">
                <a:solidFill>
                  <a:srgbClr val="FF0000"/>
                </a:solidFill>
              </a:rPr>
              <a:t>UPDATE-STATE(</a:t>
            </a:r>
            <a:r>
              <a:rPr lang="en-US" altLang="en-US" sz="1800" i="1">
                <a:solidFill>
                  <a:srgbClr val="FF0000"/>
                </a:solidFill>
              </a:rPr>
              <a:t>state</a:t>
            </a:r>
            <a:r>
              <a:rPr lang="en-US" altLang="en-US" sz="1800">
                <a:solidFill>
                  <a:srgbClr val="FF0000"/>
                </a:solidFill>
              </a:rPr>
              <a:t>, </a:t>
            </a:r>
            <a:r>
              <a:rPr lang="en-US" altLang="en-US" sz="1800" i="1">
                <a:solidFill>
                  <a:srgbClr val="FF0000"/>
                </a:solidFill>
              </a:rPr>
              <a:t>action</a:t>
            </a:r>
            <a:r>
              <a:rPr lang="en-US" altLang="en-US" sz="1800">
                <a:solidFill>
                  <a:srgbClr val="FF0000"/>
                </a:solidFill>
              </a:rPr>
              <a:t>, </a:t>
            </a:r>
            <a:r>
              <a:rPr lang="en-US" altLang="en-US" sz="1800" i="1">
                <a:solidFill>
                  <a:srgbClr val="FF0000"/>
                </a:solidFill>
              </a:rPr>
              <a:t>percept, model</a:t>
            </a:r>
            <a:r>
              <a:rPr lang="en-US" altLang="en-US" sz="1800">
                <a:solidFill>
                  <a:srgbClr val="FF0000"/>
                </a:solidFill>
              </a:rPr>
              <a:t>)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rule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RULE-MATCH(</a:t>
            </a:r>
            <a:r>
              <a:rPr lang="en-US" altLang="en-US" sz="1800" i="1"/>
              <a:t>state</a:t>
            </a:r>
            <a:r>
              <a:rPr lang="en-US" altLang="en-US" sz="1800"/>
              <a:t>, </a:t>
            </a:r>
            <a:r>
              <a:rPr lang="en-US" altLang="en-US" sz="1800" i="1"/>
              <a:t>rules</a:t>
            </a:r>
            <a:r>
              <a:rPr lang="en-US" altLang="en-US" sz="180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action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 </a:t>
            </a:r>
            <a:r>
              <a:rPr lang="en-US" altLang="en-US" sz="1800"/>
              <a:t>RULE-ACTION[</a:t>
            </a:r>
            <a:r>
              <a:rPr lang="en-US" altLang="en-US" sz="1800" i="1"/>
              <a:t>rule</a:t>
            </a:r>
            <a:r>
              <a:rPr lang="en-US" altLang="en-US" sz="180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return </a:t>
            </a:r>
            <a:r>
              <a:rPr lang="en-US" altLang="en-US" sz="1800" i="1"/>
              <a:t>action</a:t>
            </a:r>
            <a:endParaRPr lang="en-US" alt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4">
            <a:extLst>
              <a:ext uri="{FF2B5EF4-FFF2-40B4-BE49-F238E27FC236}">
                <a16:creationId xmlns:a16="http://schemas.microsoft.com/office/drawing/2014/main" id="{651B9A64-7E80-EC47-9F52-8156A4C478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F390-854A-4E34-BF81-6C09B5E62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BA5C9E5-69E1-6D4E-9338-C40946E4577A}" type="slidenum">
              <a:rPr lang="en-US" altLang="en-US" sz="1200" i="0">
                <a:latin typeface="Arial Black" panose="020B0604020202020204" pitchFamily="34" charset="0"/>
              </a:rPr>
              <a:pPr/>
              <a:t>43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2707" name="Date Placeholder 6">
            <a:extLst>
              <a:ext uri="{FF2B5EF4-FFF2-40B4-BE49-F238E27FC236}">
                <a16:creationId xmlns:a16="http://schemas.microsoft.com/office/drawing/2014/main" id="{D052A353-68D8-CA42-98C6-0FEFEDB8961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FBFF2-A061-2049-8D80-E98ED3B8B4A3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F7EF763-DBB6-8249-BCE3-66549AA03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goal-based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31280D2B-E9CE-634D-8056-7EDC0C6F3C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44675"/>
            <a:ext cx="4387850" cy="417671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The agent needs a goal to know which situations are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Things become difficult when long sequences of actions are required to find the goal.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Typically investigated in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research.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Major difference: future is taken into account </a:t>
            </a:r>
          </a:p>
          <a:p>
            <a:pPr lvl="1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What will happen if I do this? </a:t>
            </a:r>
          </a:p>
          <a:p>
            <a:pPr lvl="1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Will that make me happy?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Is more flexible since knowledge is represented explicitly and can be manipulated.</a:t>
            </a:r>
          </a:p>
        </p:txBody>
      </p:sp>
      <p:pic>
        <p:nvPicPr>
          <p:cNvPr id="72710" name="Picture 6">
            <a:extLst>
              <a:ext uri="{FF2B5EF4-FFF2-40B4-BE49-F238E27FC236}">
                <a16:creationId xmlns:a16="http://schemas.microsoft.com/office/drawing/2014/main" id="{55C482C4-5F44-0542-B8B3-5BEABD5DC6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8425"/>
            <a:ext cx="4038600" cy="257175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>
            <a:extLst>
              <a:ext uri="{FF2B5EF4-FFF2-40B4-BE49-F238E27FC236}">
                <a16:creationId xmlns:a16="http://schemas.microsoft.com/office/drawing/2014/main" id="{A0E068A4-35A1-8041-80B9-5ED2F7AA6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BA9E-EDBE-4F5A-BB65-88D3B93B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F01D387E-9903-4840-A85F-D5E8C7914FA5}" type="slidenum">
              <a:rPr lang="en-US" altLang="en-US" sz="1200" i="0">
                <a:latin typeface="Arial Black" panose="020B0604020202020204" pitchFamily="34" charset="0"/>
              </a:rPr>
              <a:pPr/>
              <a:t>44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3731" name="Date Placeholder 6">
            <a:extLst>
              <a:ext uri="{FF2B5EF4-FFF2-40B4-BE49-F238E27FC236}">
                <a16:creationId xmlns:a16="http://schemas.microsoft.com/office/drawing/2014/main" id="{FBADB5CD-54EE-E84F-8BC3-427EE3274EB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716A4B-4256-8D48-B5D1-2A26EF3A470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65EA1761-E532-BD41-940A-82D5A0A63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utility-based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33199D04-BB93-1A47-AF1D-33D25AF56AD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244975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Certain goals can be reached in different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Some are better, have a higher </a:t>
            </a:r>
            <a:r>
              <a:rPr lang="en-US" altLang="en-US" sz="1600" i="1"/>
              <a:t>utility</a:t>
            </a:r>
            <a:r>
              <a:rPr lang="en-US" altLang="en-US" sz="16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i="1"/>
              <a:t>How</a:t>
            </a:r>
            <a:r>
              <a:rPr lang="en-US" altLang="en-US" sz="1600"/>
              <a:t> happy will I be?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Utility function maps a (sequence of) state(s) onto a real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Improves on goals: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Selecting between conflicting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Select appropriately between several goals based on likelihood of success.</a:t>
            </a:r>
          </a:p>
        </p:txBody>
      </p:sp>
      <p:pic>
        <p:nvPicPr>
          <p:cNvPr id="73734" name="Picture 6">
            <a:extLst>
              <a:ext uri="{FF2B5EF4-FFF2-40B4-BE49-F238E27FC236}">
                <a16:creationId xmlns:a16="http://schemas.microsoft.com/office/drawing/2014/main" id="{76755A44-A122-F546-AB01-D85AF47294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8425"/>
            <a:ext cx="4038600" cy="257175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4">
            <a:extLst>
              <a:ext uri="{FF2B5EF4-FFF2-40B4-BE49-F238E27FC236}">
                <a16:creationId xmlns:a16="http://schemas.microsoft.com/office/drawing/2014/main" id="{6A72B776-595C-CE40-944D-7A841C44A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FDF1-14E6-475C-99EC-83F57BB89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438D50E6-6B3E-D546-A5C9-FD1D3F1F3BE4}" type="slidenum">
              <a:rPr lang="en-US" altLang="en-US" sz="1200" i="0">
                <a:latin typeface="Arial Black" panose="020B0604020202020204" pitchFamily="34" charset="0"/>
              </a:rPr>
              <a:pPr/>
              <a:t>45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4755" name="Date Placeholder 6">
            <a:extLst>
              <a:ext uri="{FF2B5EF4-FFF2-40B4-BE49-F238E27FC236}">
                <a16:creationId xmlns:a16="http://schemas.microsoft.com/office/drawing/2014/main" id="{CFA7A8BA-A71B-C847-97A8-BB9BF69944D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56FC8-6FA7-2642-AF7B-FB085F84A0CD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BAFCA32-E8B2-604A-911D-643B72CFA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learning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8DFCF190-7DB5-0C4F-826E-B99A9549CD5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All previous agent-programs describe methods for selecting </a:t>
            </a:r>
            <a:r>
              <a:rPr lang="en-US" altLang="en-US" sz="2200" i="1"/>
              <a:t>actions</a:t>
            </a:r>
            <a:r>
              <a:rPr lang="en-US" altLang="en-US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We have not explained how these programs come into being.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Learning mechanisms can be used to perform this task.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Teach them instead of instructing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Advantage is the robustness of the program toward initially unknown environments.</a:t>
            </a:r>
          </a:p>
        </p:txBody>
      </p:sp>
      <p:pic>
        <p:nvPicPr>
          <p:cNvPr id="74758" name="Picture 6">
            <a:extLst>
              <a:ext uri="{FF2B5EF4-FFF2-40B4-BE49-F238E27FC236}">
                <a16:creationId xmlns:a16="http://schemas.microsoft.com/office/drawing/2014/main" id="{5D68D018-6661-BC4F-B2E4-AC7127A7FEF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05075"/>
            <a:ext cx="4038600" cy="2836863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4">
            <a:extLst>
              <a:ext uri="{FF2B5EF4-FFF2-40B4-BE49-F238E27FC236}">
                <a16:creationId xmlns:a16="http://schemas.microsoft.com/office/drawing/2014/main" id="{F4EAB793-6660-624B-B35E-5944B91D78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D68F-A4A5-4C45-B4C1-ED82C5F9F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AED39B5C-869D-B64A-AEC5-E1B01E89CB91}" type="slidenum">
              <a:rPr lang="en-US" altLang="en-US" sz="1200" i="0">
                <a:latin typeface="Arial Black" panose="020B0604020202020204" pitchFamily="34" charset="0"/>
              </a:rPr>
              <a:pPr/>
              <a:t>46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75779" name="Date Placeholder 6">
            <a:extLst>
              <a:ext uri="{FF2B5EF4-FFF2-40B4-BE49-F238E27FC236}">
                <a16:creationId xmlns:a16="http://schemas.microsoft.com/office/drawing/2014/main" id="{5E849C1C-A340-AC44-ABC0-F0239759E1A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2126E-6E66-0642-98AB-0162A6CE1AC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09066617-F003-1E49-B586-FB7A5BDC2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types; learning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7D91B308-8161-4C42-B310-84E5C0C1E7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Learning element</a:t>
            </a:r>
            <a:r>
              <a:rPr lang="en-US" altLang="en-US" sz="2000"/>
              <a:t>: introduce improvements in performance element.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Critic provides feedback on agent’s performance based on fixed performance standard.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Performance element</a:t>
            </a:r>
            <a:r>
              <a:rPr lang="en-US" altLang="en-US" sz="2000"/>
              <a:t>: selecting actions based on percepts.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Corresponds to the previous agent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Problem generator</a:t>
            </a:r>
            <a:r>
              <a:rPr lang="en-US" altLang="en-US" sz="2000"/>
              <a:t>: suggests actions that will lead to new and informative experiences.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Exploration vs. exploitation</a:t>
            </a:r>
          </a:p>
        </p:txBody>
      </p:sp>
      <p:pic>
        <p:nvPicPr>
          <p:cNvPr id="75782" name="Picture 4">
            <a:extLst>
              <a:ext uri="{FF2B5EF4-FFF2-40B4-BE49-F238E27FC236}">
                <a16:creationId xmlns:a16="http://schemas.microsoft.com/office/drawing/2014/main" id="{1C199E61-4245-7849-8896-F1BB50CDBB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05075"/>
            <a:ext cx="4038600" cy="28368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>
            <a:extLst>
              <a:ext uri="{FF2B5EF4-FFF2-40B4-BE49-F238E27FC236}">
                <a16:creationId xmlns:a16="http://schemas.microsoft.com/office/drawing/2014/main" id="{0A67E073-AFE6-074D-9B8A-D0A5757FE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BE86-90B4-4A68-8040-459A9EA8C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66EA181C-F6E4-EA4F-8117-6F1F9AA806AF}" type="slidenum">
              <a:rPr lang="en-US" altLang="en-US" sz="1200" i="0">
                <a:latin typeface="Arial Black" panose="020B0604020202020204" pitchFamily="34" charset="0"/>
              </a:rPr>
              <a:pPr/>
              <a:t>5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1507" name="Date Placeholder 6">
            <a:extLst>
              <a:ext uri="{FF2B5EF4-FFF2-40B4-BE49-F238E27FC236}">
                <a16:creationId xmlns:a16="http://schemas.microsoft.com/office/drawing/2014/main" id="{7870E286-AD2E-154C-92A2-870DB4BF4F0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26E5F-64E5-124A-B716-8843C7CD40B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8B71B0C-DE9D-594F-9F24-4680D7CAD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vacuum-cleaner world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FFF03498-7888-694A-90B8-5DFCF724245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Environment: square A and B</a:t>
            </a:r>
          </a:p>
          <a:p>
            <a:pPr eaLnBrk="1" hangingPunct="1"/>
            <a:r>
              <a:rPr lang="en-US" altLang="en-US" sz="2600"/>
              <a:t>Percepts: [location and content] e.g. </a:t>
            </a:r>
            <a:r>
              <a:rPr lang="en-US" altLang="en-US" sz="2600" i="1"/>
              <a:t>[A, Dirty]</a:t>
            </a:r>
            <a:endParaRPr lang="en-US" altLang="en-US" sz="2600"/>
          </a:p>
          <a:p>
            <a:pPr eaLnBrk="1" hangingPunct="1"/>
            <a:r>
              <a:rPr lang="en-US" altLang="en-US" sz="2600"/>
              <a:t>Actions: left, right, suck, and no-op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862CDBFD-12FD-7D49-8A73-F1D0FB61DBA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5" y="1981200"/>
            <a:ext cx="3649663" cy="18669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>
            <a:extLst>
              <a:ext uri="{FF2B5EF4-FFF2-40B4-BE49-F238E27FC236}">
                <a16:creationId xmlns:a16="http://schemas.microsoft.com/office/drawing/2014/main" id="{05D8057A-9347-F44E-90E2-7DBF672BD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8783D4D-5067-4EFC-878B-75BFBB219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C07FAE48-8178-D847-AA0D-791BA1558BBA}" type="slidenum">
              <a:rPr lang="en-US" altLang="en-US" sz="1200" i="0">
                <a:latin typeface="Arial Black" panose="020B0604020202020204" pitchFamily="34" charset="0"/>
              </a:rPr>
              <a:pPr/>
              <a:t>6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2531" name="Date Placeholder 6">
            <a:extLst>
              <a:ext uri="{FF2B5EF4-FFF2-40B4-BE49-F238E27FC236}">
                <a16:creationId xmlns:a16="http://schemas.microsoft.com/office/drawing/2014/main" id="{07E746AC-CBBF-3C40-8426-C446FC3C7803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BC3E6-C18C-A947-83B4-C953E2BC7F4D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1774E805-DE80-B147-BA9B-9B9D16EA9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vacuum-cleaner world	</a:t>
            </a:r>
          </a:p>
        </p:txBody>
      </p:sp>
      <p:pic>
        <p:nvPicPr>
          <p:cNvPr id="22533" name="Picture 39">
            <a:extLst>
              <a:ext uri="{FF2B5EF4-FFF2-40B4-BE49-F238E27FC236}">
                <a16:creationId xmlns:a16="http://schemas.microsoft.com/office/drawing/2014/main" id="{0584569F-89FE-F242-BC60-F4EBD16A57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752600"/>
            <a:ext cx="3119438" cy="1595438"/>
          </a:xfrm>
        </p:spPr>
      </p:pic>
      <p:graphicFrame>
        <p:nvGraphicFramePr>
          <p:cNvPr id="9301" name="Group 85">
            <a:extLst>
              <a:ext uri="{FF2B5EF4-FFF2-40B4-BE49-F238E27FC236}">
                <a16:creationId xmlns:a16="http://schemas.microsoft.com/office/drawing/2014/main" id="{2F3457DE-2056-4DAD-BDB0-057324A6547C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581400"/>
          <a:ext cx="6858000" cy="2682872"/>
        </p:xfrm>
        <a:graphic>
          <a:graphicData uri="http://schemas.openxmlformats.org/drawingml/2006/table">
            <a:tbl>
              <a:tblPr/>
              <a:tblGrid>
                <a:gridCol w="5057775">
                  <a:extLst>
                    <a:ext uri="{9D8B030D-6E8A-4147-A177-3AD203B41FA5}">
                      <a16:colId xmlns:a16="http://schemas.microsoft.com/office/drawing/2014/main" val="316026383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127632023"/>
                    </a:ext>
                  </a:extLst>
                </a:gridCol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Percept sequence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45417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[A,Clean]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272742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[A,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65700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[B, 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Left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70839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69712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[A, Clean],[A, 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20055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[A, Clean],[A,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81250"/>
                  </a:ext>
                </a:extLst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352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6849ACB1-E0C7-C946-BA00-2EA4132FF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71775" y="6237288"/>
            <a:ext cx="3529013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DADA-C7F4-4BF5-960A-F34CABED0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3B5466F1-1E5E-444E-98E8-CA70419B3A6E}" type="slidenum">
              <a:rPr lang="en-US" altLang="en-US" sz="1200" i="0">
                <a:latin typeface="Arial Black" panose="020B0604020202020204" pitchFamily="34" charset="0"/>
              </a:rPr>
              <a:pPr/>
              <a:t>7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3555" name="Date Placeholder 5">
            <a:extLst>
              <a:ext uri="{FF2B5EF4-FFF2-40B4-BE49-F238E27FC236}">
                <a16:creationId xmlns:a16="http://schemas.microsoft.com/office/drawing/2014/main" id="{2CAE63DA-7BCA-ED43-9185-A10F24705CB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86082B-C1EB-DE43-ADB0-DB2377F3C2F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3BB4A2E-F37D-7447-84EB-87FF99EF6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rationality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0DC004A-C7EC-D944-A058-A868CADF2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</a:t>
            </a:r>
            <a:r>
              <a:rPr lang="en-US" altLang="en-US" sz="2600" b="1"/>
              <a:t>rational agent</a:t>
            </a:r>
            <a:r>
              <a:rPr lang="en-US" altLang="en-US" sz="2600"/>
              <a:t> is one that does the right thing.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Every entry in the table is filled out correctly.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What is the right 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Approximation: the most </a:t>
            </a:r>
            <a:r>
              <a:rPr lang="en-US" altLang="en-US" sz="1800" i="1"/>
              <a:t>successful</a:t>
            </a:r>
            <a:r>
              <a:rPr lang="en-US" altLang="en-US" sz="1800"/>
              <a:t> agent.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Measure of success?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Performance measure should be objective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 the amount of dirt cleaned within a certain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 how clean the floor 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Performance measure according to what is wanted in the environment instead of how the agents should behave.</a:t>
            </a:r>
            <a:endParaRPr lang="en-US" altLang="en-US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>
            <a:extLst>
              <a:ext uri="{FF2B5EF4-FFF2-40B4-BE49-F238E27FC236}">
                <a16:creationId xmlns:a16="http://schemas.microsoft.com/office/drawing/2014/main" id="{3948F641-ED67-DE43-80EC-9876814B91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A4F3-AE8E-41B1-8207-50E5F823A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1438989B-D0D0-F64F-B7F9-D03057F9059C}" type="slidenum">
              <a:rPr lang="en-US" altLang="en-US" sz="1200" i="0">
                <a:latin typeface="Arial Black" panose="020B0604020202020204" pitchFamily="34" charset="0"/>
              </a:rPr>
              <a:pPr/>
              <a:t>8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4579" name="Date Placeholder 5">
            <a:extLst>
              <a:ext uri="{FF2B5EF4-FFF2-40B4-BE49-F238E27FC236}">
                <a16:creationId xmlns:a16="http://schemas.microsoft.com/office/drawing/2014/main" id="{BC9B685F-9443-BF46-812A-FC48620A63A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2D442-9A4D-CC47-88D5-483D8565338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63DC8BD-A90D-4E42-B6DB-68C310EC0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Rationality	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C63B3F3-0E0E-5245-B2A9-44A9CDFE5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What is rational at a given time depends on four things:</a:t>
            </a:r>
          </a:p>
          <a:p>
            <a:pPr lvl="1" eaLnBrk="1" hangingPunct="1"/>
            <a:r>
              <a:rPr lang="en-US" altLang="en-US" sz="1800"/>
              <a:t>Performance measure,</a:t>
            </a:r>
          </a:p>
          <a:p>
            <a:pPr lvl="1" eaLnBrk="1" hangingPunct="1"/>
            <a:r>
              <a:rPr lang="en-US" altLang="en-US" sz="1800"/>
              <a:t>Prior environment knowledge,</a:t>
            </a:r>
          </a:p>
          <a:p>
            <a:pPr lvl="1" eaLnBrk="1" hangingPunct="1"/>
            <a:r>
              <a:rPr lang="en-US" altLang="en-US" sz="1800"/>
              <a:t>Actions,</a:t>
            </a:r>
          </a:p>
          <a:p>
            <a:pPr lvl="1" eaLnBrk="1" hangingPunct="1"/>
            <a:r>
              <a:rPr lang="en-US" altLang="en-US" sz="1800"/>
              <a:t>Percept sequence to date (sensors). </a:t>
            </a:r>
          </a:p>
          <a:p>
            <a:pPr eaLnBrk="1" hangingPunct="1"/>
            <a:r>
              <a:rPr lang="en-US" altLang="en-US" sz="2600"/>
              <a:t>DEF: </a:t>
            </a:r>
            <a:r>
              <a:rPr lang="en-US" altLang="en-US" sz="2600" i="1"/>
              <a:t>A rational agent chooses whichever action maximizes the expected value of the performance measure given the percept sequence to date and prior environment knowledge.</a:t>
            </a:r>
            <a:endParaRPr lang="en-US" alt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1A7E9C23-5644-D94B-85E4-CD15CF664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20ABD-41FA-44C0-870B-00B23A4E0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fld id="{539333B7-02B7-1546-AE29-96C189637E73}" type="slidenum">
              <a:rPr lang="en-US" altLang="en-US" sz="1200" i="0">
                <a:latin typeface="Arial Black" panose="020B0604020202020204" pitchFamily="34" charset="0"/>
              </a:rPr>
              <a:pPr/>
              <a:t>9</a:t>
            </a:fld>
            <a:endParaRPr lang="en-US" altLang="en-US" sz="1200" i="0">
              <a:latin typeface="Arial Black" panose="020B0604020202020204" pitchFamily="34" charset="0"/>
            </a:endParaRPr>
          </a:p>
        </p:txBody>
      </p:sp>
      <p:sp>
        <p:nvSpPr>
          <p:cNvPr id="25603" name="Date Placeholder 5">
            <a:extLst>
              <a:ext uri="{FF2B5EF4-FFF2-40B4-BE49-F238E27FC236}">
                <a16:creationId xmlns:a16="http://schemas.microsoft.com/office/drawing/2014/main" id="{0D7FB546-F693-724E-8550-379A8DF5686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452EB-2054-174D-98B2-5DE1F5C7133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September 21,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7F65F8A-293A-0F4E-A63B-1759E6D15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Rationality	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BC5AE9-5439-42AD-B2EF-C003EC05A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defRPr/>
            </a:pPr>
            <a:r>
              <a:rPr lang="en-US" altLang="en-US" dirty="0"/>
              <a:t>Rationality </a:t>
            </a:r>
            <a:r>
              <a:rPr lang="en-US" altLang="en-US" dirty="0">
                <a:sym typeface="Symbol" panose="05050102010706020507" pitchFamily="18" charset="2"/>
              </a:rPr>
              <a:t> omniscience</a:t>
            </a:r>
          </a:p>
          <a:p>
            <a:pPr marL="838200" lvl="1" indent="-381000" eaLnBrk="1" hangingPunct="1">
              <a:defRPr/>
            </a:pPr>
            <a:r>
              <a:rPr lang="en-US" altLang="en-US" dirty="0"/>
              <a:t>An omniscient agent knows the actual outcome of its actions.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en-US" dirty="0"/>
          </a:p>
          <a:p>
            <a:pPr marL="571500" indent="-571500" eaLnBrk="1" hangingPunct="1">
              <a:defRPr/>
            </a:pPr>
            <a:r>
              <a:rPr lang="en-US" altLang="en-US" dirty="0"/>
              <a:t>Rationality </a:t>
            </a:r>
            <a:r>
              <a:rPr lang="en-US" altLang="en-US" dirty="0">
                <a:sym typeface="Symbol" panose="05050102010706020507" pitchFamily="18" charset="2"/>
              </a:rPr>
              <a:t> </a:t>
            </a:r>
            <a:r>
              <a:rPr lang="en-US" altLang="en-US" dirty="0"/>
              <a:t>perfection</a:t>
            </a:r>
          </a:p>
          <a:p>
            <a:pPr marL="838200" lvl="1" indent="-381000" eaLnBrk="1" hangingPunct="1">
              <a:defRPr/>
            </a:pPr>
            <a:r>
              <a:rPr lang="en-US" altLang="en-US" dirty="0">
                <a:sym typeface="Symbol" panose="05050102010706020507" pitchFamily="18" charset="2"/>
              </a:rPr>
              <a:t>Rationality maximizes </a:t>
            </a:r>
            <a:r>
              <a:rPr lang="en-US" altLang="en-US" i="1" dirty="0">
                <a:sym typeface="Symbol" panose="05050102010706020507" pitchFamily="18" charset="2"/>
              </a:rPr>
              <a:t>expected</a:t>
            </a:r>
            <a:r>
              <a:rPr lang="en-US" altLang="en-US" dirty="0">
                <a:sym typeface="Symbol" panose="05050102010706020507" pitchFamily="18" charset="2"/>
              </a:rPr>
              <a:t> performance, while perfection maximizes </a:t>
            </a:r>
            <a:r>
              <a:rPr lang="en-US" altLang="en-US" i="1" dirty="0">
                <a:sym typeface="Symbol" panose="05050102010706020507" pitchFamily="18" charset="2"/>
              </a:rPr>
              <a:t>actual</a:t>
            </a:r>
            <a:r>
              <a:rPr lang="en-US" altLang="en-US" dirty="0">
                <a:sym typeface="Symbol" panose="05050102010706020507" pitchFamily="18" charset="2"/>
              </a:rPr>
              <a:t> performance.</a:t>
            </a:r>
          </a:p>
          <a:p>
            <a:pPr marL="438150" indent="-381000" eaLnBrk="1" hangingPunct="1">
              <a:defRPr/>
            </a:pPr>
            <a:r>
              <a:rPr lang="en-US" altLang="en-US" dirty="0"/>
              <a:t>Example: Space junk falling on your head crossing the road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Pixel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IRIDIA:Applications:Microsoft Office X:Templates:Presentations:Designs:Pixel</Template>
  <TotalTime>3731</TotalTime>
  <Words>3612</Words>
  <Application>Microsoft Macintosh PowerPoint</Application>
  <PresentationFormat>On-screen Show (4:3)</PresentationFormat>
  <Paragraphs>824</Paragraphs>
  <Slides>46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Times</vt:lpstr>
      <vt:lpstr>Arial</vt:lpstr>
      <vt:lpstr>Arial Black</vt:lpstr>
      <vt:lpstr>Times New Roman</vt:lpstr>
      <vt:lpstr>Wingdings</vt:lpstr>
      <vt:lpstr>Symbol</vt:lpstr>
      <vt:lpstr>Pixel</vt:lpstr>
      <vt:lpstr>Equation</vt:lpstr>
      <vt:lpstr>Artificial Intelligence : Intelligent Agents 21 September 2020</vt:lpstr>
      <vt:lpstr>Outline </vt:lpstr>
      <vt:lpstr>Agents and environments </vt:lpstr>
      <vt:lpstr>Agents and environments </vt:lpstr>
      <vt:lpstr>The vacuum-cleaner world</vt:lpstr>
      <vt:lpstr>The vacuum-cleaner world </vt:lpstr>
      <vt:lpstr>The concept of rationality</vt:lpstr>
      <vt:lpstr>Rationality </vt:lpstr>
      <vt:lpstr>Rationality </vt:lpstr>
      <vt:lpstr>Rationality </vt:lpstr>
      <vt:lpstr>Task Environments</vt:lpstr>
      <vt:lpstr>Task Environments –  Part-Picking Robot</vt:lpstr>
      <vt:lpstr>Task Environments –  Chess</vt:lpstr>
      <vt:lpstr>Task Environments –  Medical Diagnosis System</vt:lpstr>
      <vt:lpstr>Task Environments –  Taxi (e.g Uber Self-driving Car)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Answer to Last Week’s Tutorial Question 5</vt:lpstr>
      <vt:lpstr>Answer to Last Week’s Tutorial Question 5</vt:lpstr>
      <vt:lpstr>Answer to Last Week’s Tutorial Question 5</vt:lpstr>
      <vt:lpstr>Agent types</vt:lpstr>
      <vt:lpstr>Agent types </vt:lpstr>
      <vt:lpstr>Why the table approach doesn’t work </vt:lpstr>
      <vt:lpstr>Why the table approach doesn’t work </vt:lpstr>
      <vt:lpstr>Agent types</vt:lpstr>
      <vt:lpstr>Agent types; simple reflex</vt:lpstr>
      <vt:lpstr>The vacuum-cleaner world</vt:lpstr>
      <vt:lpstr>Agent types; simple reflex</vt:lpstr>
      <vt:lpstr>Agent types; reflex and state</vt:lpstr>
      <vt:lpstr>Agent types; reflex and state</vt:lpstr>
      <vt:lpstr>Agent types; goal-based</vt:lpstr>
      <vt:lpstr>Agent types; utility-based</vt:lpstr>
      <vt:lpstr>Agent types; learning</vt:lpstr>
      <vt:lpstr>Agent types; learning</vt:lpstr>
    </vt:vector>
  </TitlesOfParts>
  <Company>ULB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 : Intelligent Agents</dc:title>
  <dc:creator>ikke dikke</dc:creator>
  <cp:lastModifiedBy>Ben Paechter</cp:lastModifiedBy>
  <cp:revision>139</cp:revision>
  <cp:lastPrinted>2004-09-19T13:54:29Z</cp:lastPrinted>
  <dcterms:created xsi:type="dcterms:W3CDTF">2004-09-04T13:59:04Z</dcterms:created>
  <dcterms:modified xsi:type="dcterms:W3CDTF">2020-09-21T09:09:15Z</dcterms:modified>
</cp:coreProperties>
</file>