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aveSubsetFonts="1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637" r:id="rId2"/>
    <p:sldId id="531" r:id="rId3"/>
    <p:sldId id="597" r:id="rId4"/>
    <p:sldId id="589" r:id="rId5"/>
    <p:sldId id="532" r:id="rId6"/>
    <p:sldId id="598" r:id="rId7"/>
    <p:sldId id="590" r:id="rId8"/>
    <p:sldId id="616" r:id="rId9"/>
    <p:sldId id="591" r:id="rId10"/>
    <p:sldId id="601" r:id="rId11"/>
    <p:sldId id="602" r:id="rId12"/>
    <p:sldId id="603" r:id="rId13"/>
    <p:sldId id="617" r:id="rId14"/>
    <p:sldId id="593" r:id="rId15"/>
    <p:sldId id="592" r:id="rId16"/>
    <p:sldId id="618" r:id="rId17"/>
    <p:sldId id="619" r:id="rId18"/>
    <p:sldId id="604" r:id="rId19"/>
    <p:sldId id="612" r:id="rId20"/>
    <p:sldId id="609" r:id="rId21"/>
    <p:sldId id="610" r:id="rId22"/>
    <p:sldId id="605" r:id="rId23"/>
    <p:sldId id="606" r:id="rId24"/>
    <p:sldId id="607" r:id="rId25"/>
    <p:sldId id="608" r:id="rId26"/>
    <p:sldId id="611" r:id="rId27"/>
    <p:sldId id="620" r:id="rId28"/>
    <p:sldId id="621" r:id="rId29"/>
    <p:sldId id="622" r:id="rId30"/>
    <p:sldId id="615" r:id="rId31"/>
    <p:sldId id="623" r:id="rId32"/>
    <p:sldId id="626" r:id="rId33"/>
    <p:sldId id="624" r:id="rId34"/>
    <p:sldId id="594" r:id="rId35"/>
    <p:sldId id="625" r:id="rId36"/>
    <p:sldId id="630" r:id="rId37"/>
    <p:sldId id="632" r:id="rId38"/>
  </p:sldIdLst>
  <p:sldSz cx="9144000" cy="6858000" type="screen4x3"/>
  <p:notesSz cx="70231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33030" autoAdjust="0"/>
    <p:restoredTop sz="77508" autoAdjust="0"/>
  </p:normalViewPr>
  <p:slideViewPr>
    <p:cSldViewPr>
      <p:cViewPr varScale="1">
        <p:scale>
          <a:sx n="129" d="100"/>
          <a:sy n="129" d="100"/>
        </p:scale>
        <p:origin x="272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3CEA816-ACA7-644B-AF0E-CEB335E9D1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1E2382A2-661F-5E4B-A5D7-C2E057DB46F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863" y="0"/>
            <a:ext cx="30432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29996271-DC70-2241-BEA2-1A1C78173E4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432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1D5E50BD-ACBF-A34B-B7BA-1407567C46C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863" y="8820150"/>
            <a:ext cx="30432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0"/>
            </a:lvl1pPr>
          </a:lstStyle>
          <a:p>
            <a:pPr>
              <a:defRPr/>
            </a:pPr>
            <a:fld id="{6E376406-00E5-B44B-897E-D86B3C2482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29C201F-2405-CA42-952B-47B3E2FC4E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8B00BE7-3C0B-A34A-8EB1-5D8A21DE7D8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9863" y="0"/>
            <a:ext cx="30432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D3A70EDC-543C-DE41-974F-E55E66A5FB9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9E0E19C3-6126-3142-9D37-DF9923C1BF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10075"/>
            <a:ext cx="514985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0947E3F6-F99F-2948-9260-719CFD18F16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432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05EDAFC0-D347-994A-9E57-CD3B4634C0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863" y="8820150"/>
            <a:ext cx="30432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0"/>
            </a:lvl1pPr>
          </a:lstStyle>
          <a:p>
            <a:pPr>
              <a:defRPr/>
            </a:pPr>
            <a:fld id="{8DADF14F-40B9-774E-88F5-0BF988D0E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83F7208C-3EB2-7F40-925B-B04A21D799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4DA53B-A1BE-F542-9AD5-C412CC995FD1}" type="slidenum">
              <a:rPr lang="en-US" altLang="en-US" sz="1200" b="0" smtClean="0">
                <a:latin typeface="Times" pitchFamily="2" charset="0"/>
              </a:rPr>
              <a:pPr/>
              <a:t>1</a:t>
            </a:fld>
            <a:endParaRPr lang="en-US" altLang="en-US" sz="1200" b="0">
              <a:latin typeface="Times" pitchFamily="2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AD22C36D-50FB-B74F-8900-1E4A33B79F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300B3E0-8DD4-3F48-B532-8D1B054B4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94CAC6C6-B1DE-A34A-860F-831DF58A3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55FB76-F21D-2447-8C73-0CF8A46FA39E}" type="slidenum">
              <a:rPr lang="en-US" altLang="en-US" sz="1200" b="0" smtClean="0"/>
              <a:pPr/>
              <a:t>10</a:t>
            </a:fld>
            <a:endParaRPr lang="en-US" altLang="en-US" sz="1200" b="0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27BC7670-6199-0B4A-8007-785E7F6C6C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4850B8A-425A-324A-8115-4C9BEDB313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BEBD8B24-F17D-4A4A-B876-A0A59CD0F8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76903B-80B0-6745-A302-B1D0316340B7}" type="slidenum">
              <a:rPr lang="en-US" altLang="en-US" sz="1200" b="0" smtClean="0"/>
              <a:pPr/>
              <a:t>11</a:t>
            </a:fld>
            <a:endParaRPr lang="en-US" altLang="en-US" sz="1200" b="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09FB748C-CB75-9549-9B2F-DED883990B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1F0A8C87-CB30-7941-81E9-4B0A96C20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F4528ED8-7337-B641-9721-ED47E3EB17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ED7D7E-D2A7-0142-A497-5C61FBB29C52}" type="slidenum">
              <a:rPr lang="en-US" altLang="en-US" sz="1200" b="0" smtClean="0"/>
              <a:pPr/>
              <a:t>12</a:t>
            </a:fld>
            <a:endParaRPr lang="en-US" altLang="en-US" sz="1200" b="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ADF1D776-683E-F54A-917E-497D6D7457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AA35385-A12C-5944-A4B7-93638ECCB3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71A923B2-9690-024E-AA44-E06441D5CE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40EC4F-055C-4149-BE6B-6926684C4074}" type="slidenum">
              <a:rPr lang="en-US" altLang="en-US" sz="1200" b="0" smtClean="0"/>
              <a:pPr/>
              <a:t>14</a:t>
            </a:fld>
            <a:endParaRPr lang="en-US" altLang="en-US" sz="1200" b="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301FC765-A884-DD4D-8DDB-303789D880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7D31E7F-5E22-6F4D-B357-5237CCCD6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728C7CA9-63B9-B845-9067-DE86217846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4EE3EB-5F22-2542-A0AA-AC2AA008501B}" type="slidenum">
              <a:rPr lang="en-US" altLang="en-US" sz="1200" b="0" smtClean="0"/>
              <a:pPr/>
              <a:t>15</a:t>
            </a:fld>
            <a:endParaRPr lang="en-US" altLang="en-US" sz="1200" b="0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894A7922-DB36-3444-A52D-6E37BF9C24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9BD1720-F1FC-EC4B-9880-ED33EA292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90D14FA6-E641-A54B-A589-48C8751CAE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6560A24-D163-974B-8A3E-49A436F3E7CA}" type="slidenum">
              <a:rPr lang="en-US" altLang="en-US" sz="1200" b="0" smtClean="0"/>
              <a:pPr/>
              <a:t>18</a:t>
            </a:fld>
            <a:endParaRPr lang="en-US" altLang="en-US" sz="1200" b="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B3DD9608-3C9D-2B4B-A27E-7AE40AC057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08BF2E7-873F-844E-B181-79BF59B9F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CFE63E31-9547-2D48-A61F-46A813310A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A1B0C9-4F5F-544C-A93E-DA3F2EE46772}" type="slidenum">
              <a:rPr lang="en-US" altLang="en-US" sz="1200" b="0" smtClean="0"/>
              <a:pPr/>
              <a:t>19</a:t>
            </a:fld>
            <a:endParaRPr lang="en-US" altLang="en-US" sz="1200" b="0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2873FB7F-C4CF-7A40-8823-0338DCAC93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0A24E6C6-6BAA-0C42-90D6-EFCD9C914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2057335A-853D-E84C-9782-458C7CE917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4D2FE5-CDD3-DF46-825C-AC0FAAA7D508}" type="slidenum">
              <a:rPr lang="en-US" altLang="en-US" sz="1200" b="0" smtClean="0"/>
              <a:pPr/>
              <a:t>20</a:t>
            </a:fld>
            <a:endParaRPr lang="en-US" altLang="en-US" sz="1200" b="0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ADDD450B-D6A5-E84E-ABF5-DEF68386D8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13BDCC0-2263-8047-88F0-58FC3AFE8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50D28323-1079-504C-B620-9637231B90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8AE393-7B45-964A-85B0-A3FAC2BD33D5}" type="slidenum">
              <a:rPr lang="en-US" altLang="en-US" sz="1200" b="0" smtClean="0"/>
              <a:pPr/>
              <a:t>21</a:t>
            </a:fld>
            <a:endParaRPr lang="en-US" altLang="en-US" sz="1200" b="0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D1DA91C4-735F-E344-8BA6-1D22223CAC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C8106E6-E30C-174B-AF24-48839E47B0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88D595E9-6EBA-B94D-B52B-CC0CA72B0D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B2AC32-5E68-BC41-ACBD-E33FEBFCD804}" type="slidenum">
              <a:rPr lang="en-US" altLang="en-US" sz="1200" b="0" smtClean="0"/>
              <a:pPr/>
              <a:t>22</a:t>
            </a:fld>
            <a:endParaRPr lang="en-US" altLang="en-US" sz="1200" b="0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26FD89C4-F4C4-6A4B-8BBD-D52FAA9B74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E5CD5EE-4B5B-6D44-BAD4-381304EA5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4F1FD2BD-9D0F-0340-BEA2-5665C55395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DF98E5-C0B5-9942-B76A-D5FBCBED0805}" type="slidenum">
              <a:rPr lang="en-US" altLang="en-US" sz="1200" b="0" smtClean="0"/>
              <a:pPr/>
              <a:t>2</a:t>
            </a:fld>
            <a:endParaRPr lang="en-US" altLang="en-US" sz="1200" b="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F36BD244-617A-6649-A4C1-E844571EEB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9737EA0-D810-9642-A4B6-B9858ACAA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967" tIns="46484" rIns="92967" bIns="46484"/>
          <a:lstStyle/>
          <a:p>
            <a:pPr eaLnBrk="1" hangingPunct="1"/>
            <a:endParaRPr lang="en-US" altLang="en-US" sz="9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1B66E3A6-31AC-0B4D-9145-FB3F0C19CB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8D6A90-38EA-8D47-9E16-011874D161FD}" type="slidenum">
              <a:rPr lang="en-US" altLang="en-US" sz="1200" b="0" smtClean="0"/>
              <a:pPr/>
              <a:t>23</a:t>
            </a:fld>
            <a:endParaRPr lang="en-US" altLang="en-US" sz="1200" b="0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CFD50B47-5DEE-4142-9111-0CC90420CA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254A0DF-C0B7-554F-96D3-2C22AEB70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779DA455-602A-7A4E-8BFB-91D8C4D1A4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E7A676-F0E6-3142-A820-639A6E3D498E}" type="slidenum">
              <a:rPr lang="en-US" altLang="en-US" sz="1200" b="0" smtClean="0"/>
              <a:pPr/>
              <a:t>24</a:t>
            </a:fld>
            <a:endParaRPr lang="en-US" altLang="en-US" sz="1200" b="0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E5699F41-DBBE-3A47-B51C-C1240F87E5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7E6E5B3C-6F4E-5B42-99E4-3F755AA49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1C00EA93-6E8F-2F45-8623-8AB6562834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F4CA4C-16B2-E544-A753-5AC0CF3F43EF}" type="slidenum">
              <a:rPr lang="en-US" altLang="en-US" sz="1200" b="0" smtClean="0"/>
              <a:pPr/>
              <a:t>25</a:t>
            </a:fld>
            <a:endParaRPr lang="en-US" altLang="en-US" sz="1200" b="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0A1C6D02-E634-384C-AA9C-FDF24E1E36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2B25822-15F4-5640-ACC3-98C9A59E28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15F5CF25-931A-E647-A280-34064F38C0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A94733-4D1B-A745-ABA0-C9E26F41ABA2}" type="slidenum">
              <a:rPr lang="en-US" altLang="en-US" sz="1200" b="0" smtClean="0"/>
              <a:pPr/>
              <a:t>26</a:t>
            </a:fld>
            <a:endParaRPr lang="en-US" altLang="en-US" sz="1200" b="0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00E105AF-EDE1-5D4A-BC9D-09333508A0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66174580-E87A-C944-A19B-2A9F84B22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7F394CD4-CFC2-1E46-AA56-71DD66AF69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E8EE7D-0CC0-914B-98D3-D877CD2EF10D}" type="slidenum">
              <a:rPr lang="en-US" altLang="en-US" sz="1200" b="0" smtClean="0"/>
              <a:pPr/>
              <a:t>27</a:t>
            </a:fld>
            <a:endParaRPr lang="en-US" altLang="en-US" sz="1200" b="0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53EE9060-D831-4247-854C-8AD4E20ECD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A08C3230-8B9C-3F44-945B-E12597DF17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5BE0A56B-52BD-3F40-8202-3693D34643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8C49ED-40A7-B54A-B2B3-7A435EBDBC12}" type="slidenum">
              <a:rPr lang="en-US" altLang="en-US" sz="1200" b="0" smtClean="0"/>
              <a:pPr/>
              <a:t>28</a:t>
            </a:fld>
            <a:endParaRPr lang="en-US" altLang="en-US" sz="1200" b="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EC85B1BA-806D-F046-992D-A0F67F6806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E87D337-9BFA-7E45-A9E8-EE667723D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3D4E3B3F-8DFC-C34C-9D18-593CFE2D00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981995-FC33-3945-B99F-457F2C492DF8}" type="slidenum">
              <a:rPr lang="en-US" altLang="en-US" sz="1200" b="0" smtClean="0"/>
              <a:pPr/>
              <a:t>34</a:t>
            </a:fld>
            <a:endParaRPr lang="en-US" altLang="en-US" sz="1200" b="0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016700F9-E59E-954E-8F3D-4CF6C6E1E6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C5542409-3E71-5349-B1D6-F76288094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F6C954DF-C17A-6B4E-AA0C-4654EEAA26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C950BD-C695-624F-8783-EF7CA4E0A6E9}" type="slidenum">
              <a:rPr lang="en-US" altLang="en-US" sz="1200" b="0" smtClean="0"/>
              <a:pPr/>
              <a:t>35</a:t>
            </a:fld>
            <a:endParaRPr lang="en-US" altLang="en-US" sz="1200" b="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DC6FFF9E-C7A6-2549-84EC-5052C2F2FF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0F603707-D422-8943-9814-26C0C5215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A90D29F0-BA9B-8041-98D5-F32BE79DA2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C7D5B3-8948-6B4C-A796-E0E37AA34F7F}" type="slidenum">
              <a:rPr lang="en-US" altLang="en-US" sz="1200" b="0" smtClean="0"/>
              <a:pPr/>
              <a:t>3</a:t>
            </a:fld>
            <a:endParaRPr lang="en-US" altLang="en-US" sz="1200" b="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9029FE15-94D4-0A4C-9ACE-6C0AEA1131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5E8A345-8FA0-1741-A6D8-5DA5AEA8CD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73245EB9-3EB4-FF4B-A3CA-573447A5F4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EA8C91-7757-3442-815D-6172DFB475C0}" type="slidenum">
              <a:rPr lang="en-US" altLang="en-US" sz="1200" b="0" smtClean="0"/>
              <a:pPr/>
              <a:t>4</a:t>
            </a:fld>
            <a:endParaRPr lang="en-US" altLang="en-US" sz="1200" b="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532D9B0F-5D7E-8943-BDC0-D46E20A61B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DB9CA33-33C7-6348-930C-8106F1C1D4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B8E47FA4-FD28-CF4B-AA7D-1642083224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F07249-60B7-CC49-BBF8-D54B71EE889C}" type="slidenum">
              <a:rPr lang="en-US" altLang="en-US" sz="1200" b="0" smtClean="0"/>
              <a:pPr/>
              <a:t>5</a:t>
            </a:fld>
            <a:endParaRPr lang="en-US" altLang="en-US" sz="1200" b="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5BA9FE36-060F-5148-A4B1-3E6F6F29EA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BAC076D-6FAC-CA4E-B061-C03C00BFC7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28600" indent="-228600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52B825F0-B626-B649-8C46-DBC9818EB5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9B0AF1-C613-0B41-AA9F-CED6E9AD3A14}" type="slidenum">
              <a:rPr lang="en-US" altLang="en-US" sz="1200" b="0" smtClean="0"/>
              <a:pPr/>
              <a:t>6</a:t>
            </a:fld>
            <a:endParaRPr lang="en-US" altLang="en-US" sz="1200" b="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DBA96E0F-5672-674F-97CD-6D58B600C6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6D5B7A1-01F8-CE4F-8C03-F4CDB2D33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5918009C-3304-494A-B7EF-F88719B8F9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60A023-9251-BB42-B449-CE4947CCB0BE}" type="slidenum">
              <a:rPr lang="en-US" altLang="en-US" sz="1200" b="0" smtClean="0"/>
              <a:pPr/>
              <a:t>7</a:t>
            </a:fld>
            <a:endParaRPr lang="en-US" altLang="en-US" sz="1200" b="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D24CC801-FEF9-A94E-A2EE-8F0C0D04FC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BDA7ADD-F66F-0C4F-BA74-F82334027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CC78B04A-81C6-3448-8D57-C47037FCAF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4C416147-B1F5-6C47-8FDE-209715C7E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54727256-EBF8-E647-919C-A25BE929B9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C09BC8-D292-3E45-853C-FD14E9CAAA02}" type="slidenum">
              <a:rPr lang="en-US" altLang="en-US" sz="1200" b="0" smtClean="0"/>
              <a:pPr/>
              <a:t>8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5E027D5C-A60E-AB47-AE28-361C1CEB69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BD829B-A36E-DB45-92F9-579D28AEC65A}" type="slidenum">
              <a:rPr lang="en-US" altLang="en-US" sz="1200" b="0" smtClean="0"/>
              <a:pPr/>
              <a:t>9</a:t>
            </a:fld>
            <a:endParaRPr lang="en-US" altLang="en-US" sz="1200" b="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A680DBB-7B0D-3944-9469-633BC094A0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2EF8FE7-5265-A445-B46E-EC5246979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2C58104A-31BB-7F4E-A3B6-B1915B2074C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9E2FD585-4784-AF48-B53B-3C971F6160B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b="0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33E8451C-39FA-394D-B010-6B7E6F43C1F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b="0"/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196F275D-EDE2-7B49-81A8-27D2E65B57F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09EF7859-6E8F-F94D-AAA9-C22BA046D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b="0"/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84A18BE4-F67B-7941-A2AB-E27F2DDFA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b="0"/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F6BF3520-6DE3-2D4A-8CF4-DC2A689A1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b="0"/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B7AD4F47-08E0-5E4D-92BA-AA73FBFF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b="0"/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04315798-D273-E74A-AA69-E60F32679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b="0"/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5DAB5B57-21CC-F946-84D8-01DBE9C77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b="0"/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C47FCF4A-E2AE-E44D-999D-4E0224C50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b="0"/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E2435868-CA9D-2949-8D9A-F4DD37324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b="0"/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8EEB5379-8740-2A4F-A9B7-AEC8012F3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b="0"/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A5F32D82-CDCE-D142-BCF9-FD11E7A67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b="0"/>
              </a:p>
            </p:txBody>
          </p:sp>
        </p:grpSp>
      </p:grpSp>
      <p:sp>
        <p:nvSpPr>
          <p:cNvPr id="6727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727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15AF7174-BC2E-8C4E-AF2D-3EE1A9B243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18336-BF8F-A24A-8CDE-5E46AFAA8350}" type="datetime4">
              <a:rPr lang="en-US" altLang="en-US"/>
              <a:pPr>
                <a:defRPr/>
              </a:pPr>
              <a:t>October 26, 2020</a:t>
            </a:fld>
            <a:endParaRPr lang="en-US" alt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3A621CBC-054D-274E-82B3-B11F6D7D89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TLo (IRIDIA)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EA5A66E5-EAE7-834D-A478-64FB2CF0BF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CA979-ECCE-FE40-B102-CE106E4F04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78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DDFBA7F-D2C7-C04C-9CA8-2F687765ADF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TLo (IRIDIA)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72BC8E0-A125-6A48-A676-B47CA96A2B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91FD8-F764-0943-898D-C012423C4B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AC47E3E-BB90-D147-B2C2-0566F33CC0C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D55A-03AF-994D-825B-DEC783D0DE0A}" type="datetime4">
              <a:rPr lang="en-US" altLang="en-US"/>
              <a:pPr>
                <a:defRPr/>
              </a:pPr>
              <a:t>October 26,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710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105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32CFC8-0215-2440-A4DF-89B6B2B72F2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TLo (IRIDIA)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0345E64-0AC2-0949-9F53-E6BDA66C388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60581-5A5D-3847-B3FF-20755528E2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DBC21AC-E0B9-1043-94D9-5FCD66898D7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718F6-8E32-8946-A5F7-E6E35C2482E9}" type="datetime4">
              <a:rPr lang="en-US" altLang="en-US"/>
              <a:pPr>
                <a:defRPr/>
              </a:pPr>
              <a:t>October 26,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87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764720-67D0-BD4A-9916-C14226ABD4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TLo (IRIDIA)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E9198B3-8AE9-D94B-929E-2F4D1D2E3A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E2FA3-499A-904C-A920-9DF7DA710C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6308EDA-F6C8-CF4A-9CD0-153DADCC87B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4DA4E-D4A2-254B-B34E-215DA36EB6F7}" type="datetime4">
              <a:rPr lang="en-US" altLang="en-US"/>
              <a:pPr>
                <a:defRPr/>
              </a:pPr>
              <a:t>October 26,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2710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D7CE29D-F1FC-6A45-B927-32DE44BD08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TLo (IRIDIA)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8A2125-2CDC-9144-B0FD-81366956C0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E19B2-16D4-2744-B272-908CBAB33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7DF2392A-2E55-DD4E-8725-7389ED33655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55EF8-3DF4-5F45-B0BF-1C9403C327B8}" type="datetime4">
              <a:rPr lang="en-US" altLang="en-US"/>
              <a:pPr>
                <a:defRPr/>
              </a:pPr>
              <a:t>October 26,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846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37F2089-63C2-104E-ABDC-A88117FC30C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TLo (IRIDIA)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F9C5B0C-FDFD-B246-9474-3DC3EAD42E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CFE45-9ED1-1348-A7F6-D39A7D9C74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D178F61-1F87-C740-9BB2-0DE433AC5AC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F33FA-5B90-F24C-8E39-53B9471CE97F}" type="datetime4">
              <a:rPr lang="en-US" altLang="en-US"/>
              <a:pPr>
                <a:defRPr/>
              </a:pPr>
              <a:t>October 26,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47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20E011-8ED5-9A4C-848B-C6DE8B25C80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TLo (IRIDIA)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8BC9C28-AEF2-194B-B66F-5554FE8995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6534F-2305-6D4D-8A7D-EA17648C24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B6CE9F35-1595-4444-8A14-2D92BD947C2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FDFCB-B26E-F740-9A69-3AED20BCED9E}" type="datetime4">
              <a:rPr lang="en-US" altLang="en-US"/>
              <a:pPr>
                <a:defRPr/>
              </a:pPr>
              <a:t>October 26,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35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9FF7F07-4E12-4348-B013-ED16C2784B2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TLo (IRIDIA)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DBE3BD7-BB2C-F942-8A1E-AC88D5C5199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66C2D-98E0-024E-8A33-7FD4AC22D8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3E33216-841A-F14C-97AB-211BE3066D1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9C6C9-CE5A-F44B-B631-1DC9951EDD2A}" type="datetime4">
              <a:rPr lang="en-US" altLang="en-US"/>
              <a:pPr>
                <a:defRPr/>
              </a:pPr>
              <a:t>October 26,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51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3268BBD-C693-7D4C-88BA-BACAA1B6C6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TLo (IRIDIA)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5D49E9-A542-9C45-A9FB-17ECE57D80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16416-1569-3E41-9321-EBF2A2E352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D2A6941-B124-A844-BA09-CF565677A86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1BFAC-FA87-4E46-8587-B1194F579B0B}" type="datetime4">
              <a:rPr lang="en-US" altLang="en-US"/>
              <a:pPr>
                <a:defRPr/>
              </a:pPr>
              <a:t>October 26,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947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30DABD-2B6B-814A-AD2D-1CB667BF11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TLo (IRIDIA)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07D5526-BB7C-8C49-B730-236F732742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98E02-F0FB-E34C-8E49-DD2E59760C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8ACAF22-28F6-2A44-8113-B785FE7010D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25D40-5EAD-B84D-B722-B2E69EA2282D}" type="datetime4">
              <a:rPr lang="en-US" altLang="en-US"/>
              <a:pPr>
                <a:defRPr/>
              </a:pPr>
              <a:t>October 26,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151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89BC66-2E8F-0247-ADD9-627A69BD8D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TLo (IRIDIA)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0952490-F441-054D-8007-994C329ECB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EC2F2-1161-F547-8EFF-09692D0F64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CCDED963-FBCC-4D46-8099-49B7E3AFE25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59811-D3C1-484E-BF71-EBCE40B2BF77}" type="datetime4">
              <a:rPr lang="en-US" altLang="en-US"/>
              <a:pPr>
                <a:defRPr/>
              </a:pPr>
              <a:t>October 26,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94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C61CE-4ADC-2B44-A812-F2BF4A1A1F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TLo (IRIDIA)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7192B6-27E8-C341-AE36-F5E92C1E3D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C7918-F32D-9349-958A-05F3D9056B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69CEED1-3965-8D48-B078-76DB2747634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AE5F-122A-124F-B1EE-0D4EA87E30F6}" type="datetime4">
              <a:rPr lang="en-US" altLang="en-US"/>
              <a:pPr>
                <a:defRPr/>
              </a:pPr>
              <a:t>October 26,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83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34DD402-BB01-EA4D-976D-4608F889CD9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TLo (IRIDIA)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25AC795-A354-F843-BFA8-7B2EF6F2340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5F4F4-9680-E341-AF61-664324AAC7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DCD1E7F7-1500-E84D-AE5E-F09E9F575CF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787D1-7E08-C848-9A5A-42D83594BBBC}" type="datetime4">
              <a:rPr lang="en-US" altLang="en-US"/>
              <a:pPr>
                <a:defRPr/>
              </a:pPr>
              <a:t>October 26,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87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1B3B9-548E-D242-A6EA-C12753A361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TLo (IRIDIA)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6A9B0E7-5DAA-FF4D-92BC-F70482E132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5B5A2-9F3B-2246-B786-EFBE5AA341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8A1E707-D997-DA4F-AFE2-D3247F36C4B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CEFBF-22C3-424F-B05A-E902F1D96349}" type="datetime4">
              <a:rPr lang="en-US" altLang="en-US"/>
              <a:pPr>
                <a:defRPr/>
              </a:pPr>
              <a:t>October 26,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19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161FEF7-6A6A-8040-9FFB-DD2F8AD091E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TLo (IRIDIA)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7483405-3DC1-7447-A7F1-E74FB87E4C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5D7EC-5CE1-AA49-B185-9487740E2A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EBC2457-0E5A-7C44-B152-1D5681A347E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ECBF5-2619-4A45-8F7D-2150B4A11BDA}" type="datetime4">
              <a:rPr lang="en-US" altLang="en-US"/>
              <a:pPr>
                <a:defRPr/>
              </a:pPr>
              <a:t>October 26,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01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>
            <a:extLst>
              <a:ext uri="{FF2B5EF4-FFF2-40B4-BE49-F238E27FC236}">
                <a16:creationId xmlns:a16="http://schemas.microsoft.com/office/drawing/2014/main" id="{4D478BF0-172B-A247-B8AA-44401FF63E9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TLo (IRIDIA)</a:t>
            </a:r>
          </a:p>
        </p:txBody>
      </p:sp>
      <p:sp>
        <p:nvSpPr>
          <p:cNvPr id="671747" name="Rectangle 3">
            <a:extLst>
              <a:ext uri="{FF2B5EF4-FFF2-40B4-BE49-F238E27FC236}">
                <a16:creationId xmlns:a16="http://schemas.microsoft.com/office/drawing/2014/main" id="{F7C60C0B-BFC4-D046-9E41-47CA2C27BB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+mj-lt"/>
              </a:defRPr>
            </a:lvl1pPr>
          </a:lstStyle>
          <a:p>
            <a:pPr>
              <a:defRPr/>
            </a:pPr>
            <a:fld id="{75DF7CEB-2C26-724F-BDD3-2963C715F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088575C8-9249-794F-804B-B1DDF58E478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5E31C272-F2B3-F841-82C1-4C54E145C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b="0"/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B06BEDB8-36D9-D541-A861-9EAD2237D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b="0"/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753FB441-0CEB-F449-A5F0-A3B922A84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 b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FB19E46D-BF9C-FE4B-8FE9-4AEAA489B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 b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E74C0593-9274-1B44-93CE-8AFC1D77E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 b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467110B6-ECF7-9C45-9B97-B4E25BCAF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 b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1B91AC73-A814-3C4C-A9D2-65357C008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b="0"/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156774D8-8913-1C4E-BC2F-826CF9491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 b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E1A1522B-1606-5146-B6B2-6F1512D91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 b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7F0E3567-AFB7-1C4C-9C55-E5FB68ACE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73955E56-776D-B242-9A1B-CE2F0CA6A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71760" name="Rectangle 16">
            <a:extLst>
              <a:ext uri="{FF2B5EF4-FFF2-40B4-BE49-F238E27FC236}">
                <a16:creationId xmlns:a16="http://schemas.microsoft.com/office/drawing/2014/main" id="{EC8BEBD6-025B-644F-AB97-9FFC605631D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661FD2D-5EA1-0C43-8FC4-623FB0FF0C0F}" type="datetime4">
              <a:rPr lang="en-US" altLang="en-US"/>
              <a:pPr>
                <a:defRPr/>
              </a:pPr>
              <a:t>October 26, 2020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anose="020B0A04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anose="020B0A04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anose="020B0A04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anose="020B0A04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6E906DE5-CCF3-0C4B-8ABF-0AC7D84880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Artificial Intelligence: – Adversarial Search and Games 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6FB25813-AF32-6642-AE67-74DBC3DC5D0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Original Slides by: Tom Lenaerts</a:t>
            </a:r>
          </a:p>
          <a:p>
            <a:pPr eaLnBrk="1" hangingPunct="1"/>
            <a:r>
              <a:rPr lang="fr-BE" altLang="en-US" sz="2000"/>
              <a:t>Institut de Recherches Interdisciplinaires et de Développements en Intelligence Artificielle (IRIDIA)</a:t>
            </a:r>
          </a:p>
          <a:p>
            <a:pPr eaLnBrk="1" hangingPunct="1"/>
            <a:r>
              <a:rPr lang="fr-BE" altLang="en-US" sz="2000"/>
              <a:t>Université Libre de Bruxelles</a:t>
            </a:r>
          </a:p>
          <a:p>
            <a:pPr eaLnBrk="1" hangingPunct="1"/>
            <a:r>
              <a:rPr lang="en-US" altLang="en-US" sz="2000"/>
              <a:t>Adapted for Edinburgh Napier by Ben Paechter</a:t>
            </a:r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43AFAD6A-A721-D642-8798-40F2EEB59C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649896-C8CD-FB48-A658-392AF533EC95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7890" name="Date Placeholder 4">
            <a:extLst>
              <a:ext uri="{FF2B5EF4-FFF2-40B4-BE49-F238E27FC236}">
                <a16:creationId xmlns:a16="http://schemas.microsoft.com/office/drawing/2014/main" id="{F904A2FE-673C-FD4A-9CE2-C81C13DCCAD7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DAE890-5FD3-194F-8887-CBB2BCA95D7C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6401D5D-4BA5-014E-B625-87BE4D4EC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Two-Ply Game Tree</a:t>
            </a:r>
          </a:p>
        </p:txBody>
      </p:sp>
      <p:pic>
        <p:nvPicPr>
          <p:cNvPr id="37892" name="Picture 4">
            <a:extLst>
              <a:ext uri="{FF2B5EF4-FFF2-40B4-BE49-F238E27FC236}">
                <a16:creationId xmlns:a16="http://schemas.microsoft.com/office/drawing/2014/main" id="{32282A1E-F090-1447-A2F6-D94C0AF8E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7620000" cy="30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3" name="Picture 5">
            <a:extLst>
              <a:ext uri="{FF2B5EF4-FFF2-40B4-BE49-F238E27FC236}">
                <a16:creationId xmlns:a16="http://schemas.microsoft.com/office/drawing/2014/main" id="{AECCA3D1-8A3E-074C-A0B0-C99D48AB1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971800"/>
            <a:ext cx="7620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4" name="Picture 6">
            <a:extLst>
              <a:ext uri="{FF2B5EF4-FFF2-40B4-BE49-F238E27FC236}">
                <a16:creationId xmlns:a16="http://schemas.microsoft.com/office/drawing/2014/main" id="{6920C022-A339-0C44-B059-585B528BC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048000"/>
            <a:ext cx="32702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5" name="Picture 7">
            <a:extLst>
              <a:ext uri="{FF2B5EF4-FFF2-40B4-BE49-F238E27FC236}">
                <a16:creationId xmlns:a16="http://schemas.microsoft.com/office/drawing/2014/main" id="{C2EEC1AF-46BE-ED4E-9692-F3B2D0236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05125"/>
            <a:ext cx="7620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6" name="Picture 8">
            <a:extLst>
              <a:ext uri="{FF2B5EF4-FFF2-40B4-BE49-F238E27FC236}">
                <a16:creationId xmlns:a16="http://schemas.microsoft.com/office/drawing/2014/main" id="{5676AD21-120C-F646-9123-AC0451C75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00525"/>
            <a:ext cx="7620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7" name="Picture 9">
            <a:extLst>
              <a:ext uri="{FF2B5EF4-FFF2-40B4-BE49-F238E27FC236}">
                <a16:creationId xmlns:a16="http://schemas.microsoft.com/office/drawing/2014/main" id="{DDEFB7EB-730B-B44F-BBC4-B2A359EF0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343400"/>
            <a:ext cx="3048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8" name="Picture 10">
            <a:extLst>
              <a:ext uri="{FF2B5EF4-FFF2-40B4-BE49-F238E27FC236}">
                <a16:creationId xmlns:a16="http://schemas.microsoft.com/office/drawing/2014/main" id="{850ED9AE-8535-3640-8B76-C96F80539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495800"/>
            <a:ext cx="3048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9" name="Picture 11">
            <a:extLst>
              <a:ext uri="{FF2B5EF4-FFF2-40B4-BE49-F238E27FC236}">
                <a16:creationId xmlns:a16="http://schemas.microsoft.com/office/drawing/2014/main" id="{9FD5C0A1-0069-A544-AEEE-8132E7692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495800"/>
            <a:ext cx="3048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00" name="Picture 12">
            <a:extLst>
              <a:ext uri="{FF2B5EF4-FFF2-40B4-BE49-F238E27FC236}">
                <a16:creationId xmlns:a16="http://schemas.microsoft.com/office/drawing/2014/main" id="{33167064-DED6-0C42-9672-098C76F84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386263"/>
            <a:ext cx="152400" cy="10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01" name="Picture 13">
            <a:extLst>
              <a:ext uri="{FF2B5EF4-FFF2-40B4-BE49-F238E27FC236}">
                <a16:creationId xmlns:a16="http://schemas.microsoft.com/office/drawing/2014/main" id="{3E168632-6810-5949-BDD9-4486453CE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452938"/>
            <a:ext cx="304800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02" name="Picture 14">
            <a:extLst>
              <a:ext uri="{FF2B5EF4-FFF2-40B4-BE49-F238E27FC236}">
                <a16:creationId xmlns:a16="http://schemas.microsoft.com/office/drawing/2014/main" id="{40C41433-3A1C-6045-B6F1-AC01CC43B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343400"/>
            <a:ext cx="152400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03" name="Picture 15">
            <a:extLst>
              <a:ext uri="{FF2B5EF4-FFF2-40B4-BE49-F238E27FC236}">
                <a16:creationId xmlns:a16="http://schemas.microsoft.com/office/drawing/2014/main" id="{239D4166-2CD3-1440-900E-3BD72BE46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468813"/>
            <a:ext cx="304800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04" name="Picture 16">
            <a:extLst>
              <a:ext uri="{FF2B5EF4-FFF2-40B4-BE49-F238E27FC236}">
                <a16:creationId xmlns:a16="http://schemas.microsoft.com/office/drawing/2014/main" id="{8D5418B2-9165-2E49-BA72-57C2C84F0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359275"/>
            <a:ext cx="152400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05" name="Picture 17">
            <a:extLst>
              <a:ext uri="{FF2B5EF4-FFF2-40B4-BE49-F238E27FC236}">
                <a16:creationId xmlns:a16="http://schemas.microsoft.com/office/drawing/2014/main" id="{F2024C01-8A39-364A-A532-3725749C5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452938"/>
            <a:ext cx="304800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06" name="Picture 18">
            <a:extLst>
              <a:ext uri="{FF2B5EF4-FFF2-40B4-BE49-F238E27FC236}">
                <a16:creationId xmlns:a16="http://schemas.microsoft.com/office/drawing/2014/main" id="{D80D2A6E-5774-9442-AB4D-E67AAE8A9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43400"/>
            <a:ext cx="152400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07" name="Picture 19">
            <a:extLst>
              <a:ext uri="{FF2B5EF4-FFF2-40B4-BE49-F238E27FC236}">
                <a16:creationId xmlns:a16="http://schemas.microsoft.com/office/drawing/2014/main" id="{5929E042-236C-534E-8342-2759C87B8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468813"/>
            <a:ext cx="45720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08" name="Picture 20">
            <a:extLst>
              <a:ext uri="{FF2B5EF4-FFF2-40B4-BE49-F238E27FC236}">
                <a16:creationId xmlns:a16="http://schemas.microsoft.com/office/drawing/2014/main" id="{290EFD9E-DE1C-D94D-979D-44C36195B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359275"/>
            <a:ext cx="22860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09" name="Picture 21">
            <a:extLst>
              <a:ext uri="{FF2B5EF4-FFF2-40B4-BE49-F238E27FC236}">
                <a16:creationId xmlns:a16="http://schemas.microsoft.com/office/drawing/2014/main" id="{E591078B-2649-0B43-8495-85ED15503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452938"/>
            <a:ext cx="304800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10" name="Picture 22">
            <a:extLst>
              <a:ext uri="{FF2B5EF4-FFF2-40B4-BE49-F238E27FC236}">
                <a16:creationId xmlns:a16="http://schemas.microsoft.com/office/drawing/2014/main" id="{841A3133-9C2C-0843-BF8B-47FE7C0D4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343400"/>
            <a:ext cx="152400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11" name="Picture 23">
            <a:extLst>
              <a:ext uri="{FF2B5EF4-FFF2-40B4-BE49-F238E27FC236}">
                <a16:creationId xmlns:a16="http://schemas.microsoft.com/office/drawing/2014/main" id="{1EDF02E8-03D4-1A4E-8C94-3B3F5F0FC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452938"/>
            <a:ext cx="304800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12" name="Picture 24">
            <a:extLst>
              <a:ext uri="{FF2B5EF4-FFF2-40B4-BE49-F238E27FC236}">
                <a16:creationId xmlns:a16="http://schemas.microsoft.com/office/drawing/2014/main" id="{3D986F63-5538-CD4F-A021-2E781892B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343400"/>
            <a:ext cx="152400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13" name="Picture 26">
            <a:extLst>
              <a:ext uri="{FF2B5EF4-FFF2-40B4-BE49-F238E27FC236}">
                <a16:creationId xmlns:a16="http://schemas.microsoft.com/office/drawing/2014/main" id="{84DCD0E4-9DE3-C440-87D1-B886D357F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638550"/>
            <a:ext cx="381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14" name="Picture 27">
            <a:extLst>
              <a:ext uri="{FF2B5EF4-FFF2-40B4-BE49-F238E27FC236}">
                <a16:creationId xmlns:a16="http://schemas.microsoft.com/office/drawing/2014/main" id="{11FE27BE-6F32-2444-A369-4194E8623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81400"/>
            <a:ext cx="381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15" name="Picture 28">
            <a:extLst>
              <a:ext uri="{FF2B5EF4-FFF2-40B4-BE49-F238E27FC236}">
                <a16:creationId xmlns:a16="http://schemas.microsoft.com/office/drawing/2014/main" id="{D781F517-CFAC-844D-B246-5BC86EBF2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581400"/>
            <a:ext cx="381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16" name="Picture 29">
            <a:extLst>
              <a:ext uri="{FF2B5EF4-FFF2-40B4-BE49-F238E27FC236}">
                <a16:creationId xmlns:a16="http://schemas.microsoft.com/office/drawing/2014/main" id="{185DAA3D-FCEA-1241-81E6-F55467872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14600"/>
            <a:ext cx="381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917" name="Footer Placeholder 3">
            <a:extLst>
              <a:ext uri="{FF2B5EF4-FFF2-40B4-BE49-F238E27FC236}">
                <a16:creationId xmlns:a16="http://schemas.microsoft.com/office/drawing/2014/main" id="{0D655E81-3EC1-6A41-8780-13AF7E5D84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3213" y="6248400"/>
            <a:ext cx="3457575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49848887-04B7-474C-8BDD-443807BDA2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9AA105-3F4C-F546-9CC8-F091025D4EAC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9938" name="Date Placeholder 4">
            <a:extLst>
              <a:ext uri="{FF2B5EF4-FFF2-40B4-BE49-F238E27FC236}">
                <a16:creationId xmlns:a16="http://schemas.microsoft.com/office/drawing/2014/main" id="{57ABD3C1-5637-5C45-A4DF-69727115DF95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28C480-EDF7-BB44-8A41-EECC7E2F0017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71E43CF-D667-CC4E-A1DD-69B95FEB7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Two-Ply Game Tree</a:t>
            </a: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6DD20266-282D-C84A-9CAB-BD2ED606F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7620000" cy="30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1" name="Picture 5">
            <a:extLst>
              <a:ext uri="{FF2B5EF4-FFF2-40B4-BE49-F238E27FC236}">
                <a16:creationId xmlns:a16="http://schemas.microsoft.com/office/drawing/2014/main" id="{58C1EE6F-8D8E-9A47-8419-8B57760ED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971800"/>
            <a:ext cx="7620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2" name="Picture 6">
            <a:extLst>
              <a:ext uri="{FF2B5EF4-FFF2-40B4-BE49-F238E27FC236}">
                <a16:creationId xmlns:a16="http://schemas.microsoft.com/office/drawing/2014/main" id="{11EB77D7-1447-2D4C-A2B4-6AE7F07AD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048000"/>
            <a:ext cx="304800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3" name="Picture 7">
            <a:extLst>
              <a:ext uri="{FF2B5EF4-FFF2-40B4-BE49-F238E27FC236}">
                <a16:creationId xmlns:a16="http://schemas.microsoft.com/office/drawing/2014/main" id="{8954048B-A6A3-EA47-9583-901FB0C16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05125"/>
            <a:ext cx="7620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4" name="Picture 29">
            <a:extLst>
              <a:ext uri="{FF2B5EF4-FFF2-40B4-BE49-F238E27FC236}">
                <a16:creationId xmlns:a16="http://schemas.microsoft.com/office/drawing/2014/main" id="{87A0C8D5-7BD3-2D42-B90C-4226CABBA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14600"/>
            <a:ext cx="381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5" name="Oval 30">
            <a:extLst>
              <a:ext uri="{FF2B5EF4-FFF2-40B4-BE49-F238E27FC236}">
                <a16:creationId xmlns:a16="http://schemas.microsoft.com/office/drawing/2014/main" id="{0A42CB26-56EB-4C4B-A648-ECAD58145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105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cxnSp>
        <p:nvCxnSpPr>
          <p:cNvPr id="39946" name="AutoShape 32">
            <a:extLst>
              <a:ext uri="{FF2B5EF4-FFF2-40B4-BE49-F238E27FC236}">
                <a16:creationId xmlns:a16="http://schemas.microsoft.com/office/drawing/2014/main" id="{E091ABD3-CD0C-BA45-B056-E4CCBAC2E492}"/>
              </a:ext>
            </a:extLst>
          </p:cNvPr>
          <p:cNvCxnSpPr>
            <a:cxnSpLocks noChangeShapeType="1"/>
            <a:stCxn id="39945" idx="2"/>
          </p:cNvCxnSpPr>
          <p:nvPr/>
        </p:nvCxnSpPr>
        <p:spPr bwMode="auto">
          <a:xfrm rot="10800000" flipH="1">
            <a:off x="2514600" y="3810000"/>
            <a:ext cx="914400" cy="1447800"/>
          </a:xfrm>
          <a:prstGeom prst="curvedConnector4">
            <a:avLst>
              <a:gd name="adj1" fmla="val -25000"/>
              <a:gd name="adj2" fmla="val 78398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7" name="Oval 33">
            <a:extLst>
              <a:ext uri="{FF2B5EF4-FFF2-40B4-BE49-F238E27FC236}">
                <a16:creationId xmlns:a16="http://schemas.microsoft.com/office/drawing/2014/main" id="{083B099A-E082-714B-B7CA-CBE2E8FC5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105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39948" name="Oval 34">
            <a:extLst>
              <a:ext uri="{FF2B5EF4-FFF2-40B4-BE49-F238E27FC236}">
                <a16:creationId xmlns:a16="http://schemas.microsoft.com/office/drawing/2014/main" id="{75D988E3-B01E-F34A-8AEE-C427C47D1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39949" name="Rectangle 37">
            <a:extLst>
              <a:ext uri="{FF2B5EF4-FFF2-40B4-BE49-F238E27FC236}">
                <a16:creationId xmlns:a16="http://schemas.microsoft.com/office/drawing/2014/main" id="{9906E915-F0D5-284F-B891-619C9D1754E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34000" y="3810000"/>
            <a:ext cx="762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cxnSp>
        <p:nvCxnSpPr>
          <p:cNvPr id="39950" name="AutoShape 38">
            <a:extLst>
              <a:ext uri="{FF2B5EF4-FFF2-40B4-BE49-F238E27FC236}">
                <a16:creationId xmlns:a16="http://schemas.microsoft.com/office/drawing/2014/main" id="{FDD23054-4602-2E4A-96A3-75F7FFA081C1}"/>
              </a:ext>
            </a:extLst>
          </p:cNvPr>
          <p:cNvCxnSpPr>
            <a:cxnSpLocks noChangeShapeType="1"/>
            <a:stCxn id="39948" idx="2"/>
            <a:endCxn id="39949" idx="0"/>
          </p:cNvCxnSpPr>
          <p:nvPr/>
        </p:nvCxnSpPr>
        <p:spPr bwMode="auto">
          <a:xfrm rot="10800000" flipH="1">
            <a:off x="4724400" y="3810000"/>
            <a:ext cx="647700" cy="1447800"/>
          </a:xfrm>
          <a:prstGeom prst="curvedConnector4">
            <a:avLst>
              <a:gd name="adj1" fmla="val -35296"/>
              <a:gd name="adj2" fmla="val 95833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1" name="AutoShape 39">
            <a:extLst>
              <a:ext uri="{FF2B5EF4-FFF2-40B4-BE49-F238E27FC236}">
                <a16:creationId xmlns:a16="http://schemas.microsoft.com/office/drawing/2014/main" id="{DE6281AB-7F12-C148-BC54-DA6BBC5F3873}"/>
              </a:ext>
            </a:extLst>
          </p:cNvPr>
          <p:cNvCxnSpPr>
            <a:cxnSpLocks noChangeShapeType="1"/>
            <a:stCxn id="39947" idx="6"/>
          </p:cNvCxnSpPr>
          <p:nvPr/>
        </p:nvCxnSpPr>
        <p:spPr bwMode="auto">
          <a:xfrm flipH="1" flipV="1">
            <a:off x="7772400" y="3721100"/>
            <a:ext cx="990600" cy="1536700"/>
          </a:xfrm>
          <a:prstGeom prst="curvedConnector4">
            <a:avLst>
              <a:gd name="adj1" fmla="val -23079"/>
              <a:gd name="adj2" fmla="val 98343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2" name="Footer Placeholder 3">
            <a:extLst>
              <a:ext uri="{FF2B5EF4-FFF2-40B4-BE49-F238E27FC236}">
                <a16:creationId xmlns:a16="http://schemas.microsoft.com/office/drawing/2014/main" id="{DBA275A3-1E37-9441-B3CF-F6F0274385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3213" y="6248400"/>
            <a:ext cx="3457575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CD3A508-A72F-D54C-9CF5-8C389E8F30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72B388-2A3C-2E46-85B4-C32F87CF6E80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41986" name="Date Placeholder 4">
            <a:extLst>
              <a:ext uri="{FF2B5EF4-FFF2-40B4-BE49-F238E27FC236}">
                <a16:creationId xmlns:a16="http://schemas.microsoft.com/office/drawing/2014/main" id="{0A896A57-AC81-CF4D-9D3E-489306BCB12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EE2506-49B7-F646-BE78-1B6E52A610EE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F3B8EBB-7D48-A649-B94C-3C17F79BF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Two-Ply Game Tree</a:t>
            </a:r>
          </a:p>
        </p:txBody>
      </p:sp>
      <p:pic>
        <p:nvPicPr>
          <p:cNvPr id="41988" name="Picture 4">
            <a:extLst>
              <a:ext uri="{FF2B5EF4-FFF2-40B4-BE49-F238E27FC236}">
                <a16:creationId xmlns:a16="http://schemas.microsoft.com/office/drawing/2014/main" id="{8C3496F9-9993-C44E-AB8C-C77EDEE36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7620000" cy="30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9" name="Oval 30">
            <a:extLst>
              <a:ext uri="{FF2B5EF4-FFF2-40B4-BE49-F238E27FC236}">
                <a16:creationId xmlns:a16="http://schemas.microsoft.com/office/drawing/2014/main" id="{EA2D6F03-C40C-6144-80EB-22B6280D0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581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cxnSp>
        <p:nvCxnSpPr>
          <p:cNvPr id="41990" name="AutoShape 31">
            <a:extLst>
              <a:ext uri="{FF2B5EF4-FFF2-40B4-BE49-F238E27FC236}">
                <a16:creationId xmlns:a16="http://schemas.microsoft.com/office/drawing/2014/main" id="{12EF31B0-1658-8942-A019-B960DF690D16}"/>
              </a:ext>
            </a:extLst>
          </p:cNvPr>
          <p:cNvCxnSpPr>
            <a:cxnSpLocks noChangeShapeType="1"/>
            <a:stCxn id="41989" idx="2"/>
          </p:cNvCxnSpPr>
          <p:nvPr/>
        </p:nvCxnSpPr>
        <p:spPr bwMode="auto">
          <a:xfrm rot="10800000" flipH="1">
            <a:off x="3657600" y="2667000"/>
            <a:ext cx="1752600" cy="1066800"/>
          </a:xfrm>
          <a:prstGeom prst="curvedConnector3">
            <a:avLst>
              <a:gd name="adj1" fmla="val -13042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991" name="Text Box 32">
            <a:extLst>
              <a:ext uri="{FF2B5EF4-FFF2-40B4-BE49-F238E27FC236}">
                <a16:creationId xmlns:a16="http://schemas.microsoft.com/office/drawing/2014/main" id="{4BC56ECA-CFDD-AE40-B9B8-E09B40C8C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362200"/>
            <a:ext cx="2622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i="1">
                <a:solidFill>
                  <a:srgbClr val="FF0000"/>
                </a:solidFill>
                <a:latin typeface="Courier" pitchFamily="2" charset="0"/>
              </a:rPr>
              <a:t>The minimax decision</a:t>
            </a:r>
          </a:p>
        </p:txBody>
      </p:sp>
      <p:sp>
        <p:nvSpPr>
          <p:cNvPr id="41992" name="Text Box 33">
            <a:extLst>
              <a:ext uri="{FF2B5EF4-FFF2-40B4-BE49-F238E27FC236}">
                <a16:creationId xmlns:a16="http://schemas.microsoft.com/office/drawing/2014/main" id="{D3EE5ADE-BD00-2646-B7C6-B829F5BFB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15000"/>
            <a:ext cx="688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Minimax maximizes the worst-case outcome for max.</a:t>
            </a:r>
          </a:p>
        </p:txBody>
      </p:sp>
      <p:sp>
        <p:nvSpPr>
          <p:cNvPr id="41993" name="Footer Placeholder 3">
            <a:extLst>
              <a:ext uri="{FF2B5EF4-FFF2-40B4-BE49-F238E27FC236}">
                <a16:creationId xmlns:a16="http://schemas.microsoft.com/office/drawing/2014/main" id="{A44DE075-BC92-B34F-B60D-E575761AD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3213" y="6248400"/>
            <a:ext cx="3457575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46A0B-1E9F-3F42-920F-00919F35F3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C663E3-3455-8549-85EA-2BA88DF50BB1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4034" name="Date Placeholder 5">
            <a:extLst>
              <a:ext uri="{FF2B5EF4-FFF2-40B4-BE49-F238E27FC236}">
                <a16:creationId xmlns:a16="http://schemas.microsoft.com/office/drawing/2014/main" id="{4772FBA7-D6A0-744B-8C2B-EC5B136C6465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30CDD-2684-434A-A930-02C84E1CBD74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49AF715A-1894-B642-8B5B-2D7551216D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if MIN does not play optimally?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3D77FA18-4032-CB4A-8AF4-24C48FA70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Definition of optimal play for MAX assumes MIN plays optimally: maximizes worst-case outcome for MAX.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But if MIN does not play optimally, MAX will do even better.  [Can be proved.]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44037" name="Footer Placeholder 3">
            <a:extLst>
              <a:ext uri="{FF2B5EF4-FFF2-40B4-BE49-F238E27FC236}">
                <a16:creationId xmlns:a16="http://schemas.microsoft.com/office/drawing/2014/main" id="{5EA7891F-7EBF-6A41-86B2-D2C7241EE5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3213" y="6248400"/>
            <a:ext cx="3457575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7251F35F-3867-5348-BB9A-ED019077C6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2622EA-286A-5040-85C9-A1C84232C886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5058" name="Date Placeholder 4">
            <a:extLst>
              <a:ext uri="{FF2B5EF4-FFF2-40B4-BE49-F238E27FC236}">
                <a16:creationId xmlns:a16="http://schemas.microsoft.com/office/drawing/2014/main" id="{1BD0EF84-0F68-084B-93A4-8345F8086031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92DC17-64F5-3343-A9E5-5A25BAF1C4DF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087E262A-63EA-4A4D-A76B-79B173ADA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Minimax Algorithm</a:t>
            </a:r>
          </a:p>
        </p:txBody>
      </p:sp>
      <p:sp>
        <p:nvSpPr>
          <p:cNvPr id="45060" name="Text Box 5">
            <a:extLst>
              <a:ext uri="{FF2B5EF4-FFF2-40B4-BE49-F238E27FC236}">
                <a16:creationId xmlns:a16="http://schemas.microsoft.com/office/drawing/2014/main" id="{79523DDD-2521-7140-A81F-27A0F35F9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1371600"/>
            <a:ext cx="65325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function </a:t>
            </a:r>
            <a:r>
              <a:rPr lang="en-US" altLang="en-US" sz="2000" b="0"/>
              <a:t>MINIMAX-DECISION(</a:t>
            </a:r>
            <a:r>
              <a:rPr lang="en-US" altLang="en-US" sz="2000" b="0" i="1"/>
              <a:t>state</a:t>
            </a:r>
            <a:r>
              <a:rPr lang="en-US" altLang="en-US" sz="2000" b="0"/>
              <a:t>)</a:t>
            </a:r>
            <a:r>
              <a:rPr lang="en-US" altLang="en-US" sz="2000"/>
              <a:t> returns </a:t>
            </a:r>
            <a:r>
              <a:rPr lang="en-US" altLang="en-US" sz="2000" b="0" i="1"/>
              <a:t>an action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inputs: </a:t>
            </a:r>
            <a:r>
              <a:rPr lang="en-US" altLang="en-US" sz="2000" b="0" i="1"/>
              <a:t>state</a:t>
            </a:r>
            <a:r>
              <a:rPr lang="en-US" altLang="en-US" sz="2000" b="0"/>
              <a:t>, current state in game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</a:t>
            </a:r>
            <a:r>
              <a:rPr lang="en-US" altLang="en-US" sz="2000" b="0" i="1"/>
              <a:t>v</a:t>
            </a:r>
            <a:r>
              <a:rPr lang="en-US" altLang="en-US" sz="2000" b="0">
                <a:sym typeface="Symbol" pitchFamily="2" charset="2"/>
              </a:rPr>
              <a:t></a:t>
            </a:r>
            <a:r>
              <a:rPr lang="en-US" altLang="en-US" sz="2000" b="0">
                <a:latin typeface="MS Shell Dlg" charset="0"/>
              </a:rPr>
              <a:t>MAX-VALUE(</a:t>
            </a:r>
            <a:r>
              <a:rPr lang="en-US" altLang="en-US" sz="2000" b="0" i="1">
                <a:latin typeface="MS Shell Dlg" charset="0"/>
              </a:rPr>
              <a:t>state</a:t>
            </a:r>
            <a:r>
              <a:rPr lang="en-US" altLang="en-US" sz="2000" b="0">
                <a:latin typeface="MS Shell Dlg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MS Shell Dlg" charset="0"/>
              </a:rPr>
              <a:t>   return </a:t>
            </a:r>
            <a:r>
              <a:rPr lang="en-US" altLang="en-US" sz="2000" b="0">
                <a:latin typeface="MS Shell Dlg" charset="0"/>
              </a:rPr>
              <a:t>the </a:t>
            </a:r>
            <a:r>
              <a:rPr lang="en-US" altLang="en-US" sz="2000" b="0" i="1">
                <a:latin typeface="MS Shell Dlg" charset="0"/>
              </a:rPr>
              <a:t>action</a:t>
            </a:r>
            <a:r>
              <a:rPr lang="en-US" altLang="en-US" sz="2000" b="0">
                <a:latin typeface="MS Shell Dlg" charset="0"/>
              </a:rPr>
              <a:t> in SUCCESSORS(</a:t>
            </a:r>
            <a:r>
              <a:rPr lang="en-US" altLang="en-US" sz="2000" b="0" i="1">
                <a:latin typeface="MS Shell Dlg" charset="0"/>
              </a:rPr>
              <a:t>state</a:t>
            </a:r>
            <a:r>
              <a:rPr lang="en-US" altLang="en-US" sz="2000" b="0">
                <a:latin typeface="MS Shell Dlg" charset="0"/>
              </a:rPr>
              <a:t>) with value </a:t>
            </a:r>
            <a:r>
              <a:rPr lang="en-US" altLang="en-US" sz="2000" b="0" i="1">
                <a:latin typeface="MS Shell Dlg" charset="0"/>
              </a:rPr>
              <a:t>v</a:t>
            </a:r>
            <a:endParaRPr lang="en-US" altLang="en-US" sz="2000" b="0" i="1"/>
          </a:p>
        </p:txBody>
      </p:sp>
      <p:sp>
        <p:nvSpPr>
          <p:cNvPr id="45061" name="Text Box 6">
            <a:extLst>
              <a:ext uri="{FF2B5EF4-FFF2-40B4-BE49-F238E27FC236}">
                <a16:creationId xmlns:a16="http://schemas.microsoft.com/office/drawing/2014/main" id="{26AC048E-B559-FF44-81B3-69B3173CB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188" y="4589463"/>
            <a:ext cx="6269037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function </a:t>
            </a:r>
            <a:r>
              <a:rPr lang="en-US" altLang="en-US" sz="2000" b="0"/>
              <a:t>MIN-VALUE(</a:t>
            </a:r>
            <a:r>
              <a:rPr lang="en-US" altLang="en-US" sz="2000" b="0" i="1"/>
              <a:t>state</a:t>
            </a:r>
            <a:r>
              <a:rPr lang="en-US" altLang="en-US" sz="2000" b="0"/>
              <a:t>)</a:t>
            </a:r>
            <a:r>
              <a:rPr lang="en-US" altLang="en-US" sz="2000"/>
              <a:t> returns </a:t>
            </a:r>
            <a:r>
              <a:rPr lang="en-US" altLang="en-US" sz="2000" b="0" i="1"/>
              <a:t>a utility value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if </a:t>
            </a:r>
            <a:r>
              <a:rPr lang="en-US" altLang="en-US" sz="2000" b="0"/>
              <a:t>TERMINAL-TEST(</a:t>
            </a:r>
            <a:r>
              <a:rPr lang="en-US" altLang="en-US" sz="2000" b="0" i="1"/>
              <a:t>state</a:t>
            </a:r>
            <a:r>
              <a:rPr lang="en-US" altLang="en-US" sz="2000" b="0"/>
              <a:t>) </a:t>
            </a:r>
            <a:r>
              <a:rPr lang="en-US" altLang="en-US" sz="2000"/>
              <a:t>then return</a:t>
            </a:r>
            <a:r>
              <a:rPr lang="en-US" altLang="en-US" sz="2000" b="0"/>
              <a:t> UTILITY(</a:t>
            </a:r>
            <a:r>
              <a:rPr lang="en-US" altLang="en-US" sz="2000" b="0" i="1"/>
              <a:t>state</a:t>
            </a:r>
            <a:r>
              <a:rPr lang="en-US" altLang="en-US" sz="2000" b="0"/>
              <a:t>)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</a:t>
            </a:r>
            <a:r>
              <a:rPr lang="en-US" altLang="en-US" sz="2000" b="0" i="1"/>
              <a:t>v </a:t>
            </a:r>
            <a:r>
              <a:rPr lang="en-US" altLang="en-US" sz="2000" b="0">
                <a:sym typeface="Symbol" pitchFamily="2" charset="2"/>
              </a:rPr>
              <a:t></a:t>
            </a:r>
            <a:r>
              <a:rPr lang="en-US" altLang="en-US" sz="2000" b="0"/>
              <a:t> ∞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MS Shell Dlg" charset="0"/>
              </a:rPr>
              <a:t>   for </a:t>
            </a:r>
            <a:r>
              <a:rPr lang="en-US" altLang="en-US" sz="2000" b="0" i="1">
                <a:latin typeface="MS Shell Dlg" charset="0"/>
              </a:rPr>
              <a:t>a,s</a:t>
            </a:r>
            <a:r>
              <a:rPr lang="en-US" altLang="en-US" sz="2000" b="0">
                <a:latin typeface="MS Shell Dlg" charset="0"/>
              </a:rPr>
              <a:t> in SUCCESSORS(</a:t>
            </a:r>
            <a:r>
              <a:rPr lang="en-US" altLang="en-US" sz="2000" b="0" i="1">
                <a:latin typeface="MS Shell Dlg" charset="0"/>
              </a:rPr>
              <a:t>state</a:t>
            </a:r>
            <a:r>
              <a:rPr lang="en-US" altLang="en-US" sz="2000" b="0">
                <a:latin typeface="MS Shell Dlg" charset="0"/>
              </a:rPr>
              <a:t>) </a:t>
            </a:r>
            <a:r>
              <a:rPr lang="en-US" altLang="en-US" sz="2000">
                <a:latin typeface="MS Shell Dlg" charset="0"/>
              </a:rPr>
              <a:t>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  </a:t>
            </a:r>
            <a:r>
              <a:rPr lang="en-US" altLang="en-US" sz="2000" b="0" i="1"/>
              <a:t>v </a:t>
            </a:r>
            <a:r>
              <a:rPr lang="en-US" altLang="en-US" sz="2000" b="0">
                <a:sym typeface="Symbol" pitchFamily="2" charset="2"/>
              </a:rPr>
              <a:t></a:t>
            </a:r>
            <a:r>
              <a:rPr lang="en-US" altLang="en-US" sz="2000" b="0"/>
              <a:t> </a:t>
            </a:r>
            <a:r>
              <a:rPr lang="en-US" altLang="en-US" sz="2000" b="0">
                <a:latin typeface="MS Shell Dlg" charset="0"/>
              </a:rPr>
              <a:t>MIN(</a:t>
            </a:r>
            <a:r>
              <a:rPr lang="en-US" altLang="en-US" sz="2000" b="0" i="1">
                <a:latin typeface="MS Shell Dlg" charset="0"/>
              </a:rPr>
              <a:t>v,</a:t>
            </a:r>
            <a:r>
              <a:rPr lang="en-US" altLang="en-US" sz="2000" b="0">
                <a:latin typeface="MS Shell Dlg" charset="0"/>
              </a:rPr>
              <a:t>MAX-VALUE(</a:t>
            </a:r>
            <a:r>
              <a:rPr lang="en-US" altLang="en-US" sz="2000" b="0" i="1">
                <a:latin typeface="MS Shell Dlg" charset="0"/>
              </a:rPr>
              <a:t>s</a:t>
            </a:r>
            <a:r>
              <a:rPr lang="en-US" altLang="en-US" sz="2000" b="0">
                <a:latin typeface="MS Shell Dlg" charset="0"/>
              </a:rPr>
              <a:t>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MS Shell Dlg" charset="0"/>
              </a:rPr>
              <a:t>   return </a:t>
            </a:r>
            <a:r>
              <a:rPr lang="en-US" altLang="en-US" sz="2000" b="0" i="1">
                <a:sym typeface="Symbol" pitchFamily="2" charset="2"/>
              </a:rPr>
              <a:t>v</a:t>
            </a:r>
          </a:p>
        </p:txBody>
      </p:sp>
      <p:sp>
        <p:nvSpPr>
          <p:cNvPr id="45062" name="Text Box 7">
            <a:extLst>
              <a:ext uri="{FF2B5EF4-FFF2-40B4-BE49-F238E27FC236}">
                <a16:creationId xmlns:a16="http://schemas.microsoft.com/office/drawing/2014/main" id="{19715B61-D3A4-E948-8FF3-D01C7DD58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188" y="2695575"/>
            <a:ext cx="6269037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function </a:t>
            </a:r>
            <a:r>
              <a:rPr lang="en-US" altLang="en-US" sz="2000" b="0"/>
              <a:t>MAX-VALUE(</a:t>
            </a:r>
            <a:r>
              <a:rPr lang="en-US" altLang="en-US" sz="2000" b="0" i="1"/>
              <a:t>state</a:t>
            </a:r>
            <a:r>
              <a:rPr lang="en-US" altLang="en-US" sz="2000" b="0"/>
              <a:t>)</a:t>
            </a:r>
            <a:r>
              <a:rPr lang="en-US" altLang="en-US" sz="2000"/>
              <a:t> returns </a:t>
            </a:r>
            <a:r>
              <a:rPr lang="en-US" altLang="en-US" sz="2000" b="0" i="1"/>
              <a:t>a utility value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if </a:t>
            </a:r>
            <a:r>
              <a:rPr lang="en-US" altLang="en-US" sz="2000" b="0"/>
              <a:t>TERMINAL-TEST(</a:t>
            </a:r>
            <a:r>
              <a:rPr lang="en-US" altLang="en-US" sz="2000" b="0" i="1"/>
              <a:t>state</a:t>
            </a:r>
            <a:r>
              <a:rPr lang="en-US" altLang="en-US" sz="2000" b="0"/>
              <a:t>) </a:t>
            </a:r>
            <a:r>
              <a:rPr lang="en-US" altLang="en-US" sz="2000"/>
              <a:t>then return</a:t>
            </a:r>
            <a:r>
              <a:rPr lang="en-US" altLang="en-US" sz="2000" b="0"/>
              <a:t> UTILITY(</a:t>
            </a:r>
            <a:r>
              <a:rPr lang="en-US" altLang="en-US" sz="2000" b="0" i="1"/>
              <a:t>state</a:t>
            </a:r>
            <a:r>
              <a:rPr lang="en-US" altLang="en-US" sz="2000" b="0"/>
              <a:t>)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</a:t>
            </a:r>
            <a:r>
              <a:rPr lang="en-US" altLang="en-US" sz="2000" b="0" i="1"/>
              <a:t>v </a:t>
            </a:r>
            <a:r>
              <a:rPr lang="en-US" altLang="en-US" sz="2000" b="0">
                <a:sym typeface="Symbol" pitchFamily="2" charset="2"/>
              </a:rPr>
              <a:t></a:t>
            </a:r>
            <a:r>
              <a:rPr lang="en-US" altLang="en-US" sz="2000" b="0"/>
              <a:t> </a:t>
            </a:r>
            <a:r>
              <a:rPr lang="en-GB" altLang="en-US" sz="2000" b="0"/>
              <a:t>- </a:t>
            </a:r>
            <a:r>
              <a:rPr lang="en-US" altLang="en-US" sz="2000" b="0"/>
              <a:t>∞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MS Shell Dlg" charset="0"/>
              </a:rPr>
              <a:t>   for </a:t>
            </a:r>
            <a:r>
              <a:rPr lang="en-US" altLang="en-US" sz="2000" b="0" i="1">
                <a:latin typeface="MS Shell Dlg" charset="0"/>
              </a:rPr>
              <a:t>a,s</a:t>
            </a:r>
            <a:r>
              <a:rPr lang="en-US" altLang="en-US" sz="2000" b="0">
                <a:latin typeface="MS Shell Dlg" charset="0"/>
              </a:rPr>
              <a:t> in SUCCESSORS(</a:t>
            </a:r>
            <a:r>
              <a:rPr lang="en-US" altLang="en-US" sz="2000" b="0" i="1">
                <a:latin typeface="MS Shell Dlg" charset="0"/>
              </a:rPr>
              <a:t>state</a:t>
            </a:r>
            <a:r>
              <a:rPr lang="en-US" altLang="en-US" sz="2000" b="0">
                <a:latin typeface="MS Shell Dlg" charset="0"/>
              </a:rPr>
              <a:t>) </a:t>
            </a:r>
            <a:r>
              <a:rPr lang="en-US" altLang="en-US" sz="2000">
                <a:latin typeface="MS Shell Dlg" charset="0"/>
              </a:rPr>
              <a:t>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  </a:t>
            </a:r>
            <a:r>
              <a:rPr lang="en-US" altLang="en-US" sz="2000" b="0" i="1"/>
              <a:t>v </a:t>
            </a:r>
            <a:r>
              <a:rPr lang="en-US" altLang="en-US" sz="2000" b="0">
                <a:sym typeface="Symbol" pitchFamily="2" charset="2"/>
              </a:rPr>
              <a:t></a:t>
            </a:r>
            <a:r>
              <a:rPr lang="en-US" altLang="en-US" sz="2000" b="0"/>
              <a:t> </a:t>
            </a:r>
            <a:r>
              <a:rPr lang="en-US" altLang="en-US" sz="2000" b="0">
                <a:latin typeface="MS Shell Dlg" charset="0"/>
              </a:rPr>
              <a:t>MAX(</a:t>
            </a:r>
            <a:r>
              <a:rPr lang="en-US" altLang="en-US" sz="2000" b="0" i="1">
                <a:latin typeface="MS Shell Dlg" charset="0"/>
              </a:rPr>
              <a:t>v,</a:t>
            </a:r>
            <a:r>
              <a:rPr lang="en-US" altLang="en-US" sz="2000" b="0">
                <a:latin typeface="MS Shell Dlg" charset="0"/>
              </a:rPr>
              <a:t>MIN-VALUE(</a:t>
            </a:r>
            <a:r>
              <a:rPr lang="en-US" altLang="en-US" sz="2000" b="0" i="1">
                <a:latin typeface="MS Shell Dlg" charset="0"/>
              </a:rPr>
              <a:t>s</a:t>
            </a:r>
            <a:r>
              <a:rPr lang="en-US" altLang="en-US" sz="2000" b="0">
                <a:latin typeface="MS Shell Dlg" charset="0"/>
              </a:rPr>
              <a:t>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MS Shell Dlg" charset="0"/>
              </a:rPr>
              <a:t>   return </a:t>
            </a:r>
            <a:r>
              <a:rPr lang="en-US" altLang="en-US" sz="2000" b="0" i="1">
                <a:sym typeface="Symbol" pitchFamily="2" charset="2"/>
              </a:rPr>
              <a:t>v</a:t>
            </a:r>
          </a:p>
        </p:txBody>
      </p:sp>
      <p:sp>
        <p:nvSpPr>
          <p:cNvPr id="45063" name="Line 8">
            <a:extLst>
              <a:ext uri="{FF2B5EF4-FFF2-40B4-BE49-F238E27FC236}">
                <a16:creationId xmlns:a16="http://schemas.microsoft.com/office/drawing/2014/main" id="{AAA0DA32-0A37-174F-BE46-78DF4D4C8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743200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64" name="Line 11">
            <a:extLst>
              <a:ext uri="{FF2B5EF4-FFF2-40B4-BE49-F238E27FC236}">
                <a16:creationId xmlns:a16="http://schemas.microsoft.com/office/drawing/2014/main" id="{51975213-B351-E44B-8131-181D17527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572000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3389" name="Rectangle 13">
            <a:extLst>
              <a:ext uri="{FF2B5EF4-FFF2-40B4-BE49-F238E27FC236}">
                <a16:creationId xmlns:a16="http://schemas.microsoft.com/office/drawing/2014/main" id="{79F7D5E6-0101-2147-84AF-CEA457E0A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81200"/>
            <a:ext cx="30480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613390" name="Rectangle 14">
            <a:extLst>
              <a:ext uri="{FF2B5EF4-FFF2-40B4-BE49-F238E27FC236}">
                <a16:creationId xmlns:a16="http://schemas.microsoft.com/office/drawing/2014/main" id="{BF91AFE0-63E6-6B44-9A60-B3ADBF5CC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362200"/>
            <a:ext cx="6553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613391" name="Rectangle 15">
            <a:extLst>
              <a:ext uri="{FF2B5EF4-FFF2-40B4-BE49-F238E27FC236}">
                <a16:creationId xmlns:a16="http://schemas.microsoft.com/office/drawing/2014/main" id="{90EEF476-D170-8C4D-996E-5FD045C69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962400"/>
            <a:ext cx="37338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613392" name="Rectangle 16">
            <a:extLst>
              <a:ext uri="{FF2B5EF4-FFF2-40B4-BE49-F238E27FC236}">
                <a16:creationId xmlns:a16="http://schemas.microsoft.com/office/drawing/2014/main" id="{394D055F-A360-DA49-96F4-C59FCC928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867400"/>
            <a:ext cx="37338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613394" name="Rectangle 18">
            <a:extLst>
              <a:ext uri="{FF2B5EF4-FFF2-40B4-BE49-F238E27FC236}">
                <a16:creationId xmlns:a16="http://schemas.microsoft.com/office/drawing/2014/main" id="{CA4155BF-2D2A-4A42-928D-7A478AB5F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048000"/>
            <a:ext cx="1905000" cy="2286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45070" name="Footer Placeholder 3">
            <a:extLst>
              <a:ext uri="{FF2B5EF4-FFF2-40B4-BE49-F238E27FC236}">
                <a16:creationId xmlns:a16="http://schemas.microsoft.com/office/drawing/2014/main" id="{C3207338-A829-BF42-8D0F-32D3C8BFDE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3213" y="6248400"/>
            <a:ext cx="3457575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FACDC23F-D8A7-CA47-8ADC-8A30D4FB7F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CDB298-DB39-6F4A-83C1-6811A65E08A3}" type="slidenum">
              <a:rPr lang="en-US" altLang="en-US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47106" name="Date Placeholder 4">
            <a:extLst>
              <a:ext uri="{FF2B5EF4-FFF2-40B4-BE49-F238E27FC236}">
                <a16:creationId xmlns:a16="http://schemas.microsoft.com/office/drawing/2014/main" id="{C65AA766-9917-F84E-93E4-FB23AC4CEDF7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CEDDC7-B3EB-AB4D-8827-28F8FC2489B8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E010291-DD0E-B84D-87AE-4F9EF5366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Properties of Minimax</a:t>
            </a:r>
          </a:p>
        </p:txBody>
      </p:sp>
      <p:graphicFrame>
        <p:nvGraphicFramePr>
          <p:cNvPr id="611387" name="Group 59">
            <a:extLst>
              <a:ext uri="{FF2B5EF4-FFF2-40B4-BE49-F238E27FC236}">
                <a16:creationId xmlns:a16="http://schemas.microsoft.com/office/drawing/2014/main" id="{BF485251-8768-4843-B4DD-0604543ACB5D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2209800"/>
          <a:ext cx="3962400" cy="4013200"/>
        </p:xfrm>
        <a:graphic>
          <a:graphicData uri="http://schemas.openxmlformats.org/drawingml/2006/table">
            <a:tbl>
              <a:tblPr/>
              <a:tblGrid>
                <a:gridCol w="2398713">
                  <a:extLst>
                    <a:ext uri="{9D8B030D-6E8A-4147-A177-3AD203B41FA5}">
                      <a16:colId xmlns:a16="http://schemas.microsoft.com/office/drawing/2014/main" val="2910120"/>
                    </a:ext>
                  </a:extLst>
                </a:gridCol>
                <a:gridCol w="1563687">
                  <a:extLst>
                    <a:ext uri="{9D8B030D-6E8A-4147-A177-3AD203B41FA5}">
                      <a16:colId xmlns:a16="http://schemas.microsoft.com/office/drawing/2014/main" val="1711106067"/>
                    </a:ext>
                  </a:extLst>
                </a:gridCol>
              </a:tblGrid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Criterion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Minimax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286816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Complete?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44117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O(b</a:t>
                      </a:r>
                      <a:r>
                        <a:rPr kumimoji="0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970472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Space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O(bm)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05340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Optimal?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09438"/>
                  </a:ext>
                </a:extLst>
              </a:tr>
            </a:tbl>
          </a:graphicData>
        </a:graphic>
      </p:graphicFrame>
      <p:sp>
        <p:nvSpPr>
          <p:cNvPr id="611370" name="Text Box 42">
            <a:extLst>
              <a:ext uri="{FF2B5EF4-FFF2-40B4-BE49-F238E27FC236}">
                <a16:creationId xmlns:a16="http://schemas.microsoft.com/office/drawing/2014/main" id="{9D72390E-5B84-6948-B155-FDF1DB809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429000"/>
            <a:ext cx="44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sym typeface="Wingdings" pitchFamily="2" charset="2"/>
              </a:rPr>
              <a:t></a:t>
            </a:r>
          </a:p>
        </p:txBody>
      </p:sp>
      <p:sp>
        <p:nvSpPr>
          <p:cNvPr id="611371" name="Text Box 43">
            <a:extLst>
              <a:ext uri="{FF2B5EF4-FFF2-40B4-BE49-F238E27FC236}">
                <a16:creationId xmlns:a16="http://schemas.microsoft.com/office/drawing/2014/main" id="{EF942812-89A1-4A4A-98BF-1B540E833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216400"/>
            <a:ext cx="44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sym typeface="Wingdings" pitchFamily="2" charset="2"/>
              </a:rPr>
              <a:t></a:t>
            </a:r>
            <a:endParaRPr lang="en-US" altLang="en-US" sz="2400" b="0"/>
          </a:p>
        </p:txBody>
      </p:sp>
      <p:sp>
        <p:nvSpPr>
          <p:cNvPr id="611372" name="Text Box 44">
            <a:extLst>
              <a:ext uri="{FF2B5EF4-FFF2-40B4-BE49-F238E27FC236}">
                <a16:creationId xmlns:a16="http://schemas.microsoft.com/office/drawing/2014/main" id="{DCBF776A-CCD6-2342-AD51-19680FBB2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003800"/>
            <a:ext cx="4445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sym typeface="Wingdings" pitchFamily="2" charset="2"/>
              </a:rPr>
              <a:t></a:t>
            </a:r>
            <a:endParaRPr lang="en-US" altLang="en-US" sz="2400" b="0"/>
          </a:p>
        </p:txBody>
      </p:sp>
      <p:sp>
        <p:nvSpPr>
          <p:cNvPr id="47131" name="Footer Placeholder 3">
            <a:extLst>
              <a:ext uri="{FF2B5EF4-FFF2-40B4-BE49-F238E27FC236}">
                <a16:creationId xmlns:a16="http://schemas.microsoft.com/office/drawing/2014/main" id="{1068F7A0-5A6A-7043-9940-582F84E960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3213" y="6248400"/>
            <a:ext cx="3457575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12" name="Text Box 44">
            <a:extLst>
              <a:ext uri="{FF2B5EF4-FFF2-40B4-BE49-F238E27FC236}">
                <a16:creationId xmlns:a16="http://schemas.microsoft.com/office/drawing/2014/main" id="{C2C0270E-971C-4743-89BA-758531BC2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163" y="5745163"/>
            <a:ext cx="4445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sym typeface="Wingdings" pitchFamily="2" charset="2"/>
              </a:rPr>
              <a:t></a:t>
            </a:r>
            <a:endParaRPr lang="en-US" altLang="en-US" sz="2400" b="0"/>
          </a:p>
        </p:txBody>
      </p:sp>
      <p:sp>
        <p:nvSpPr>
          <p:cNvPr id="47133" name="TextBox 1">
            <a:extLst>
              <a:ext uri="{FF2B5EF4-FFF2-40B4-BE49-F238E27FC236}">
                <a16:creationId xmlns:a16="http://schemas.microsoft.com/office/drawing/2014/main" id="{7BBF8508-0FA1-A44C-AF60-BFDE0CC22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4076700"/>
            <a:ext cx="19431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Times New Roman" panose="02020603050405020304" pitchFamily="18" charset="0"/>
              </a:rPr>
              <a:t>b - maximum branching factor of the search tree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i="1">
                <a:latin typeface="Times New Roman" panose="02020603050405020304" pitchFamily="18" charset="0"/>
              </a:rPr>
              <a:t>m</a:t>
            </a:r>
            <a:r>
              <a:rPr lang="en-US" altLang="en-US" sz="1600" i="1">
                <a:latin typeface="Times New Roman" panose="02020603050405020304" pitchFamily="18" charset="0"/>
              </a:rPr>
              <a:t> – </a:t>
            </a:r>
            <a:r>
              <a:rPr lang="en-GB" altLang="en-US" sz="1600" i="1">
                <a:latin typeface="Times New Roman" panose="02020603050405020304" pitchFamily="18" charset="0"/>
              </a:rPr>
              <a:t>maximum </a:t>
            </a:r>
            <a:r>
              <a:rPr lang="en-US" altLang="en-US" sz="1600" i="1">
                <a:latin typeface="Times New Roman" panose="02020603050405020304" pitchFamily="18" charset="0"/>
              </a:rPr>
              <a:t>depth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70" grpId="0" autoUpdateAnimBg="0"/>
      <p:bldP spid="611371" grpId="0" autoUpdateAnimBg="0"/>
      <p:bldP spid="611372" grpId="0" autoUpdateAnimBg="0"/>
      <p:bldP spid="1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6D78A15-B79E-8548-ACED-EF159DD062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5AF342-4308-B445-BF8D-279C4B940F96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49154" name="Date Placeholder 5">
            <a:extLst>
              <a:ext uri="{FF2B5EF4-FFF2-40B4-BE49-F238E27FC236}">
                <a16:creationId xmlns:a16="http://schemas.microsoft.com/office/drawing/2014/main" id="{54340B8C-2F8A-7E41-BCEB-3EDD2334DAD2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5886F0-A09F-C549-9FCE-59C7F779FC71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F2F7125B-1304-7B46-A85F-BE4F10537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Multiplayer games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02C7D594-A612-284E-BB92-5959BEC6F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Games allow more than two players</a:t>
            </a:r>
          </a:p>
          <a:p>
            <a:pPr eaLnBrk="1" hangingPunct="1"/>
            <a:r>
              <a:rPr lang="en-US" altLang="en-US"/>
              <a:t>Single minimax values become vectors</a:t>
            </a:r>
          </a:p>
        </p:txBody>
      </p:sp>
      <p:pic>
        <p:nvPicPr>
          <p:cNvPr id="49157" name="Picture 4" descr="minimax3.pdf                                                   00105F05IRIDIA                         BC96F375:">
            <a:extLst>
              <a:ext uri="{FF2B5EF4-FFF2-40B4-BE49-F238E27FC236}">
                <a16:creationId xmlns:a16="http://schemas.microsoft.com/office/drawing/2014/main" id="{6E921ADB-F453-DF43-87B4-FB1F463D0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3057525"/>
            <a:ext cx="75692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Footer Placeholder 3">
            <a:extLst>
              <a:ext uri="{FF2B5EF4-FFF2-40B4-BE49-F238E27FC236}">
                <a16:creationId xmlns:a16="http://schemas.microsoft.com/office/drawing/2014/main" id="{3905E6E7-85C0-C549-8A5F-8A23B33F2E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3213" y="6248400"/>
            <a:ext cx="3457575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A0A17-422E-234D-9157-46FB5B8322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C37CAA-4F8C-334A-8395-E2BFEC9107CD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0178" name="Date Placeholder 5">
            <a:extLst>
              <a:ext uri="{FF2B5EF4-FFF2-40B4-BE49-F238E27FC236}">
                <a16:creationId xmlns:a16="http://schemas.microsoft.com/office/drawing/2014/main" id="{D5AFF538-FC8E-5148-B573-7BFE823251D4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E1DF22-FF6F-184D-98F9-EEA737FB5258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0E54D5B-FE0F-6444-AF54-373BEA265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 of minimax search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E9EA92A0-3298-4B44-AED6-2F13BE9D2E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Number of games states is exponential to the number of moves.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Solution: Do not examine every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==&gt; Alpha-beta pruning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Alpha = value of best choice found so far at any choice point along the MAX path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Beta = value of best choice found so far at any choice point along the MIN path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Revisit example …</a:t>
            </a:r>
          </a:p>
        </p:txBody>
      </p:sp>
      <p:sp>
        <p:nvSpPr>
          <p:cNvPr id="50181" name="Footer Placeholder 3">
            <a:extLst>
              <a:ext uri="{FF2B5EF4-FFF2-40B4-BE49-F238E27FC236}">
                <a16:creationId xmlns:a16="http://schemas.microsoft.com/office/drawing/2014/main" id="{1AF854C9-77E1-5149-9F41-BAC22FDB27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3213" y="6248400"/>
            <a:ext cx="3457575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F93F0AEF-575D-5D4F-B5D0-57A6DFBDD8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47C607-0A9A-1F41-94C2-5918901442DC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1202" name="Date Placeholder 4">
            <a:extLst>
              <a:ext uri="{FF2B5EF4-FFF2-40B4-BE49-F238E27FC236}">
                <a16:creationId xmlns:a16="http://schemas.microsoft.com/office/drawing/2014/main" id="{FA3BC680-A2AA-C744-90B3-149A319C0ECB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F3BAF1-F3FC-664E-ABC1-D37D47B9C3A0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A7DDA4F8-6D8F-1442-AF89-D6F0F5114B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Alpha-Beta Example</a:t>
            </a:r>
          </a:p>
        </p:txBody>
      </p:sp>
      <p:pic>
        <p:nvPicPr>
          <p:cNvPr id="51204" name="Picture 29">
            <a:extLst>
              <a:ext uri="{FF2B5EF4-FFF2-40B4-BE49-F238E27FC236}">
                <a16:creationId xmlns:a16="http://schemas.microsoft.com/office/drawing/2014/main" id="{69E9381D-6884-2346-8FA7-9D43A12D9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09800"/>
            <a:ext cx="7010400" cy="425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5" name="Rectangle 33">
            <a:extLst>
              <a:ext uri="{FF2B5EF4-FFF2-40B4-BE49-F238E27FC236}">
                <a16:creationId xmlns:a16="http://schemas.microsoft.com/office/drawing/2014/main" id="{AA378D44-2D5F-B749-836F-A095963A4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943600"/>
            <a:ext cx="23622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51206" name="Text Box 34">
            <a:extLst>
              <a:ext uri="{FF2B5EF4-FFF2-40B4-BE49-F238E27FC236}">
                <a16:creationId xmlns:a16="http://schemas.microsoft.com/office/drawing/2014/main" id="{B33249D4-EF4A-BD49-B8E3-BD5B9F994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98925"/>
            <a:ext cx="1068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[-∞, +∞]</a:t>
            </a:r>
          </a:p>
        </p:txBody>
      </p:sp>
      <p:sp>
        <p:nvSpPr>
          <p:cNvPr id="51207" name="Text Box 35">
            <a:extLst>
              <a:ext uri="{FF2B5EF4-FFF2-40B4-BE49-F238E27FC236}">
                <a16:creationId xmlns:a16="http://schemas.microsoft.com/office/drawing/2014/main" id="{215EABB2-774F-1F41-9094-A693CDB6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819400"/>
            <a:ext cx="1004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[-∞,+∞]</a:t>
            </a:r>
          </a:p>
        </p:txBody>
      </p:sp>
      <p:sp>
        <p:nvSpPr>
          <p:cNvPr id="51208" name="Rectangle 37">
            <a:extLst>
              <a:ext uri="{FF2B5EF4-FFF2-40B4-BE49-F238E27FC236}">
                <a16:creationId xmlns:a16="http://schemas.microsoft.com/office/drawing/2014/main" id="{AB18208B-0C60-964E-935A-067B011E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14800"/>
            <a:ext cx="23622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51209" name="Rectangle 38">
            <a:extLst>
              <a:ext uri="{FF2B5EF4-FFF2-40B4-BE49-F238E27FC236}">
                <a16:creationId xmlns:a16="http://schemas.microsoft.com/office/drawing/2014/main" id="{890CA17A-7711-E34A-A961-6D3B85957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334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51210" name="Oval 39">
            <a:extLst>
              <a:ext uri="{FF2B5EF4-FFF2-40B4-BE49-F238E27FC236}">
                <a16:creationId xmlns:a16="http://schemas.microsoft.com/office/drawing/2014/main" id="{4F564E63-B907-624F-BA36-73C042240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743200"/>
            <a:ext cx="1447800" cy="685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51211" name="Text Box 40">
            <a:extLst>
              <a:ext uri="{FF2B5EF4-FFF2-40B4-BE49-F238E27FC236}">
                <a16:creationId xmlns:a16="http://schemas.microsoft.com/office/drawing/2014/main" id="{89F4C4C7-97FF-144F-B747-294B63214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438400"/>
            <a:ext cx="3117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i="1">
                <a:solidFill>
                  <a:srgbClr val="FF0000"/>
                </a:solidFill>
                <a:latin typeface="Courier" pitchFamily="2" charset="0"/>
              </a:rPr>
              <a:t>Range of possible values</a:t>
            </a:r>
          </a:p>
        </p:txBody>
      </p:sp>
      <p:sp>
        <p:nvSpPr>
          <p:cNvPr id="51212" name="Text Box 41">
            <a:extLst>
              <a:ext uri="{FF2B5EF4-FFF2-40B4-BE49-F238E27FC236}">
                <a16:creationId xmlns:a16="http://schemas.microsoft.com/office/drawing/2014/main" id="{FA81DD16-FB2B-D44A-AA72-2993BE02C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57400"/>
            <a:ext cx="3840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Do DF-search until first leaf</a:t>
            </a:r>
          </a:p>
        </p:txBody>
      </p:sp>
      <p:sp>
        <p:nvSpPr>
          <p:cNvPr id="51213" name="Footer Placeholder 3">
            <a:extLst>
              <a:ext uri="{FF2B5EF4-FFF2-40B4-BE49-F238E27FC236}">
                <a16:creationId xmlns:a16="http://schemas.microsoft.com/office/drawing/2014/main" id="{838D5464-1D2E-954A-BB19-748389FA28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3213" y="6248400"/>
            <a:ext cx="3457575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BD2839F-6E03-E947-8934-21DDE6F61B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61C551-7831-AF4D-AF35-DB3A84F9F678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3250" name="Date Placeholder 4">
            <a:extLst>
              <a:ext uri="{FF2B5EF4-FFF2-40B4-BE49-F238E27FC236}">
                <a16:creationId xmlns:a16="http://schemas.microsoft.com/office/drawing/2014/main" id="{0C7431D2-50BF-2B44-9547-4243AC19A4AE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6494B1-FD32-754C-8A4B-943F35720002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65828D6-9C4D-9441-B14D-B42CDC3D8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Alpha-Beta Example (continued)</a:t>
            </a:r>
          </a:p>
        </p:txBody>
      </p:sp>
      <p:pic>
        <p:nvPicPr>
          <p:cNvPr id="53252" name="Picture 3">
            <a:extLst>
              <a:ext uri="{FF2B5EF4-FFF2-40B4-BE49-F238E27FC236}">
                <a16:creationId xmlns:a16="http://schemas.microsoft.com/office/drawing/2014/main" id="{5A6B6434-F2BC-A34E-91BA-BC4AF906C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09800"/>
            <a:ext cx="7010400" cy="425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3" name="Rectangle 4">
            <a:extLst>
              <a:ext uri="{FF2B5EF4-FFF2-40B4-BE49-F238E27FC236}">
                <a16:creationId xmlns:a16="http://schemas.microsoft.com/office/drawing/2014/main" id="{06DCD5C0-25F8-284B-B509-A05F671F8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943600"/>
            <a:ext cx="12954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53254" name="Text Box 5">
            <a:extLst>
              <a:ext uri="{FF2B5EF4-FFF2-40B4-BE49-F238E27FC236}">
                <a16:creationId xmlns:a16="http://schemas.microsoft.com/office/drawing/2014/main" id="{DE051EC3-5A67-5940-97DA-78AEC5E7C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4098925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>
                <a:solidFill>
                  <a:srgbClr val="FF0000"/>
                </a:solidFill>
              </a:rPr>
              <a:t>[-∞,3]</a:t>
            </a:r>
            <a:endParaRPr lang="en-US" altLang="en-US" sz="2400"/>
          </a:p>
        </p:txBody>
      </p:sp>
      <p:sp>
        <p:nvSpPr>
          <p:cNvPr id="53255" name="Text Box 6">
            <a:extLst>
              <a:ext uri="{FF2B5EF4-FFF2-40B4-BE49-F238E27FC236}">
                <a16:creationId xmlns:a16="http://schemas.microsoft.com/office/drawing/2014/main" id="{D8F8BD42-EFE1-744F-AA70-31DA2C4EF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819400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[-∞,+∞]</a:t>
            </a:r>
          </a:p>
        </p:txBody>
      </p:sp>
      <p:grpSp>
        <p:nvGrpSpPr>
          <p:cNvPr id="53256" name="Group 9">
            <a:extLst>
              <a:ext uri="{FF2B5EF4-FFF2-40B4-BE49-F238E27FC236}">
                <a16:creationId xmlns:a16="http://schemas.microsoft.com/office/drawing/2014/main" id="{9BF9925A-46D4-1F44-9CFB-59EA2DAE7BCA}"/>
              </a:ext>
            </a:extLst>
          </p:cNvPr>
          <p:cNvGrpSpPr>
            <a:grpSpLocks/>
          </p:cNvGrpSpPr>
          <p:nvPr/>
        </p:nvGrpSpPr>
        <p:grpSpPr bwMode="auto">
          <a:xfrm>
            <a:off x="4965700" y="4100513"/>
            <a:ext cx="444500" cy="319087"/>
            <a:chOff x="3128" y="2583"/>
            <a:chExt cx="280" cy="201"/>
          </a:xfrm>
        </p:grpSpPr>
        <p:pic>
          <p:nvPicPr>
            <p:cNvPr id="53258" name="Picture 7">
              <a:extLst>
                <a:ext uri="{FF2B5EF4-FFF2-40B4-BE49-F238E27FC236}">
                  <a16:creationId xmlns:a16="http://schemas.microsoft.com/office/drawing/2014/main" id="{6A635A31-2FF3-A64A-8181-40A79EA3BA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8" y="2592"/>
              <a:ext cx="1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259" name="Picture 8">
              <a:extLst>
                <a:ext uri="{FF2B5EF4-FFF2-40B4-BE49-F238E27FC236}">
                  <a16:creationId xmlns:a16="http://schemas.microsoft.com/office/drawing/2014/main" id="{BAB4D694-91D6-6A4E-8FD5-7A99789A3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" y="2583"/>
              <a:ext cx="148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257" name="Footer Placeholder 3">
            <a:extLst>
              <a:ext uri="{FF2B5EF4-FFF2-40B4-BE49-F238E27FC236}">
                <a16:creationId xmlns:a16="http://schemas.microsoft.com/office/drawing/2014/main" id="{0F005034-FF22-8341-ABF3-29E1205B5F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3213" y="6248400"/>
            <a:ext cx="3457575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3">
            <a:extLst>
              <a:ext uri="{FF2B5EF4-FFF2-40B4-BE49-F238E27FC236}">
                <a16:creationId xmlns:a16="http://schemas.microsoft.com/office/drawing/2014/main" id="{96B2E0CC-A54B-1641-9DEC-A75239036A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3213" y="6248400"/>
            <a:ext cx="3709987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D9CBE-F3B2-E449-80CE-5257AC3D1A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0828B7-AD98-0A4E-A7F8-FED03ECC06C1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21507" name="Date Placeholder 5">
            <a:extLst>
              <a:ext uri="{FF2B5EF4-FFF2-40B4-BE49-F238E27FC236}">
                <a16:creationId xmlns:a16="http://schemas.microsoft.com/office/drawing/2014/main" id="{E0E73619-08ED-754B-8F6D-2B4179FABC9E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5A64A3-2C72-594B-8F72-BBCF1D59ABDD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FE7CC4A8-847C-2A42-B4A7-49DB8D731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AABE2B11-DBF9-214D-9D80-4B4053BAD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are games?</a:t>
            </a:r>
          </a:p>
          <a:p>
            <a:pPr eaLnBrk="1" hangingPunct="1"/>
            <a:r>
              <a:rPr lang="en-US" altLang="en-US"/>
              <a:t>Optimal decisions in games</a:t>
            </a:r>
          </a:p>
          <a:p>
            <a:pPr lvl="1" eaLnBrk="1" hangingPunct="1"/>
            <a:r>
              <a:rPr lang="en-US" altLang="en-US"/>
              <a:t>Which strategy  leads to success?</a:t>
            </a:r>
          </a:p>
          <a:p>
            <a:pPr eaLnBrk="1" hangingPunct="1"/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-</a:t>
            </a:r>
            <a:r>
              <a:rPr lang="en-US" altLang="en-US"/>
              <a:t> pruning</a:t>
            </a:r>
          </a:p>
          <a:p>
            <a:pPr eaLnBrk="1" hangingPunct="1"/>
            <a:r>
              <a:rPr lang="en-US" altLang="en-US"/>
              <a:t>Games of imperfect information</a:t>
            </a:r>
          </a:p>
          <a:p>
            <a:pPr eaLnBrk="1" hangingPunct="1"/>
            <a:r>
              <a:rPr lang="en-US" altLang="en-US"/>
              <a:t>Games that include an element of chance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5F17C8C-E006-3047-9B49-5E81C91E48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03F6A0-E65C-B447-A9B7-A5D3AC860F83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5298" name="Date Placeholder 4">
            <a:extLst>
              <a:ext uri="{FF2B5EF4-FFF2-40B4-BE49-F238E27FC236}">
                <a16:creationId xmlns:a16="http://schemas.microsoft.com/office/drawing/2014/main" id="{A0D0AE88-622D-4840-824B-14D6248DB241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1340F9-46A9-8E4C-99CD-0420D0EBE82A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C5926D-01C2-014B-BE1C-22C6F1B34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Alpha-Beta Example (continued)</a:t>
            </a:r>
          </a:p>
        </p:txBody>
      </p:sp>
      <p:pic>
        <p:nvPicPr>
          <p:cNvPr id="55300" name="Picture 3">
            <a:extLst>
              <a:ext uri="{FF2B5EF4-FFF2-40B4-BE49-F238E27FC236}">
                <a16:creationId xmlns:a16="http://schemas.microsoft.com/office/drawing/2014/main" id="{F22D2EFC-DF8D-294C-9836-5EA0D4EE3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09800"/>
            <a:ext cx="7010400" cy="425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1" name="Text Box 4">
            <a:extLst>
              <a:ext uri="{FF2B5EF4-FFF2-40B4-BE49-F238E27FC236}">
                <a16:creationId xmlns:a16="http://schemas.microsoft.com/office/drawing/2014/main" id="{08E445D5-0A84-C54E-BEBB-DBC3DCB94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4098925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[-∞,3]</a:t>
            </a:r>
            <a:endParaRPr lang="en-US" altLang="en-US" sz="2400"/>
          </a:p>
        </p:txBody>
      </p:sp>
      <p:sp>
        <p:nvSpPr>
          <p:cNvPr id="55302" name="Text Box 5">
            <a:extLst>
              <a:ext uri="{FF2B5EF4-FFF2-40B4-BE49-F238E27FC236}">
                <a16:creationId xmlns:a16="http://schemas.microsoft.com/office/drawing/2014/main" id="{B7EFA357-E173-D644-8E0F-3F6693020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819400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[-∞,+∞]</a:t>
            </a:r>
          </a:p>
        </p:txBody>
      </p:sp>
      <p:sp>
        <p:nvSpPr>
          <p:cNvPr id="55303" name="Rectangle 6">
            <a:extLst>
              <a:ext uri="{FF2B5EF4-FFF2-40B4-BE49-F238E27FC236}">
                <a16:creationId xmlns:a16="http://schemas.microsoft.com/office/drawing/2014/main" id="{8FF3ACE4-EE6F-EB4D-8774-83B18F81B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943600"/>
            <a:ext cx="4572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grpSp>
        <p:nvGrpSpPr>
          <p:cNvPr id="55304" name="Group 7">
            <a:extLst>
              <a:ext uri="{FF2B5EF4-FFF2-40B4-BE49-F238E27FC236}">
                <a16:creationId xmlns:a16="http://schemas.microsoft.com/office/drawing/2014/main" id="{EF1D8D05-487A-9F45-B277-0AB328CFFB16}"/>
              </a:ext>
            </a:extLst>
          </p:cNvPr>
          <p:cNvGrpSpPr>
            <a:grpSpLocks/>
          </p:cNvGrpSpPr>
          <p:nvPr/>
        </p:nvGrpSpPr>
        <p:grpSpPr bwMode="auto">
          <a:xfrm>
            <a:off x="4965700" y="4100513"/>
            <a:ext cx="444500" cy="319087"/>
            <a:chOff x="3128" y="2583"/>
            <a:chExt cx="280" cy="201"/>
          </a:xfrm>
        </p:grpSpPr>
        <p:pic>
          <p:nvPicPr>
            <p:cNvPr id="55306" name="Picture 8">
              <a:extLst>
                <a:ext uri="{FF2B5EF4-FFF2-40B4-BE49-F238E27FC236}">
                  <a16:creationId xmlns:a16="http://schemas.microsoft.com/office/drawing/2014/main" id="{DE99E991-BA7E-C24D-A01A-A4E8C96756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8" y="2592"/>
              <a:ext cx="1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307" name="Picture 9">
              <a:extLst>
                <a:ext uri="{FF2B5EF4-FFF2-40B4-BE49-F238E27FC236}">
                  <a16:creationId xmlns:a16="http://schemas.microsoft.com/office/drawing/2014/main" id="{4776238E-5F92-354A-9566-AEE856400B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" y="2583"/>
              <a:ext cx="148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5305" name="Footer Placeholder 3">
            <a:extLst>
              <a:ext uri="{FF2B5EF4-FFF2-40B4-BE49-F238E27FC236}">
                <a16:creationId xmlns:a16="http://schemas.microsoft.com/office/drawing/2014/main" id="{EFC47D4C-3996-D843-BF8A-F8B96BE1DB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3213" y="6248400"/>
            <a:ext cx="3457575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729E9F5-4422-0E40-8BEF-40FCE8A660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63E5DA-4C6B-E346-A63E-798780D465E5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7346" name="Date Placeholder 4">
            <a:extLst>
              <a:ext uri="{FF2B5EF4-FFF2-40B4-BE49-F238E27FC236}">
                <a16:creationId xmlns:a16="http://schemas.microsoft.com/office/drawing/2014/main" id="{ECB3D426-0A10-E14D-8824-304FDDCC220A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BC27B5-6258-464D-A636-4E73A0202B4B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C767AD3A-7709-0647-89E5-3F6E69F0C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Alpha-Beta Example (continued)</a:t>
            </a:r>
          </a:p>
        </p:txBody>
      </p:sp>
      <p:pic>
        <p:nvPicPr>
          <p:cNvPr id="57348" name="Picture 3">
            <a:extLst>
              <a:ext uri="{FF2B5EF4-FFF2-40B4-BE49-F238E27FC236}">
                <a16:creationId xmlns:a16="http://schemas.microsoft.com/office/drawing/2014/main" id="{95E44637-8A05-0840-9C10-7A1BB022F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09800"/>
            <a:ext cx="7010400" cy="425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9" name="Text Box 4">
            <a:extLst>
              <a:ext uri="{FF2B5EF4-FFF2-40B4-BE49-F238E27FC236}">
                <a16:creationId xmlns:a16="http://schemas.microsoft.com/office/drawing/2014/main" id="{82352272-EB35-4241-AB1C-E15000D44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819400"/>
            <a:ext cx="868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>
                <a:solidFill>
                  <a:srgbClr val="FF0000"/>
                </a:solidFill>
              </a:rPr>
              <a:t>[3,+∞]</a:t>
            </a:r>
            <a:endParaRPr lang="en-US" altLang="en-US" sz="2000" b="0"/>
          </a:p>
        </p:txBody>
      </p:sp>
      <p:sp>
        <p:nvSpPr>
          <p:cNvPr id="57350" name="Text Box 5">
            <a:extLst>
              <a:ext uri="{FF2B5EF4-FFF2-40B4-BE49-F238E27FC236}">
                <a16:creationId xmlns:a16="http://schemas.microsoft.com/office/drawing/2014/main" id="{2F57ACA5-F885-9146-A72D-0186F1034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098925"/>
            <a:ext cx="671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>
                <a:solidFill>
                  <a:srgbClr val="FF0000"/>
                </a:solidFill>
              </a:rPr>
              <a:t>[3,3]</a:t>
            </a:r>
            <a:endParaRPr lang="en-US" altLang="en-US" sz="2000" b="0"/>
          </a:p>
        </p:txBody>
      </p:sp>
      <p:sp>
        <p:nvSpPr>
          <p:cNvPr id="57351" name="Footer Placeholder 3">
            <a:extLst>
              <a:ext uri="{FF2B5EF4-FFF2-40B4-BE49-F238E27FC236}">
                <a16:creationId xmlns:a16="http://schemas.microsoft.com/office/drawing/2014/main" id="{FE0D49B4-EBED-A046-B80D-A20D87D8CE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3213" y="6248400"/>
            <a:ext cx="3457575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DCB0CD0-EF86-0147-A0F3-FF1DB13B4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1822F0-7A6C-A545-8CE8-641DCB9B541E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9394" name="Date Placeholder 4">
            <a:extLst>
              <a:ext uri="{FF2B5EF4-FFF2-40B4-BE49-F238E27FC236}">
                <a16:creationId xmlns:a16="http://schemas.microsoft.com/office/drawing/2014/main" id="{E30E8D7D-2CF9-B742-89FE-D7046CA856D8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4ADD55-4E0E-D645-AAEA-0D863A01F70F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54C08FD4-8787-7A4E-8CC6-47E0C3C4E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Alpha-Beta Example (continued)</a:t>
            </a:r>
          </a:p>
        </p:txBody>
      </p:sp>
      <p:pic>
        <p:nvPicPr>
          <p:cNvPr id="59396" name="Picture 3">
            <a:extLst>
              <a:ext uri="{FF2B5EF4-FFF2-40B4-BE49-F238E27FC236}">
                <a16:creationId xmlns:a16="http://schemas.microsoft.com/office/drawing/2014/main" id="{6135122F-3259-4A47-984A-3707ACE9C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057400"/>
            <a:ext cx="6819900" cy="436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397" name="Text Box 4">
            <a:extLst>
              <a:ext uri="{FF2B5EF4-FFF2-40B4-BE49-F238E27FC236}">
                <a16:creationId xmlns:a16="http://schemas.microsoft.com/office/drawing/2014/main" id="{D8B86AD9-F494-7544-A77B-F62A456CE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075" y="3922713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>
                <a:solidFill>
                  <a:srgbClr val="FF0000"/>
                </a:solidFill>
              </a:rPr>
              <a:t>[-∞,2]</a:t>
            </a:r>
            <a:endParaRPr lang="en-US" altLang="en-US" sz="2400"/>
          </a:p>
        </p:txBody>
      </p:sp>
      <p:sp>
        <p:nvSpPr>
          <p:cNvPr id="59398" name="Text Box 5">
            <a:extLst>
              <a:ext uri="{FF2B5EF4-FFF2-40B4-BE49-F238E27FC236}">
                <a16:creationId xmlns:a16="http://schemas.microsoft.com/office/drawing/2014/main" id="{44527938-4E30-F948-B4AC-1F140D981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75" y="2643188"/>
            <a:ext cx="868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[3,+∞]</a:t>
            </a:r>
          </a:p>
        </p:txBody>
      </p:sp>
      <p:sp>
        <p:nvSpPr>
          <p:cNvPr id="59399" name="Text Box 6">
            <a:extLst>
              <a:ext uri="{FF2B5EF4-FFF2-40B4-BE49-F238E27FC236}">
                <a16:creationId xmlns:a16="http://schemas.microsoft.com/office/drawing/2014/main" id="{07512EA0-38E7-3A4F-9240-E1A783506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275" y="3922713"/>
            <a:ext cx="671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[3,3]</a:t>
            </a:r>
          </a:p>
        </p:txBody>
      </p:sp>
      <p:sp>
        <p:nvSpPr>
          <p:cNvPr id="59400" name="Oval 7">
            <a:extLst>
              <a:ext uri="{FF2B5EF4-FFF2-40B4-BE49-F238E27FC236}">
                <a16:creationId xmlns:a16="http://schemas.microsoft.com/office/drawing/2014/main" id="{7ED3D1D4-BE6C-A645-B808-C5F0FC2B8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5" y="3709988"/>
            <a:ext cx="2438400" cy="9144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59401" name="Text Box 8">
            <a:extLst>
              <a:ext uri="{FF2B5EF4-FFF2-40B4-BE49-F238E27FC236}">
                <a16:creationId xmlns:a16="http://schemas.microsoft.com/office/drawing/2014/main" id="{1F2D9B34-D7D0-7C46-AAAA-9B9B7651F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75" y="2932113"/>
            <a:ext cx="2790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1">
                <a:solidFill>
                  <a:srgbClr val="FF0000"/>
                </a:solidFill>
                <a:latin typeface="Courier" pitchFamily="2" charset="0"/>
              </a:rPr>
              <a:t>This node is worse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1">
                <a:solidFill>
                  <a:srgbClr val="FF0000"/>
                </a:solidFill>
                <a:latin typeface="Courier" pitchFamily="2" charset="0"/>
              </a:rPr>
              <a:t>for MAX</a:t>
            </a:r>
            <a:endParaRPr lang="en-US" altLang="en-US" sz="2400"/>
          </a:p>
        </p:txBody>
      </p:sp>
      <p:sp>
        <p:nvSpPr>
          <p:cNvPr id="59402" name="Footer Placeholder 3">
            <a:extLst>
              <a:ext uri="{FF2B5EF4-FFF2-40B4-BE49-F238E27FC236}">
                <a16:creationId xmlns:a16="http://schemas.microsoft.com/office/drawing/2014/main" id="{494DE25B-5457-D24E-A3F4-BBF88A3B1C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3213" y="6248400"/>
            <a:ext cx="3457575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4B3C9209-1CF3-5544-B660-A04D9F11C6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2A854B-69F5-7F40-8201-7FE0ABC03347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61442" name="Date Placeholder 4">
            <a:extLst>
              <a:ext uri="{FF2B5EF4-FFF2-40B4-BE49-F238E27FC236}">
                <a16:creationId xmlns:a16="http://schemas.microsoft.com/office/drawing/2014/main" id="{BBAFE8C1-A565-5F43-AFB9-D1CCAB9E1DE4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4530A8-9E90-7144-804A-7075B8768995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4AB29677-98A9-B24E-B776-3DF1CD27F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Alpha-Beta Example (continued)</a:t>
            </a:r>
          </a:p>
        </p:txBody>
      </p:sp>
      <p:pic>
        <p:nvPicPr>
          <p:cNvPr id="61444" name="Picture 5">
            <a:extLst>
              <a:ext uri="{FF2B5EF4-FFF2-40B4-BE49-F238E27FC236}">
                <a16:creationId xmlns:a16="http://schemas.microsoft.com/office/drawing/2014/main" id="{65A2458D-6E0B-8D4B-9D55-867179869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7391400" cy="324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45" name="Text Box 6">
            <a:extLst>
              <a:ext uri="{FF2B5EF4-FFF2-40B4-BE49-F238E27FC236}">
                <a16:creationId xmlns:a16="http://schemas.microsoft.com/office/drawing/2014/main" id="{228256DF-9174-9D48-ABF4-F8B912ED2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3641725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[-∞,2]</a:t>
            </a:r>
            <a:endParaRPr lang="en-US" altLang="en-US" sz="2400"/>
          </a:p>
        </p:txBody>
      </p:sp>
      <p:sp>
        <p:nvSpPr>
          <p:cNvPr id="61446" name="Text Box 7">
            <a:extLst>
              <a:ext uri="{FF2B5EF4-FFF2-40B4-BE49-F238E27FC236}">
                <a16:creationId xmlns:a16="http://schemas.microsoft.com/office/drawing/2014/main" id="{64AC13F0-3C42-4143-81FE-556755340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3275" y="2514600"/>
            <a:ext cx="79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[3,14]</a:t>
            </a:r>
          </a:p>
        </p:txBody>
      </p:sp>
      <p:sp>
        <p:nvSpPr>
          <p:cNvPr id="61447" name="Text Box 8">
            <a:extLst>
              <a:ext uri="{FF2B5EF4-FFF2-40B4-BE49-F238E27FC236}">
                <a16:creationId xmlns:a16="http://schemas.microsoft.com/office/drawing/2014/main" id="{DC598C5C-E93E-B841-8B0C-C3F6612D4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75" y="3641725"/>
            <a:ext cx="671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[3,3]</a:t>
            </a:r>
          </a:p>
        </p:txBody>
      </p:sp>
      <p:sp>
        <p:nvSpPr>
          <p:cNvPr id="61448" name="Text Box 9">
            <a:extLst>
              <a:ext uri="{FF2B5EF4-FFF2-40B4-BE49-F238E27FC236}">
                <a16:creationId xmlns:a16="http://schemas.microsoft.com/office/drawing/2014/main" id="{3FB71DC2-993D-D64D-B146-5B0E434A9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64172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>
                <a:solidFill>
                  <a:srgbClr val="FF0000"/>
                </a:solidFill>
              </a:rPr>
              <a:t>[-∞,14]</a:t>
            </a:r>
            <a:endParaRPr lang="en-US" altLang="en-US" sz="2400">
              <a:solidFill>
                <a:srgbClr val="FF0000"/>
              </a:solidFill>
            </a:endParaRPr>
          </a:p>
        </p:txBody>
      </p:sp>
      <p:pic>
        <p:nvPicPr>
          <p:cNvPr id="61449" name="Picture 11">
            <a:extLst>
              <a:ext uri="{FF2B5EF4-FFF2-40B4-BE49-F238E27FC236}">
                <a16:creationId xmlns:a16="http://schemas.microsoft.com/office/drawing/2014/main" id="{9E93D3F3-3658-7548-A9B0-327EB6493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09838"/>
            <a:ext cx="685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50" name="Text Box 12">
            <a:extLst>
              <a:ext uri="{FF2B5EF4-FFF2-40B4-BE49-F238E27FC236}">
                <a16:creationId xmlns:a16="http://schemas.microsoft.com/office/drawing/2014/main" id="{E637D49E-0F1D-744C-9B45-AAD2107F0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24384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,</a:t>
            </a:r>
          </a:p>
        </p:txBody>
      </p:sp>
      <p:sp>
        <p:nvSpPr>
          <p:cNvPr id="61451" name="Footer Placeholder 3">
            <a:extLst>
              <a:ext uri="{FF2B5EF4-FFF2-40B4-BE49-F238E27FC236}">
                <a16:creationId xmlns:a16="http://schemas.microsoft.com/office/drawing/2014/main" id="{45305AF4-5707-6E46-87D9-B3B1A568B8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3213" y="6248400"/>
            <a:ext cx="3457575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B917E6E-AB1F-8841-A7E6-12E4972E03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7A9E97-9B2B-7B45-9F24-D2F3312FA9BC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63490" name="Date Placeholder 4">
            <a:extLst>
              <a:ext uri="{FF2B5EF4-FFF2-40B4-BE49-F238E27FC236}">
                <a16:creationId xmlns:a16="http://schemas.microsoft.com/office/drawing/2014/main" id="{804BC2E0-9547-EE41-B7AB-17EEC294FC56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16D117-7649-9840-B5A6-4694BE53E5FC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B1FE751-3714-3B4B-BC6C-7CE33B2F5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Alpha-Beta Example (continued)</a:t>
            </a:r>
          </a:p>
        </p:txBody>
      </p:sp>
      <p:pic>
        <p:nvPicPr>
          <p:cNvPr id="63492" name="Picture 5">
            <a:extLst>
              <a:ext uri="{FF2B5EF4-FFF2-40B4-BE49-F238E27FC236}">
                <a16:creationId xmlns:a16="http://schemas.microsoft.com/office/drawing/2014/main" id="{2D659F34-CFEC-C74E-8DB2-60C92C514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05063"/>
            <a:ext cx="7539038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493" name="Text Box 6">
            <a:extLst>
              <a:ext uri="{FF2B5EF4-FFF2-40B4-BE49-F238E27FC236}">
                <a16:creationId xmlns:a16="http://schemas.microsoft.com/office/drawing/2014/main" id="{F05ABB4A-0237-9347-B810-4075AAB95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3641725"/>
            <a:ext cx="850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[−∞,2]</a:t>
            </a:r>
            <a:endParaRPr lang="en-US" altLang="en-US" sz="2400"/>
          </a:p>
        </p:txBody>
      </p:sp>
      <p:sp>
        <p:nvSpPr>
          <p:cNvPr id="63494" name="Text Box 7">
            <a:extLst>
              <a:ext uri="{FF2B5EF4-FFF2-40B4-BE49-F238E27FC236}">
                <a16:creationId xmlns:a16="http://schemas.microsoft.com/office/drawing/2014/main" id="{A6A66A73-1489-DD4B-A439-9FF29EA63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2498725"/>
            <a:ext cx="671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[3,5]</a:t>
            </a:r>
          </a:p>
        </p:txBody>
      </p:sp>
      <p:sp>
        <p:nvSpPr>
          <p:cNvPr id="63495" name="Text Box 8">
            <a:extLst>
              <a:ext uri="{FF2B5EF4-FFF2-40B4-BE49-F238E27FC236}">
                <a16:creationId xmlns:a16="http://schemas.microsoft.com/office/drawing/2014/main" id="{2A2C2822-01B1-6E47-93F9-A0837D2B8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25" y="3641725"/>
            <a:ext cx="671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[3,3]</a:t>
            </a:r>
          </a:p>
        </p:txBody>
      </p:sp>
      <p:sp>
        <p:nvSpPr>
          <p:cNvPr id="63496" name="Text Box 10">
            <a:extLst>
              <a:ext uri="{FF2B5EF4-FFF2-40B4-BE49-F238E27FC236}">
                <a16:creationId xmlns:a16="http://schemas.microsoft.com/office/drawing/2014/main" id="{DE8D270E-EE7E-2942-A52E-4274B0CE9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3641725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>
                <a:solidFill>
                  <a:srgbClr val="FF0000"/>
                </a:solidFill>
              </a:rPr>
              <a:t>[-∞,5]</a:t>
            </a:r>
            <a:endParaRPr lang="en-US" altLang="en-US" sz="2400"/>
          </a:p>
        </p:txBody>
      </p:sp>
      <p:pic>
        <p:nvPicPr>
          <p:cNvPr id="63497" name="Picture 11">
            <a:extLst>
              <a:ext uri="{FF2B5EF4-FFF2-40B4-BE49-F238E27FC236}">
                <a16:creationId xmlns:a16="http://schemas.microsoft.com/office/drawing/2014/main" id="{4F03E7A6-719E-6145-8156-6302A89EA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13" y="2419350"/>
            <a:ext cx="5222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498" name="Rectangle 12">
            <a:extLst>
              <a:ext uri="{FF2B5EF4-FFF2-40B4-BE49-F238E27FC236}">
                <a16:creationId xmlns:a16="http://schemas.microsoft.com/office/drawing/2014/main" id="{00DC455B-1964-F249-B923-BB0EA5E30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650" y="243840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,</a:t>
            </a:r>
          </a:p>
        </p:txBody>
      </p:sp>
      <p:sp>
        <p:nvSpPr>
          <p:cNvPr id="63499" name="Footer Placeholder 3">
            <a:extLst>
              <a:ext uri="{FF2B5EF4-FFF2-40B4-BE49-F238E27FC236}">
                <a16:creationId xmlns:a16="http://schemas.microsoft.com/office/drawing/2014/main" id="{794EBC1A-EB5D-BC42-B821-DFF03032BC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3213" y="6248400"/>
            <a:ext cx="3457575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2A5BB356-7C50-8B4A-9D44-93506403B2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FD4FFE-7CD2-E643-B51B-D376AC722F55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65538" name="Date Placeholder 4">
            <a:extLst>
              <a:ext uri="{FF2B5EF4-FFF2-40B4-BE49-F238E27FC236}">
                <a16:creationId xmlns:a16="http://schemas.microsoft.com/office/drawing/2014/main" id="{82908F55-867D-CC41-8B0A-95496D88720F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ADD50D-197C-BF46-8262-5C3D56D0B3D7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4F10E3A9-A011-F344-AEA5-84EFB6730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Alpha-Beta Example (continued)</a:t>
            </a:r>
          </a:p>
        </p:txBody>
      </p:sp>
      <p:pic>
        <p:nvPicPr>
          <p:cNvPr id="65540" name="Picture 4">
            <a:extLst>
              <a:ext uri="{FF2B5EF4-FFF2-40B4-BE49-F238E27FC236}">
                <a16:creationId xmlns:a16="http://schemas.microsoft.com/office/drawing/2014/main" id="{A225C75D-C34D-774B-AD39-27692E275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46325"/>
            <a:ext cx="7467600" cy="29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41" name="Text Box 5">
            <a:extLst>
              <a:ext uri="{FF2B5EF4-FFF2-40B4-BE49-F238E27FC236}">
                <a16:creationId xmlns:a16="http://schemas.microsoft.com/office/drawing/2014/main" id="{4666BF80-7F1A-8B4E-9D59-74D4EB6A5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413125"/>
            <a:ext cx="671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>
                <a:solidFill>
                  <a:srgbClr val="FF0000"/>
                </a:solidFill>
              </a:rPr>
              <a:t>[2,2]</a:t>
            </a:r>
            <a:endParaRPr lang="en-US" altLang="en-US" sz="2400"/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0423E572-DC35-304E-BD78-81F50E446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429000"/>
            <a:ext cx="850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[−∞,2]</a:t>
            </a:r>
            <a:endParaRPr lang="en-US" altLang="en-US" sz="2400"/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73FACC2D-C30D-5040-A92B-3B39F1495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50" y="2422525"/>
            <a:ext cx="671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>
                <a:solidFill>
                  <a:srgbClr val="FF0000"/>
                </a:solidFill>
              </a:rPr>
              <a:t>[3,3]</a:t>
            </a:r>
            <a:endParaRPr lang="en-US" altLang="en-US" sz="2000" b="0"/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6BEAF643-607A-4E45-B961-FBB7FA90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3429000"/>
            <a:ext cx="671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[3,3]</a:t>
            </a:r>
          </a:p>
        </p:txBody>
      </p:sp>
      <p:pic>
        <p:nvPicPr>
          <p:cNvPr id="65545" name="Picture 11">
            <a:extLst>
              <a:ext uri="{FF2B5EF4-FFF2-40B4-BE49-F238E27FC236}">
                <a16:creationId xmlns:a16="http://schemas.microsoft.com/office/drawing/2014/main" id="{D14A2721-1FD3-9C49-884A-8711D0204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398713"/>
            <a:ext cx="6858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46" name="Footer Placeholder 3">
            <a:extLst>
              <a:ext uri="{FF2B5EF4-FFF2-40B4-BE49-F238E27FC236}">
                <a16:creationId xmlns:a16="http://schemas.microsoft.com/office/drawing/2014/main" id="{C4BBD481-5B6C-C24A-A068-BCE6FA819A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3213" y="6248400"/>
            <a:ext cx="3457575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88C669D6-E98F-E441-BCCA-58CE99347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D3E547-C5AD-6548-82EC-1819CF19BBE2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67586" name="Date Placeholder 4">
            <a:extLst>
              <a:ext uri="{FF2B5EF4-FFF2-40B4-BE49-F238E27FC236}">
                <a16:creationId xmlns:a16="http://schemas.microsoft.com/office/drawing/2014/main" id="{8B3AD812-CAE8-DD4A-882D-BD1C078B08FB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FA8863-43F7-674C-AC3B-320F580F973F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9A63E333-8896-914F-BFA5-652A5FA5C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Alpha-Beta Example (continued)</a:t>
            </a:r>
          </a:p>
        </p:txBody>
      </p:sp>
      <p:pic>
        <p:nvPicPr>
          <p:cNvPr id="67588" name="Picture 3">
            <a:extLst>
              <a:ext uri="{FF2B5EF4-FFF2-40B4-BE49-F238E27FC236}">
                <a16:creationId xmlns:a16="http://schemas.microsoft.com/office/drawing/2014/main" id="{B84E170F-6030-0545-B682-3475ED797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46325"/>
            <a:ext cx="7467600" cy="29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89" name="Text Box 4">
            <a:extLst>
              <a:ext uri="{FF2B5EF4-FFF2-40B4-BE49-F238E27FC236}">
                <a16:creationId xmlns:a16="http://schemas.microsoft.com/office/drawing/2014/main" id="{4E3E05A0-AF61-2E43-A879-542186EB7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413125"/>
            <a:ext cx="671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[2,2]</a:t>
            </a:r>
            <a:endParaRPr lang="en-US" altLang="en-US" sz="2400"/>
          </a:p>
        </p:txBody>
      </p:sp>
      <p:sp>
        <p:nvSpPr>
          <p:cNvPr id="67590" name="Text Box 5">
            <a:extLst>
              <a:ext uri="{FF2B5EF4-FFF2-40B4-BE49-F238E27FC236}">
                <a16:creationId xmlns:a16="http://schemas.microsoft.com/office/drawing/2014/main" id="{29E6C879-CB63-FF43-B419-A1DFB39BA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429000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[-∞,2]</a:t>
            </a:r>
            <a:endParaRPr lang="en-US" altLang="en-US" sz="2400"/>
          </a:p>
        </p:txBody>
      </p:sp>
      <p:sp>
        <p:nvSpPr>
          <p:cNvPr id="67591" name="Text Box 6">
            <a:extLst>
              <a:ext uri="{FF2B5EF4-FFF2-40B4-BE49-F238E27FC236}">
                <a16:creationId xmlns:a16="http://schemas.microsoft.com/office/drawing/2014/main" id="{0BD8010A-88FD-8C4B-A7E8-4B73D31A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50" y="2422525"/>
            <a:ext cx="671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[3,3]</a:t>
            </a:r>
          </a:p>
        </p:txBody>
      </p:sp>
      <p:sp>
        <p:nvSpPr>
          <p:cNvPr id="67592" name="Text Box 7">
            <a:extLst>
              <a:ext uri="{FF2B5EF4-FFF2-40B4-BE49-F238E27FC236}">
                <a16:creationId xmlns:a16="http://schemas.microsoft.com/office/drawing/2014/main" id="{0E36EEEC-F88C-0742-96F0-F800AF92A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3429000"/>
            <a:ext cx="671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[3,3]</a:t>
            </a:r>
          </a:p>
        </p:txBody>
      </p:sp>
      <p:pic>
        <p:nvPicPr>
          <p:cNvPr id="67593" name="Picture 8">
            <a:extLst>
              <a:ext uri="{FF2B5EF4-FFF2-40B4-BE49-F238E27FC236}">
                <a16:creationId xmlns:a16="http://schemas.microsoft.com/office/drawing/2014/main" id="{920D5774-9F44-E142-B92F-F543E3C3D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398713"/>
            <a:ext cx="6858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94" name="Picture 9">
            <a:extLst>
              <a:ext uri="{FF2B5EF4-FFF2-40B4-BE49-F238E27FC236}">
                <a16:creationId xmlns:a16="http://schemas.microsoft.com/office/drawing/2014/main" id="{81844A82-1876-5E42-8745-8A14427F6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498725"/>
            <a:ext cx="257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95" name="Oval 10">
            <a:extLst>
              <a:ext uri="{FF2B5EF4-FFF2-40B4-BE49-F238E27FC236}">
                <a16:creationId xmlns:a16="http://schemas.microsoft.com/office/drawing/2014/main" id="{69E78BBD-0977-844C-892A-43AE7CD63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38400"/>
            <a:ext cx="381000" cy="3810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67596" name="Footer Placeholder 3">
            <a:extLst>
              <a:ext uri="{FF2B5EF4-FFF2-40B4-BE49-F238E27FC236}">
                <a16:creationId xmlns:a16="http://schemas.microsoft.com/office/drawing/2014/main" id="{64380BAA-3328-EF4E-8E66-0A9763AB84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3213" y="6248400"/>
            <a:ext cx="3457575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BC09BF5-DF14-DE4C-B283-80E9A23274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4E9D13-EC1B-F547-ADEB-933D94BBCFC7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69634" name="Date Placeholder 4">
            <a:extLst>
              <a:ext uri="{FF2B5EF4-FFF2-40B4-BE49-F238E27FC236}">
                <a16:creationId xmlns:a16="http://schemas.microsoft.com/office/drawing/2014/main" id="{751A8E74-709A-0745-8115-4D1E035F0AF1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59EE4C-0773-3046-89A8-0E2EC8BBF9B9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3394D1F7-CA46-F649-9BB4-6494C41AF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Alpha-Beta Algorithm</a:t>
            </a:r>
          </a:p>
        </p:txBody>
      </p:sp>
      <p:sp>
        <p:nvSpPr>
          <p:cNvPr id="69636" name="Text Box 3">
            <a:extLst>
              <a:ext uri="{FF2B5EF4-FFF2-40B4-BE49-F238E27FC236}">
                <a16:creationId xmlns:a16="http://schemas.microsoft.com/office/drawing/2014/main" id="{27E169DC-9BC8-2147-AB34-49211F46D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752600"/>
            <a:ext cx="65373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function </a:t>
            </a:r>
            <a:r>
              <a:rPr lang="en-US" altLang="en-US" sz="2000" b="0"/>
              <a:t>ALPHA-BETA-SEARCH(</a:t>
            </a:r>
            <a:r>
              <a:rPr lang="en-US" altLang="en-US" sz="2000" b="0" i="1"/>
              <a:t>state</a:t>
            </a:r>
            <a:r>
              <a:rPr lang="en-US" altLang="en-US" sz="2000" b="0"/>
              <a:t>)</a:t>
            </a:r>
            <a:r>
              <a:rPr lang="en-US" altLang="en-US" sz="2000"/>
              <a:t> returns </a:t>
            </a:r>
            <a:r>
              <a:rPr lang="en-US" altLang="en-US" sz="2000" b="0" i="1"/>
              <a:t>an action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inputs: </a:t>
            </a:r>
            <a:r>
              <a:rPr lang="en-US" altLang="en-US" sz="2000" b="0" i="1"/>
              <a:t>state</a:t>
            </a:r>
            <a:r>
              <a:rPr lang="en-US" altLang="en-US" sz="2000" b="0"/>
              <a:t>, current state in game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</a:t>
            </a:r>
            <a:r>
              <a:rPr lang="en-US" altLang="en-US" sz="2000" b="0" i="1"/>
              <a:t>v</a:t>
            </a:r>
            <a:r>
              <a:rPr lang="en-US" altLang="en-US" sz="2000" b="0">
                <a:sym typeface="Symbol" pitchFamily="2" charset="2"/>
              </a:rPr>
              <a:t></a:t>
            </a:r>
            <a:r>
              <a:rPr lang="en-US" altLang="en-US" sz="2000" b="0">
                <a:latin typeface="MS Shell Dlg" charset="0"/>
              </a:rPr>
              <a:t>MAX-VALUE(</a:t>
            </a:r>
            <a:r>
              <a:rPr lang="en-US" altLang="en-US" sz="2000" b="0" i="1">
                <a:latin typeface="MS Shell Dlg" charset="0"/>
              </a:rPr>
              <a:t>state, - </a:t>
            </a:r>
            <a:r>
              <a:rPr lang="en-US" altLang="en-US" sz="2000" b="0"/>
              <a:t>∞</a:t>
            </a:r>
            <a:r>
              <a:rPr lang="en-US" altLang="en-US" sz="2000" b="0" i="1">
                <a:latin typeface="MS Shell Dlg" charset="0"/>
              </a:rPr>
              <a:t> , +</a:t>
            </a:r>
            <a:r>
              <a:rPr lang="en-US" altLang="en-US" sz="2000" b="0"/>
              <a:t>∞</a:t>
            </a:r>
            <a:r>
              <a:rPr lang="en-US" altLang="en-US" sz="2000" b="0">
                <a:latin typeface="MS Shell Dlg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MS Shell Dlg" charset="0"/>
              </a:rPr>
              <a:t>   return </a:t>
            </a:r>
            <a:r>
              <a:rPr lang="en-US" altLang="en-US" sz="2000" b="0">
                <a:latin typeface="MS Shell Dlg" charset="0"/>
              </a:rPr>
              <a:t>the </a:t>
            </a:r>
            <a:r>
              <a:rPr lang="en-US" altLang="en-US" sz="2000" b="0" i="1">
                <a:latin typeface="MS Shell Dlg" charset="0"/>
              </a:rPr>
              <a:t>action</a:t>
            </a:r>
            <a:r>
              <a:rPr lang="en-US" altLang="en-US" sz="2000" b="0">
                <a:latin typeface="MS Shell Dlg" charset="0"/>
              </a:rPr>
              <a:t> in SUCCESSORS(</a:t>
            </a:r>
            <a:r>
              <a:rPr lang="en-US" altLang="en-US" sz="2000" b="0" i="1">
                <a:latin typeface="MS Shell Dlg" charset="0"/>
              </a:rPr>
              <a:t>state</a:t>
            </a:r>
            <a:r>
              <a:rPr lang="en-US" altLang="en-US" sz="2000" b="0">
                <a:latin typeface="MS Shell Dlg" charset="0"/>
              </a:rPr>
              <a:t>) with value </a:t>
            </a:r>
            <a:r>
              <a:rPr lang="en-US" altLang="en-US" sz="2000" b="0" i="1">
                <a:latin typeface="MS Shell Dlg" charset="0"/>
              </a:rPr>
              <a:t>v</a:t>
            </a:r>
          </a:p>
        </p:txBody>
      </p:sp>
      <p:sp>
        <p:nvSpPr>
          <p:cNvPr id="69637" name="Text Box 5">
            <a:extLst>
              <a:ext uri="{FF2B5EF4-FFF2-40B4-BE49-F238E27FC236}">
                <a16:creationId xmlns:a16="http://schemas.microsoft.com/office/drawing/2014/main" id="{6FD8192F-CB04-6F44-B6FC-CCCAD7778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429000"/>
            <a:ext cx="627062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function </a:t>
            </a:r>
            <a:r>
              <a:rPr lang="en-US" altLang="en-US" sz="2000" b="0"/>
              <a:t>MAX-VALUE(</a:t>
            </a:r>
            <a:r>
              <a:rPr lang="en-US" altLang="en-US" sz="2000" b="0" i="1"/>
              <a:t>state,</a:t>
            </a:r>
            <a:r>
              <a:rPr lang="en-US" altLang="en-US" sz="2000" b="0" i="1">
                <a:sym typeface="Symbol" pitchFamily="2" charset="2"/>
              </a:rPr>
              <a:t></a:t>
            </a:r>
            <a:r>
              <a:rPr lang="en-US" altLang="en-US" sz="2000" b="0" i="1"/>
              <a:t> , </a:t>
            </a:r>
            <a:r>
              <a:rPr lang="en-US" altLang="en-US" sz="2000" b="0" i="1">
                <a:sym typeface="Symbol" pitchFamily="2" charset="2"/>
              </a:rPr>
              <a:t></a:t>
            </a:r>
            <a:r>
              <a:rPr lang="en-US" altLang="en-US" sz="2000" b="0"/>
              <a:t>)</a:t>
            </a:r>
            <a:r>
              <a:rPr lang="en-US" altLang="en-US" sz="2000"/>
              <a:t> returns </a:t>
            </a:r>
            <a:r>
              <a:rPr lang="en-US" altLang="en-US" sz="2000" b="0" i="1"/>
              <a:t>a utility value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if </a:t>
            </a:r>
            <a:r>
              <a:rPr lang="en-US" altLang="en-US" sz="2000" b="0"/>
              <a:t>TERMINAL-TEST(</a:t>
            </a:r>
            <a:r>
              <a:rPr lang="en-US" altLang="en-US" sz="2000" b="0" i="1"/>
              <a:t>state</a:t>
            </a:r>
            <a:r>
              <a:rPr lang="en-US" altLang="en-US" sz="2000" b="0"/>
              <a:t>) </a:t>
            </a:r>
            <a:r>
              <a:rPr lang="en-US" altLang="en-US" sz="2000"/>
              <a:t>then return</a:t>
            </a:r>
            <a:r>
              <a:rPr lang="en-US" altLang="en-US" sz="2000" b="0"/>
              <a:t> UTILITY(</a:t>
            </a:r>
            <a:r>
              <a:rPr lang="en-US" altLang="en-US" sz="2000" b="0" i="1"/>
              <a:t>state</a:t>
            </a:r>
            <a:r>
              <a:rPr lang="en-US" altLang="en-US" sz="2000" b="0"/>
              <a:t>)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</a:t>
            </a:r>
            <a:r>
              <a:rPr lang="en-US" altLang="en-US" sz="2000" b="0" i="1"/>
              <a:t>v </a:t>
            </a:r>
            <a:r>
              <a:rPr lang="en-US" altLang="en-US" sz="2000" b="0">
                <a:sym typeface="Symbol" pitchFamily="2" charset="2"/>
              </a:rPr>
              <a:t></a:t>
            </a:r>
            <a:r>
              <a:rPr lang="en-US" altLang="en-US" sz="2000" b="0"/>
              <a:t> - ∞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MS Shell Dlg" charset="0"/>
              </a:rPr>
              <a:t>   for </a:t>
            </a:r>
            <a:r>
              <a:rPr lang="en-US" altLang="en-US" sz="2000" b="0" i="1">
                <a:latin typeface="MS Shell Dlg" charset="0"/>
              </a:rPr>
              <a:t>a,s</a:t>
            </a:r>
            <a:r>
              <a:rPr lang="en-US" altLang="en-US" sz="2000" b="0">
                <a:latin typeface="MS Shell Dlg" charset="0"/>
              </a:rPr>
              <a:t> in SUCCESSORS(</a:t>
            </a:r>
            <a:r>
              <a:rPr lang="en-US" altLang="en-US" sz="2000" b="0" i="1">
                <a:latin typeface="MS Shell Dlg" charset="0"/>
              </a:rPr>
              <a:t>state</a:t>
            </a:r>
            <a:r>
              <a:rPr lang="en-US" altLang="en-US" sz="2000" b="0">
                <a:latin typeface="MS Shell Dlg" charset="0"/>
              </a:rPr>
              <a:t>) </a:t>
            </a:r>
            <a:r>
              <a:rPr lang="en-US" altLang="en-US" sz="2000">
                <a:latin typeface="MS Shell Dlg" charset="0"/>
              </a:rPr>
              <a:t>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  </a:t>
            </a:r>
            <a:r>
              <a:rPr lang="en-GB" altLang="en-US" sz="2000"/>
              <a:t>  </a:t>
            </a:r>
            <a:r>
              <a:rPr lang="en-US" altLang="en-US" sz="2000" b="0" i="1"/>
              <a:t>v </a:t>
            </a:r>
            <a:r>
              <a:rPr lang="en-US" altLang="en-US" sz="2000" b="0">
                <a:sym typeface="Symbol" pitchFamily="2" charset="2"/>
              </a:rPr>
              <a:t></a:t>
            </a:r>
            <a:r>
              <a:rPr lang="en-US" altLang="en-US" sz="2000" b="0"/>
              <a:t> </a:t>
            </a:r>
            <a:r>
              <a:rPr lang="en-US" altLang="en-US" sz="2000" b="0">
                <a:latin typeface="MS Shell Dlg" charset="0"/>
              </a:rPr>
              <a:t>MAX(</a:t>
            </a:r>
            <a:r>
              <a:rPr lang="en-US" altLang="en-US" sz="2000" b="0" i="1">
                <a:latin typeface="MS Shell Dlg" charset="0"/>
              </a:rPr>
              <a:t>v,</a:t>
            </a:r>
            <a:r>
              <a:rPr lang="en-US" altLang="en-US" sz="2000" b="0">
                <a:latin typeface="MS Shell Dlg" charset="0"/>
              </a:rPr>
              <a:t>MIN-VALUE(</a:t>
            </a:r>
            <a:r>
              <a:rPr lang="en-US" altLang="en-US" sz="2000" b="0" i="1">
                <a:latin typeface="MS Shell Dlg" charset="0"/>
              </a:rPr>
              <a:t>s</a:t>
            </a:r>
            <a:r>
              <a:rPr lang="en-US" altLang="en-US" sz="2000" b="0">
                <a:latin typeface="MS Shell Dlg" charset="0"/>
              </a:rPr>
              <a:t>, </a:t>
            </a:r>
            <a:r>
              <a:rPr lang="en-US" altLang="en-US" sz="2000" b="0" i="1">
                <a:sym typeface="Symbol" pitchFamily="2" charset="2"/>
              </a:rPr>
              <a:t></a:t>
            </a:r>
            <a:r>
              <a:rPr lang="en-US" altLang="en-US" sz="2000" b="0" i="1"/>
              <a:t> , </a:t>
            </a:r>
            <a:r>
              <a:rPr lang="en-US" altLang="en-US" sz="2000" b="0" i="1">
                <a:sym typeface="Symbol" pitchFamily="2" charset="2"/>
              </a:rPr>
              <a:t></a:t>
            </a:r>
            <a:r>
              <a:rPr lang="en-US" altLang="en-US" sz="2000" b="0">
                <a:latin typeface="MS Shell Dlg" charset="0"/>
              </a:rPr>
              <a:t>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>
                <a:latin typeface="MS Shell Dlg" charset="0"/>
              </a:rPr>
              <a:t>    </a:t>
            </a:r>
            <a:r>
              <a:rPr lang="en-GB" altLang="en-US" sz="2000" b="0">
                <a:latin typeface="MS Shell Dlg" charset="0"/>
              </a:rPr>
              <a:t>   </a:t>
            </a:r>
            <a:r>
              <a:rPr lang="en-US" altLang="en-US" sz="2000" b="0">
                <a:latin typeface="MS Shell Dlg" charset="0"/>
              </a:rPr>
              <a:t> </a:t>
            </a:r>
            <a:r>
              <a:rPr lang="en-US" altLang="en-US" sz="2000">
                <a:latin typeface="MS Shell Dlg" charset="0"/>
              </a:rPr>
              <a:t>if</a:t>
            </a:r>
            <a:r>
              <a:rPr lang="en-US" altLang="en-US" sz="2000" b="0">
                <a:latin typeface="MS Shell Dlg" charset="0"/>
              </a:rPr>
              <a:t> </a:t>
            </a:r>
            <a:r>
              <a:rPr lang="en-US" altLang="en-US" sz="2000" b="0" i="1"/>
              <a:t>v</a:t>
            </a:r>
            <a:r>
              <a:rPr lang="en-US" altLang="en-US" sz="2000" b="0">
                <a:latin typeface="MS Shell Dlg" charset="0"/>
              </a:rPr>
              <a:t> ≥ </a:t>
            </a:r>
            <a:r>
              <a:rPr lang="en-US" altLang="en-US" sz="2000" b="0" i="1">
                <a:sym typeface="Symbol" pitchFamily="2" charset="2"/>
              </a:rPr>
              <a:t></a:t>
            </a:r>
            <a:r>
              <a:rPr lang="en-US" altLang="en-US" sz="2000" b="0">
                <a:latin typeface="MS Shell Dlg" charset="0"/>
              </a:rPr>
              <a:t> </a:t>
            </a:r>
            <a:r>
              <a:rPr lang="en-US" altLang="en-US" sz="2000">
                <a:latin typeface="MS Shell Dlg" charset="0"/>
              </a:rPr>
              <a:t>then return</a:t>
            </a:r>
            <a:r>
              <a:rPr lang="en-US" altLang="en-US" sz="2000" b="0">
                <a:latin typeface="MS Shell Dlg" charset="0"/>
              </a:rPr>
              <a:t> </a:t>
            </a:r>
            <a:r>
              <a:rPr lang="en-US" altLang="en-US" sz="2000" b="0" i="1"/>
              <a:t>v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i="1"/>
              <a:t>    </a:t>
            </a:r>
            <a:r>
              <a:rPr lang="en-GB" altLang="en-US" sz="2000" b="0" i="1"/>
              <a:t>  </a:t>
            </a:r>
            <a:r>
              <a:rPr lang="en-US" altLang="en-US" sz="2000" b="0" i="1"/>
              <a:t> </a:t>
            </a:r>
            <a:r>
              <a:rPr lang="en-US" altLang="en-US" sz="2000" b="0" i="1">
                <a:sym typeface="Symbol" pitchFamily="2" charset="2"/>
              </a:rPr>
              <a:t> </a:t>
            </a:r>
            <a:r>
              <a:rPr lang="en-US" altLang="en-US" sz="2000" b="0">
                <a:sym typeface="Symbol" pitchFamily="2" charset="2"/>
              </a:rPr>
              <a:t></a:t>
            </a:r>
            <a:r>
              <a:rPr lang="en-US" altLang="en-US" sz="2000" b="0" i="1">
                <a:sym typeface="Symbol" pitchFamily="2" charset="2"/>
              </a:rPr>
              <a:t> </a:t>
            </a:r>
            <a:r>
              <a:rPr lang="en-US" altLang="en-US" sz="2000" b="0">
                <a:sym typeface="Symbol" pitchFamily="2" charset="2"/>
              </a:rPr>
              <a:t>MAX(</a:t>
            </a:r>
            <a:r>
              <a:rPr lang="en-US" altLang="en-US" sz="2000" b="0" i="1">
                <a:sym typeface="Symbol" pitchFamily="2" charset="2"/>
              </a:rPr>
              <a:t></a:t>
            </a:r>
            <a:r>
              <a:rPr lang="en-US" altLang="en-US" sz="2000" b="0">
                <a:sym typeface="Symbol" pitchFamily="2" charset="2"/>
              </a:rPr>
              <a:t> ,</a:t>
            </a:r>
            <a:r>
              <a:rPr lang="en-US" altLang="en-US" sz="2000" b="0" i="1">
                <a:sym typeface="Symbol" pitchFamily="2" charset="2"/>
              </a:rPr>
              <a:t>v</a:t>
            </a:r>
            <a:r>
              <a:rPr lang="en-US" altLang="en-US" sz="2000" b="0">
                <a:sym typeface="Symbol" pitchFamily="2" charset="2"/>
              </a:rPr>
              <a:t>)</a:t>
            </a:r>
            <a:endParaRPr lang="en-US" altLang="en-US" sz="2000" b="0">
              <a:latin typeface="MS Shell Dlg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MS Shell Dlg" charset="0"/>
              </a:rPr>
              <a:t>   return </a:t>
            </a:r>
            <a:r>
              <a:rPr lang="en-US" altLang="en-US" sz="2000" b="0" i="1">
                <a:sym typeface="Symbol" pitchFamily="2" charset="2"/>
              </a:rPr>
              <a:t>v</a:t>
            </a:r>
          </a:p>
        </p:txBody>
      </p:sp>
      <p:sp>
        <p:nvSpPr>
          <p:cNvPr id="69638" name="Line 6">
            <a:extLst>
              <a:ext uri="{FF2B5EF4-FFF2-40B4-BE49-F238E27FC236}">
                <a16:creationId xmlns:a16="http://schemas.microsoft.com/office/drawing/2014/main" id="{FFD9AE52-629E-BE46-BC3D-EC51D211D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613" y="3460750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3016" name="Rectangle 8">
            <a:extLst>
              <a:ext uri="{FF2B5EF4-FFF2-40B4-BE49-F238E27FC236}">
                <a16:creationId xmlns:a16="http://schemas.microsoft.com/office/drawing/2014/main" id="{CECC2944-7F55-3749-8EB7-C896E9791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0" y="2362200"/>
            <a:ext cx="38862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683018" name="Rectangle 10">
            <a:extLst>
              <a:ext uri="{FF2B5EF4-FFF2-40B4-BE49-F238E27FC236}">
                <a16:creationId xmlns:a16="http://schemas.microsoft.com/office/drawing/2014/main" id="{2E8A2C3C-B212-EE42-A53E-7CD830E78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3" y="4679950"/>
            <a:ext cx="4343400" cy="9588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683021" name="Rectangle 13">
            <a:extLst>
              <a:ext uri="{FF2B5EF4-FFF2-40B4-BE49-F238E27FC236}">
                <a16:creationId xmlns:a16="http://schemas.microsoft.com/office/drawing/2014/main" id="{01FB2A2E-42B5-E640-9026-782A0CB8F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3" y="3460750"/>
            <a:ext cx="28194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69642" name="Footer Placeholder 3">
            <a:extLst>
              <a:ext uri="{FF2B5EF4-FFF2-40B4-BE49-F238E27FC236}">
                <a16:creationId xmlns:a16="http://schemas.microsoft.com/office/drawing/2014/main" id="{15ABE996-1A2E-2042-9C50-1052D348C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3213" y="6248400"/>
            <a:ext cx="3457575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4DFDBCF-283F-E84E-97CC-7019F2CB3A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F6711A-0410-D441-A0F9-0B78108B2301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71682" name="Date Placeholder 4">
            <a:extLst>
              <a:ext uri="{FF2B5EF4-FFF2-40B4-BE49-F238E27FC236}">
                <a16:creationId xmlns:a16="http://schemas.microsoft.com/office/drawing/2014/main" id="{19EBD906-A275-0642-9355-9F598C9B6A3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EA236B-F78A-0D4B-BBAC-5EA7A1B31D7F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1B111249-8293-B848-A835-9CDB2F5F5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Alpha-Beta Algorithm</a:t>
            </a: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E7C0E1CE-9E0B-A640-9766-F46390767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514600"/>
            <a:ext cx="627062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function </a:t>
            </a:r>
            <a:r>
              <a:rPr lang="en-US" altLang="en-US" sz="2000" b="0"/>
              <a:t>MIN-VALUE(</a:t>
            </a:r>
            <a:r>
              <a:rPr lang="en-US" altLang="en-US" sz="2000" b="0" i="1"/>
              <a:t>state, </a:t>
            </a:r>
            <a:r>
              <a:rPr lang="en-US" altLang="en-US" sz="2000" b="0" i="1">
                <a:sym typeface="Symbol" pitchFamily="2" charset="2"/>
              </a:rPr>
              <a:t></a:t>
            </a:r>
            <a:r>
              <a:rPr lang="en-US" altLang="en-US" sz="2000" b="0" i="1"/>
              <a:t> , </a:t>
            </a:r>
            <a:r>
              <a:rPr lang="en-US" altLang="en-US" sz="2000" b="0" i="1">
                <a:sym typeface="Symbol" pitchFamily="2" charset="2"/>
              </a:rPr>
              <a:t></a:t>
            </a:r>
            <a:r>
              <a:rPr lang="en-US" altLang="en-US" sz="2000" b="0"/>
              <a:t>)</a:t>
            </a:r>
            <a:r>
              <a:rPr lang="en-US" altLang="en-US" sz="2000"/>
              <a:t> returns </a:t>
            </a:r>
            <a:r>
              <a:rPr lang="en-US" altLang="en-US" sz="2000" b="0" i="1"/>
              <a:t>a utility value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if </a:t>
            </a:r>
            <a:r>
              <a:rPr lang="en-US" altLang="en-US" sz="2000" b="0"/>
              <a:t>TERMINAL-TEST(</a:t>
            </a:r>
            <a:r>
              <a:rPr lang="en-US" altLang="en-US" sz="2000" b="0" i="1"/>
              <a:t>state</a:t>
            </a:r>
            <a:r>
              <a:rPr lang="en-US" altLang="en-US" sz="2000" b="0"/>
              <a:t>) </a:t>
            </a:r>
            <a:r>
              <a:rPr lang="en-US" altLang="en-US" sz="2000"/>
              <a:t>then return</a:t>
            </a:r>
            <a:r>
              <a:rPr lang="en-US" altLang="en-US" sz="2000" b="0"/>
              <a:t> UTILITY(</a:t>
            </a:r>
            <a:r>
              <a:rPr lang="en-US" altLang="en-US" sz="2000" b="0" i="1"/>
              <a:t>state</a:t>
            </a:r>
            <a:r>
              <a:rPr lang="en-US" altLang="en-US" sz="2000" b="0"/>
              <a:t>)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</a:t>
            </a:r>
            <a:r>
              <a:rPr lang="en-US" altLang="en-US" sz="2000" b="0" i="1"/>
              <a:t>v </a:t>
            </a:r>
            <a:r>
              <a:rPr lang="en-US" altLang="en-US" sz="2000" b="0">
                <a:sym typeface="Symbol" pitchFamily="2" charset="2"/>
              </a:rPr>
              <a:t></a:t>
            </a:r>
            <a:r>
              <a:rPr lang="en-US" altLang="en-US" sz="2000" b="0"/>
              <a:t> + ∞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MS Shell Dlg" charset="0"/>
              </a:rPr>
              <a:t>   for </a:t>
            </a:r>
            <a:r>
              <a:rPr lang="en-US" altLang="en-US" sz="2000" b="0" i="1">
                <a:latin typeface="MS Shell Dlg" charset="0"/>
              </a:rPr>
              <a:t>a,s</a:t>
            </a:r>
            <a:r>
              <a:rPr lang="en-US" altLang="en-US" sz="2000" b="0">
                <a:latin typeface="MS Shell Dlg" charset="0"/>
              </a:rPr>
              <a:t> in SUCCESSORS(</a:t>
            </a:r>
            <a:r>
              <a:rPr lang="en-US" altLang="en-US" sz="2000" b="0" i="1">
                <a:latin typeface="MS Shell Dlg" charset="0"/>
              </a:rPr>
              <a:t>state</a:t>
            </a:r>
            <a:r>
              <a:rPr lang="en-US" altLang="en-US" sz="2000" b="0">
                <a:latin typeface="MS Shell Dlg" charset="0"/>
              </a:rPr>
              <a:t>) </a:t>
            </a:r>
            <a:r>
              <a:rPr lang="en-US" altLang="en-US" sz="2000">
                <a:latin typeface="MS Shell Dlg" charset="0"/>
              </a:rPr>
              <a:t>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   </a:t>
            </a:r>
            <a:r>
              <a:rPr lang="en-GB" altLang="en-US" sz="2000"/>
              <a:t>   </a:t>
            </a:r>
            <a:r>
              <a:rPr lang="en-US" altLang="en-US" sz="2000"/>
              <a:t> </a:t>
            </a:r>
            <a:r>
              <a:rPr lang="en-US" altLang="en-US" sz="2000" b="0" i="1"/>
              <a:t>v </a:t>
            </a:r>
            <a:r>
              <a:rPr lang="en-US" altLang="en-US" sz="2000" b="0">
                <a:sym typeface="Symbol" pitchFamily="2" charset="2"/>
              </a:rPr>
              <a:t></a:t>
            </a:r>
            <a:r>
              <a:rPr lang="en-US" altLang="en-US" sz="2000" b="0"/>
              <a:t> </a:t>
            </a:r>
            <a:r>
              <a:rPr lang="en-US" altLang="en-US" sz="2000" b="0">
                <a:latin typeface="MS Shell Dlg" charset="0"/>
              </a:rPr>
              <a:t>MIN(</a:t>
            </a:r>
            <a:r>
              <a:rPr lang="en-US" altLang="en-US" sz="2000" b="0" i="1">
                <a:latin typeface="MS Shell Dlg" charset="0"/>
              </a:rPr>
              <a:t>v,</a:t>
            </a:r>
            <a:r>
              <a:rPr lang="en-US" altLang="en-US" sz="2000" b="0">
                <a:latin typeface="MS Shell Dlg" charset="0"/>
              </a:rPr>
              <a:t>MAX-VALUE(</a:t>
            </a:r>
            <a:r>
              <a:rPr lang="en-US" altLang="en-US" sz="2000" b="0" i="1">
                <a:latin typeface="MS Shell Dlg" charset="0"/>
              </a:rPr>
              <a:t>s</a:t>
            </a:r>
            <a:r>
              <a:rPr lang="en-US" altLang="en-US" sz="2000" b="0">
                <a:latin typeface="MS Shell Dlg" charset="0"/>
              </a:rPr>
              <a:t>, </a:t>
            </a:r>
            <a:r>
              <a:rPr lang="en-US" altLang="en-US" sz="2000" b="0" i="1">
                <a:sym typeface="Symbol" pitchFamily="2" charset="2"/>
              </a:rPr>
              <a:t></a:t>
            </a:r>
            <a:r>
              <a:rPr lang="en-US" altLang="en-US" sz="2000" b="0" i="1"/>
              <a:t> , </a:t>
            </a:r>
            <a:r>
              <a:rPr lang="en-US" altLang="en-US" sz="2000" b="0" i="1">
                <a:sym typeface="Symbol" pitchFamily="2" charset="2"/>
              </a:rPr>
              <a:t></a:t>
            </a:r>
            <a:r>
              <a:rPr lang="en-US" altLang="en-US" sz="2000" b="0">
                <a:latin typeface="MS Shell Dlg" charset="0"/>
              </a:rPr>
              <a:t>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MS Shell Dlg" charset="0"/>
              </a:rPr>
              <a:t>   </a:t>
            </a:r>
            <a:r>
              <a:rPr lang="en-GB" altLang="en-US" sz="2000">
                <a:latin typeface="MS Shell Dlg" charset="0"/>
              </a:rPr>
              <a:t>     </a:t>
            </a:r>
            <a:r>
              <a:rPr lang="en-US" altLang="en-US" sz="2000">
                <a:latin typeface="MS Shell Dlg" charset="0"/>
              </a:rPr>
              <a:t>  if</a:t>
            </a:r>
            <a:r>
              <a:rPr lang="en-US" altLang="en-US" sz="2000" b="0">
                <a:latin typeface="MS Shell Dlg" charset="0"/>
              </a:rPr>
              <a:t> </a:t>
            </a:r>
            <a:r>
              <a:rPr lang="en-US" altLang="en-US" sz="2000" b="0" i="1"/>
              <a:t>v</a:t>
            </a:r>
            <a:r>
              <a:rPr lang="en-US" altLang="en-US" sz="2000" b="0">
                <a:latin typeface="MS Shell Dlg" charset="0"/>
              </a:rPr>
              <a:t> ≤ </a:t>
            </a:r>
            <a:r>
              <a:rPr lang="en-US" altLang="en-US" sz="2000" b="0" i="1">
                <a:sym typeface="Symbol" pitchFamily="2" charset="2"/>
              </a:rPr>
              <a:t></a:t>
            </a:r>
            <a:r>
              <a:rPr lang="en-US" altLang="en-US" sz="2000" b="0">
                <a:latin typeface="MS Shell Dlg" charset="0"/>
              </a:rPr>
              <a:t> </a:t>
            </a:r>
            <a:r>
              <a:rPr lang="en-US" altLang="en-US" sz="2000">
                <a:latin typeface="MS Shell Dlg" charset="0"/>
              </a:rPr>
              <a:t>then return</a:t>
            </a:r>
            <a:r>
              <a:rPr lang="en-US" altLang="en-US" sz="2000" b="0">
                <a:latin typeface="MS Shell Dlg" charset="0"/>
              </a:rPr>
              <a:t> </a:t>
            </a:r>
            <a:r>
              <a:rPr lang="en-US" altLang="en-US" sz="2000" b="0" i="1"/>
              <a:t>v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i="1"/>
              <a:t>      </a:t>
            </a:r>
            <a:r>
              <a:rPr lang="en-GB" altLang="en-US" sz="2000" b="0" i="1"/>
              <a:t>  </a:t>
            </a:r>
            <a:r>
              <a:rPr lang="en-US" altLang="en-US" sz="2000" b="0" i="1">
                <a:sym typeface="Symbol" pitchFamily="2" charset="2"/>
              </a:rPr>
              <a:t> </a:t>
            </a:r>
            <a:r>
              <a:rPr lang="en-US" altLang="en-US" sz="2000" b="0">
                <a:sym typeface="Symbol" pitchFamily="2" charset="2"/>
              </a:rPr>
              <a:t></a:t>
            </a:r>
            <a:r>
              <a:rPr lang="en-US" altLang="en-US" sz="2000" b="0" i="1">
                <a:sym typeface="Symbol" pitchFamily="2" charset="2"/>
              </a:rPr>
              <a:t> </a:t>
            </a:r>
            <a:r>
              <a:rPr lang="en-US" altLang="en-US" sz="2000" b="0">
                <a:sym typeface="Symbol" pitchFamily="2" charset="2"/>
              </a:rPr>
              <a:t>MIN(</a:t>
            </a:r>
            <a:r>
              <a:rPr lang="en-US" altLang="en-US" sz="2000" b="0" i="1">
                <a:sym typeface="Symbol" pitchFamily="2" charset="2"/>
              </a:rPr>
              <a:t></a:t>
            </a:r>
            <a:r>
              <a:rPr lang="en-US" altLang="en-US" sz="2000" b="0">
                <a:sym typeface="Symbol" pitchFamily="2" charset="2"/>
              </a:rPr>
              <a:t> ,</a:t>
            </a:r>
            <a:r>
              <a:rPr lang="en-US" altLang="en-US" sz="2000" b="0" i="1">
                <a:sym typeface="Symbol" pitchFamily="2" charset="2"/>
              </a:rPr>
              <a:t>v</a:t>
            </a:r>
            <a:r>
              <a:rPr lang="en-US" altLang="en-US" sz="2000" b="0">
                <a:sym typeface="Symbol" pitchFamily="2" charset="2"/>
              </a:rPr>
              <a:t>)</a:t>
            </a:r>
            <a:endParaRPr lang="en-US" altLang="en-US" sz="2000" b="0">
              <a:latin typeface="MS Shell Dlg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MS Shell Dlg" charset="0"/>
              </a:rPr>
              <a:t>   return </a:t>
            </a:r>
            <a:r>
              <a:rPr lang="en-US" altLang="en-US" sz="2000" b="0" i="1">
                <a:sym typeface="Symbol" pitchFamily="2" charset="2"/>
              </a:rPr>
              <a:t>v</a:t>
            </a:r>
          </a:p>
        </p:txBody>
      </p:sp>
      <p:sp>
        <p:nvSpPr>
          <p:cNvPr id="71685" name="Line 7">
            <a:extLst>
              <a:ext uri="{FF2B5EF4-FFF2-40B4-BE49-F238E27FC236}">
                <a16:creationId xmlns:a16="http://schemas.microsoft.com/office/drawing/2014/main" id="{FEA31BE2-C4D6-D549-BFF4-C55C9EA2A0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213" y="2481263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5066" name="Rectangle 10">
            <a:extLst>
              <a:ext uri="{FF2B5EF4-FFF2-40B4-BE49-F238E27FC236}">
                <a16:creationId xmlns:a16="http://schemas.microsoft.com/office/drawing/2014/main" id="{C1BC635C-9A17-774C-AC04-34A506C1B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3776663"/>
            <a:ext cx="4267200" cy="9477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685068" name="Rectangle 12">
            <a:extLst>
              <a:ext uri="{FF2B5EF4-FFF2-40B4-BE49-F238E27FC236}">
                <a16:creationId xmlns:a16="http://schemas.microsoft.com/office/drawing/2014/main" id="{6492513E-4B51-624D-8B91-FA838D99E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13" y="2481263"/>
            <a:ext cx="28194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71688" name="Footer Placeholder 3">
            <a:extLst>
              <a:ext uri="{FF2B5EF4-FFF2-40B4-BE49-F238E27FC236}">
                <a16:creationId xmlns:a16="http://schemas.microsoft.com/office/drawing/2014/main" id="{DBF00C08-732E-BC4C-A14A-16055439D1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3213" y="6248400"/>
            <a:ext cx="3457575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D7F02-1967-7E48-A011-918657AB9F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8D9856-5148-E145-A2B5-1D1BFE706567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73730" name="Date Placeholder 6">
            <a:extLst>
              <a:ext uri="{FF2B5EF4-FFF2-40B4-BE49-F238E27FC236}">
                <a16:creationId xmlns:a16="http://schemas.microsoft.com/office/drawing/2014/main" id="{890A42E7-FA09-C448-931F-0ABEDCDC63F8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E07BE8-30ED-A745-93D0-1346C0AD2D67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38259720-71F4-AE4F-AD6D-8AE3A04B4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 alpha-beta pruning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EF331AE0-6A2F-F446-8AD8-F2C8BB9E1B6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200"/>
              <a:t>Consider a node </a:t>
            </a:r>
            <a:r>
              <a:rPr lang="en-US" altLang="en-US" sz="2200" i="1"/>
              <a:t>n</a:t>
            </a:r>
            <a:r>
              <a:rPr lang="en-US" altLang="en-US" sz="2200"/>
              <a:t> somewhere in the tree</a:t>
            </a:r>
          </a:p>
          <a:p>
            <a:pPr eaLnBrk="1" hangingPunct="1"/>
            <a:r>
              <a:rPr lang="en-US" altLang="en-US" sz="2200"/>
              <a:t>If player has a better choice at</a:t>
            </a:r>
          </a:p>
          <a:p>
            <a:pPr lvl="1" eaLnBrk="1" hangingPunct="1"/>
            <a:r>
              <a:rPr lang="en-US" altLang="en-US" sz="1600"/>
              <a:t>Parent node of n</a:t>
            </a:r>
          </a:p>
          <a:p>
            <a:pPr lvl="1" eaLnBrk="1" hangingPunct="1"/>
            <a:r>
              <a:rPr lang="en-US" altLang="en-US" sz="1600"/>
              <a:t>Or any choice point further up</a:t>
            </a:r>
          </a:p>
          <a:p>
            <a:pPr eaLnBrk="1" hangingPunct="1"/>
            <a:r>
              <a:rPr lang="en-US" altLang="en-US" sz="2200" i="1"/>
              <a:t>n</a:t>
            </a:r>
            <a:r>
              <a:rPr lang="en-US" altLang="en-US" sz="2200"/>
              <a:t> will </a:t>
            </a:r>
            <a:r>
              <a:rPr lang="en-US" altLang="en-US" sz="2200" b="1"/>
              <a:t>never</a:t>
            </a:r>
            <a:r>
              <a:rPr lang="en-US" altLang="en-US" sz="2200"/>
              <a:t> be reached in actual play.</a:t>
            </a:r>
          </a:p>
          <a:p>
            <a:pPr eaLnBrk="1" hangingPunct="1"/>
            <a:r>
              <a:rPr lang="en-US" altLang="en-US" sz="2200"/>
              <a:t>Hence when enough is known about </a:t>
            </a:r>
            <a:r>
              <a:rPr lang="en-US" altLang="en-US" sz="2200" i="1"/>
              <a:t>n</a:t>
            </a:r>
            <a:r>
              <a:rPr lang="en-US" altLang="en-US" sz="2200"/>
              <a:t>, it can be pruned.</a:t>
            </a:r>
          </a:p>
        </p:txBody>
      </p:sp>
      <p:pic>
        <p:nvPicPr>
          <p:cNvPr id="73733" name="Picture 7" descr="alpha-beta-general.pdf                                         00105F05IRIDIA                         BC96F375:">
            <a:extLst>
              <a:ext uri="{FF2B5EF4-FFF2-40B4-BE49-F238E27FC236}">
                <a16:creationId xmlns:a16="http://schemas.microsoft.com/office/drawing/2014/main" id="{ABA875AB-5AAC-7348-9E05-86DBE6B9A3D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220913"/>
            <a:ext cx="4038600" cy="3405187"/>
          </a:xfrm>
        </p:spPr>
      </p:pic>
      <p:sp>
        <p:nvSpPr>
          <p:cNvPr id="73734" name="Footer Placeholder 3">
            <a:extLst>
              <a:ext uri="{FF2B5EF4-FFF2-40B4-BE49-F238E27FC236}">
                <a16:creationId xmlns:a16="http://schemas.microsoft.com/office/drawing/2014/main" id="{6A9658F1-0C37-ED4D-B29D-E362BED461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3213" y="6248400"/>
            <a:ext cx="3457575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77BFA-0007-1F42-96F2-0BDF49551B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DC7765-2D0B-0846-BCB6-E7042DBC2EBD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23554" name="Date Placeholder 5">
            <a:extLst>
              <a:ext uri="{FF2B5EF4-FFF2-40B4-BE49-F238E27FC236}">
                <a16:creationId xmlns:a16="http://schemas.microsoft.com/office/drawing/2014/main" id="{7CD0497F-0CB1-464A-8340-1662B1802D07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687D04-3728-0F46-B104-767EE3CB3E87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E63487A-60C5-F647-8886-8AB6FB5FD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are and why study games?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113BE13-B584-FC4D-8D94-F26AB93D6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924800" cy="4043363"/>
          </a:xfrm>
        </p:spPr>
        <p:txBody>
          <a:bodyPr/>
          <a:lstStyle/>
          <a:p>
            <a:pPr eaLnBrk="1" hangingPunct="1"/>
            <a:r>
              <a:rPr lang="en-US" altLang="en-US" sz="2600"/>
              <a:t>Games are a form of </a:t>
            </a:r>
            <a:r>
              <a:rPr lang="en-US" altLang="en-US" sz="2600" i="1"/>
              <a:t>multi-agent environment</a:t>
            </a:r>
          </a:p>
          <a:p>
            <a:pPr lvl="1" eaLnBrk="1" hangingPunct="1"/>
            <a:r>
              <a:rPr lang="en-US" altLang="en-US" sz="1800"/>
              <a:t>What do other agents do and how do they affect our success?</a:t>
            </a:r>
          </a:p>
          <a:p>
            <a:pPr lvl="1" eaLnBrk="1" hangingPunct="1"/>
            <a:r>
              <a:rPr lang="en-US" altLang="en-US" sz="1800"/>
              <a:t>Cooperative vs. competitive multi-agent environments.</a:t>
            </a:r>
          </a:p>
          <a:p>
            <a:pPr lvl="1" eaLnBrk="1" hangingPunct="1"/>
            <a:r>
              <a:rPr lang="en-US" altLang="en-US" sz="1800"/>
              <a:t>Competitive multi-agent environments give rise to adversarial problems a.k.a. </a:t>
            </a:r>
            <a:r>
              <a:rPr lang="en-US" altLang="en-US" sz="1800" i="1"/>
              <a:t>games</a:t>
            </a:r>
            <a:endParaRPr lang="en-US" altLang="en-US" sz="1800"/>
          </a:p>
          <a:p>
            <a:pPr eaLnBrk="1" hangingPunct="1"/>
            <a:r>
              <a:rPr lang="en-US" altLang="en-US" sz="2600"/>
              <a:t>Why study games?</a:t>
            </a:r>
          </a:p>
          <a:p>
            <a:pPr lvl="1" eaLnBrk="1" hangingPunct="1"/>
            <a:r>
              <a:rPr lang="en-US" altLang="en-US" sz="1800"/>
              <a:t>Agents that play games are useful for entertainment</a:t>
            </a:r>
          </a:p>
          <a:p>
            <a:pPr lvl="1" eaLnBrk="1" hangingPunct="1"/>
            <a:r>
              <a:rPr lang="en-US" altLang="en-US" sz="1800"/>
              <a:t>Interesting subject of study because they are harder than they look</a:t>
            </a:r>
          </a:p>
          <a:p>
            <a:pPr lvl="1" eaLnBrk="1" hangingPunct="1"/>
            <a:r>
              <a:rPr lang="en-US" altLang="en-US" sz="1800"/>
              <a:t>Easy to represent and agents restricted to small number of actions</a:t>
            </a:r>
          </a:p>
        </p:txBody>
      </p:sp>
      <p:sp>
        <p:nvSpPr>
          <p:cNvPr id="23557" name="Footer Placeholder 3">
            <a:extLst>
              <a:ext uri="{FF2B5EF4-FFF2-40B4-BE49-F238E27FC236}">
                <a16:creationId xmlns:a16="http://schemas.microsoft.com/office/drawing/2014/main" id="{100C05DD-8B02-7746-88C8-C093EE95C0DC}"/>
              </a:ext>
            </a:extLst>
          </p:cNvPr>
          <p:cNvSpPr txBox="1">
            <a:spLocks/>
          </p:cNvSpPr>
          <p:nvPr/>
        </p:nvSpPr>
        <p:spPr bwMode="auto">
          <a:xfrm>
            <a:off x="3059113" y="6254750"/>
            <a:ext cx="3709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0">
                <a:latin typeface="Arial" panose="020B0604020202020204" pitchFamily="34" charset="0"/>
              </a:rPr>
              <a:t>Original Slides by Tom Lenaerts – IRIDIA ULB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0">
                <a:latin typeface="Arial" panose="020B0604020202020204" pitchFamily="34" charset="0"/>
              </a:rPr>
              <a:t>Adapted for Edinburgh Napier by Ben Paechter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006C4-9F16-EA4F-B7FB-1CFB3C3D8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A600E6-0515-4747-9863-D2A5F317E624}" type="slidenum">
              <a:rPr lang="en-US" altLang="en-US"/>
              <a:pPr>
                <a:defRPr/>
              </a:pPr>
              <a:t>30</a:t>
            </a:fld>
            <a:endParaRPr lang="en-US" altLang="en-US" dirty="0"/>
          </a:p>
        </p:txBody>
      </p:sp>
      <p:sp>
        <p:nvSpPr>
          <p:cNvPr id="74754" name="Date Placeholder 5">
            <a:extLst>
              <a:ext uri="{FF2B5EF4-FFF2-40B4-BE49-F238E27FC236}">
                <a16:creationId xmlns:a16="http://schemas.microsoft.com/office/drawing/2014/main" id="{7E5BA9A6-EB15-5440-BD66-89CEAB7B3DA1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BCAC96-DA94-2A44-AFE5-3062AB1025DA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52525ED4-D78F-7647-9363-C8EF438A96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Final Comments about Alpha-Beta Pruning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6DDB53C2-B171-7249-A5AD-32A248371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Pruning does not affect final results</a:t>
            </a:r>
          </a:p>
          <a:p>
            <a:pPr eaLnBrk="1" hangingPunct="1"/>
            <a:r>
              <a:rPr lang="en-US" altLang="en-US" sz="2600"/>
              <a:t>Entire subtrees can be pruned.</a:t>
            </a:r>
          </a:p>
          <a:p>
            <a:pPr eaLnBrk="1" hangingPunct="1"/>
            <a:r>
              <a:rPr lang="en-US" altLang="en-US" sz="2600"/>
              <a:t>Good move </a:t>
            </a:r>
            <a:r>
              <a:rPr lang="en-US" altLang="en-US" sz="2600" i="1"/>
              <a:t>ordering</a:t>
            </a:r>
            <a:r>
              <a:rPr lang="en-US" altLang="en-US" sz="2600"/>
              <a:t> improves effectiveness of pruning</a:t>
            </a:r>
          </a:p>
          <a:p>
            <a:pPr eaLnBrk="1" hangingPunct="1"/>
            <a:r>
              <a:rPr lang="en-US" altLang="en-US" sz="2600"/>
              <a:t>With “perfect ordering,” time complexity is O(b</a:t>
            </a:r>
            <a:r>
              <a:rPr lang="en-US" altLang="en-US" sz="2600" baseline="30000"/>
              <a:t>m/2</a:t>
            </a:r>
            <a:r>
              <a:rPr lang="en-US" altLang="en-US" sz="2600"/>
              <a:t>)</a:t>
            </a:r>
          </a:p>
          <a:p>
            <a:pPr lvl="1" eaLnBrk="1" hangingPunct="1"/>
            <a:r>
              <a:rPr lang="en-US" altLang="en-US" sz="1800"/>
              <a:t>Branching factor of sqrt(b) !!</a:t>
            </a:r>
          </a:p>
          <a:p>
            <a:pPr lvl="1" eaLnBrk="1" hangingPunct="1"/>
            <a:r>
              <a:rPr lang="en-US" altLang="en-US" sz="1800"/>
              <a:t>Alpha-beta pruning can look twice as far as minimax in the same amount of time</a:t>
            </a:r>
          </a:p>
        </p:txBody>
      </p:sp>
      <p:sp>
        <p:nvSpPr>
          <p:cNvPr id="74757" name="Footer Placeholder 3">
            <a:extLst>
              <a:ext uri="{FF2B5EF4-FFF2-40B4-BE49-F238E27FC236}">
                <a16:creationId xmlns:a16="http://schemas.microsoft.com/office/drawing/2014/main" id="{0CE0FB34-59EC-0040-9207-1530761C94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3213" y="6248400"/>
            <a:ext cx="3457575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EF64E-F1F6-7B41-B97D-D012FF393A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E75814-9D6A-1749-AFC3-D7574002D5AE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75778" name="Date Placeholder 5">
            <a:extLst>
              <a:ext uri="{FF2B5EF4-FFF2-40B4-BE49-F238E27FC236}">
                <a16:creationId xmlns:a16="http://schemas.microsoft.com/office/drawing/2014/main" id="{3E3D2EFF-B86C-974B-ABE3-5086A0957C61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D85B67-AEAE-804C-833B-25F17F381220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A9EA9AD8-A44C-C143-AF95-1D3BE7978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Games of imperfect information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C270879E-9F0B-D942-9674-809F3A4B2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Minimax and alpha-beta pruning require too m</a:t>
            </a:r>
            <a:r>
              <a:rPr lang="en-GB" altLang="en-US"/>
              <a:t>any</a:t>
            </a:r>
            <a:r>
              <a:rPr lang="en-US" altLang="en-US"/>
              <a:t> leaf-node evaluations.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May be impractical within a reasonable amount of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</a:t>
            </a:r>
            <a:r>
              <a:rPr lang="en-GB" altLang="en-US"/>
              <a:t>hannon</a:t>
            </a:r>
            <a:r>
              <a:rPr lang="en-US" altLang="en-US"/>
              <a:t> (1950):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Cut off search earlier (replace TERMINAL-TEST by CUTOFF-TEST)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Apply heuristic evaluation function EVAL (replacing utility function of alpha-beta)</a:t>
            </a:r>
          </a:p>
        </p:txBody>
      </p:sp>
      <p:sp>
        <p:nvSpPr>
          <p:cNvPr id="75781" name="Footer Placeholder 3">
            <a:extLst>
              <a:ext uri="{FF2B5EF4-FFF2-40B4-BE49-F238E27FC236}">
                <a16:creationId xmlns:a16="http://schemas.microsoft.com/office/drawing/2014/main" id="{E81B8569-9C94-4341-905E-5514988485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3213" y="6248400"/>
            <a:ext cx="3457575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D271E-FFD4-1644-BE72-B8A55A87D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F586DC-0B5B-FC46-861B-133AF47C84F7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76802" name="Date Placeholder 5">
            <a:extLst>
              <a:ext uri="{FF2B5EF4-FFF2-40B4-BE49-F238E27FC236}">
                <a16:creationId xmlns:a16="http://schemas.microsoft.com/office/drawing/2014/main" id="{90CD45AC-7527-D249-BEB4-5B8559CD3F1D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2BDA1B-4080-A445-B6C8-D2088E93ADA1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B1C67100-805B-C04B-9FA5-4BFD8F148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Cutting off search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C8E1D7C7-192E-C84F-AC78-89937C9B5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Change</a:t>
            </a:r>
            <a:r>
              <a:rPr lang="en-US" altLang="en-US" sz="2400" b="1"/>
              <a:t>:</a:t>
            </a:r>
          </a:p>
          <a:p>
            <a:pPr lvl="1" eaLnBrk="1" hangingPunct="1"/>
            <a:r>
              <a:rPr lang="en-US" altLang="en-US" sz="1700" b="1"/>
              <a:t>if </a:t>
            </a:r>
            <a:r>
              <a:rPr lang="en-US" altLang="en-US" sz="1700"/>
              <a:t>TERMINAL-TEST(</a:t>
            </a:r>
            <a:r>
              <a:rPr lang="en-US" altLang="en-US" sz="1700" i="1"/>
              <a:t>state</a:t>
            </a:r>
            <a:r>
              <a:rPr lang="en-US" altLang="en-US" sz="1700"/>
              <a:t>) </a:t>
            </a:r>
            <a:r>
              <a:rPr lang="en-US" altLang="en-US" sz="1700" b="1"/>
              <a:t>then return</a:t>
            </a:r>
            <a:r>
              <a:rPr lang="en-US" altLang="en-US" sz="1700"/>
              <a:t> UTILITY(</a:t>
            </a:r>
            <a:r>
              <a:rPr lang="en-US" altLang="en-US" sz="1700" i="1"/>
              <a:t>state</a:t>
            </a:r>
            <a:r>
              <a:rPr lang="en-US" altLang="en-US" sz="1700"/>
              <a:t>)</a:t>
            </a:r>
            <a:endParaRPr lang="en-US" altLang="en-US" sz="150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/>
              <a:t>	into</a:t>
            </a:r>
          </a:p>
          <a:p>
            <a:pPr lvl="1" eaLnBrk="1" hangingPunct="1"/>
            <a:r>
              <a:rPr lang="en-US" altLang="en-US" sz="1500" b="1"/>
              <a:t>if </a:t>
            </a:r>
            <a:r>
              <a:rPr lang="en-US" altLang="en-US" sz="1500"/>
              <a:t>CUTOFF-TEST(</a:t>
            </a:r>
            <a:r>
              <a:rPr lang="en-US" altLang="en-US" sz="1500" i="1"/>
              <a:t>state,depth</a:t>
            </a:r>
            <a:r>
              <a:rPr lang="en-US" altLang="en-US" sz="1500"/>
              <a:t>) </a:t>
            </a:r>
            <a:r>
              <a:rPr lang="en-US" altLang="en-US" sz="1500" b="1"/>
              <a:t>then return</a:t>
            </a:r>
            <a:r>
              <a:rPr lang="en-US" altLang="en-US" sz="1500"/>
              <a:t> EVAL(</a:t>
            </a:r>
            <a:r>
              <a:rPr lang="en-US" altLang="en-US" sz="1500" i="1"/>
              <a:t>state</a:t>
            </a:r>
            <a:r>
              <a:rPr lang="en-US" altLang="en-US" sz="1500"/>
              <a:t>)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Introduces a fixed-depth limit </a:t>
            </a:r>
            <a:r>
              <a:rPr lang="en-US" altLang="en-US" sz="2000" i="1"/>
              <a:t>depth</a:t>
            </a:r>
          </a:p>
          <a:p>
            <a:pPr lvl="1" eaLnBrk="1" hangingPunct="1"/>
            <a:r>
              <a:rPr lang="en-US" altLang="en-US" sz="1500"/>
              <a:t>Is selected so that the amount of time will not exceed what the rules of the game allow.</a:t>
            </a:r>
          </a:p>
          <a:p>
            <a:pPr eaLnBrk="1" hangingPunct="1"/>
            <a:r>
              <a:rPr lang="en-US" altLang="en-US" sz="2100"/>
              <a:t>When cuttoff occurs, the evaluation is performed.</a:t>
            </a:r>
          </a:p>
        </p:txBody>
      </p:sp>
      <p:sp>
        <p:nvSpPr>
          <p:cNvPr id="76805" name="Footer Placeholder 3">
            <a:extLst>
              <a:ext uri="{FF2B5EF4-FFF2-40B4-BE49-F238E27FC236}">
                <a16:creationId xmlns:a16="http://schemas.microsoft.com/office/drawing/2014/main" id="{EF767203-3083-814E-A167-E85EDB1090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3213" y="6248400"/>
            <a:ext cx="3457575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1C3CE-7A29-C841-9EB4-87A68F4EA2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4FB46F-A0D3-BF4C-8664-992A0882CBE2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77826" name="Date Placeholder 5">
            <a:extLst>
              <a:ext uri="{FF2B5EF4-FFF2-40B4-BE49-F238E27FC236}">
                <a16:creationId xmlns:a16="http://schemas.microsoft.com/office/drawing/2014/main" id="{B4DBF1E8-AA0C-D84E-BE89-A9F19D79878A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211E27-F20E-4F40-B69A-F869A15C82A5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FC6FBACC-32E7-8749-A7AD-2AF7C1BDE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Heuristic EVAL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AE3398B0-6502-B344-90F3-311921480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/>
              <a:t>Idea: produce an estimate of the expected utility of the game from a given position.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Performance depends on quality of EVAL.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Requirements: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EVAL should order terminal-nodes in the same way as UTILITY.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Computation may not take too long.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For non-terminal states the EVAL should be strongly correlated with the actual chance of winning.</a:t>
            </a:r>
          </a:p>
        </p:txBody>
      </p:sp>
      <p:sp>
        <p:nvSpPr>
          <p:cNvPr id="77829" name="Footer Placeholder 3">
            <a:extLst>
              <a:ext uri="{FF2B5EF4-FFF2-40B4-BE49-F238E27FC236}">
                <a16:creationId xmlns:a16="http://schemas.microsoft.com/office/drawing/2014/main" id="{90294FBD-A67C-0748-90B9-70724BE493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3213" y="6248400"/>
            <a:ext cx="3457575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1E89730-82A1-CA4B-B2DC-59C1341A1A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1D6F12-51D3-B546-BD3F-3AA56FDC97CD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78850" name="Date Placeholder 4">
            <a:extLst>
              <a:ext uri="{FF2B5EF4-FFF2-40B4-BE49-F238E27FC236}">
                <a16:creationId xmlns:a16="http://schemas.microsoft.com/office/drawing/2014/main" id="{67D64362-7ACA-B449-8B38-372108122D91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986F7B-1B26-494E-AFCB-DA748DF4B984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370619E9-37D2-1A44-8EC1-29DCC08B3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Heuristic EVAL example</a:t>
            </a:r>
          </a:p>
        </p:txBody>
      </p:sp>
      <p:sp>
        <p:nvSpPr>
          <p:cNvPr id="615428" name="Text Box 4">
            <a:extLst>
              <a:ext uri="{FF2B5EF4-FFF2-40B4-BE49-F238E27FC236}">
                <a16:creationId xmlns:a16="http://schemas.microsoft.com/office/drawing/2014/main" id="{A3732194-0FD4-6A41-B85E-3D573FD42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791200"/>
            <a:ext cx="641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Eval</a:t>
            </a:r>
            <a:r>
              <a:rPr lang="en-US" altLang="en-US" sz="2400"/>
              <a:t>(</a:t>
            </a:r>
            <a:r>
              <a:rPr lang="en-US" altLang="en-US" sz="2400" i="1"/>
              <a:t>s</a:t>
            </a:r>
            <a:r>
              <a:rPr lang="en-US" altLang="en-US" sz="2400"/>
              <a:t>) = </a:t>
            </a:r>
            <a:r>
              <a:rPr lang="en-US" altLang="en-US" sz="2400" i="1"/>
              <a:t>w</a:t>
            </a:r>
            <a:r>
              <a:rPr lang="en-US" altLang="en-US" sz="2400" baseline="-25000"/>
              <a:t>1 </a:t>
            </a:r>
            <a:r>
              <a:rPr lang="en-US" altLang="en-US" sz="2400" i="1"/>
              <a:t>f</a:t>
            </a:r>
            <a:r>
              <a:rPr lang="en-US" altLang="en-US" sz="2400" baseline="-25000"/>
              <a:t>1</a:t>
            </a:r>
            <a:r>
              <a:rPr lang="en-US" altLang="en-US" sz="2400"/>
              <a:t>(</a:t>
            </a:r>
            <a:r>
              <a:rPr lang="en-US" altLang="en-US" sz="2400" i="1"/>
              <a:t>s</a:t>
            </a:r>
            <a:r>
              <a:rPr lang="en-US" altLang="en-US" sz="2400"/>
              <a:t>) + </a:t>
            </a:r>
            <a:r>
              <a:rPr lang="en-US" altLang="en-US" sz="2400" i="1"/>
              <a:t>w</a:t>
            </a:r>
            <a:r>
              <a:rPr lang="en-US" altLang="en-US" sz="2400" baseline="-25000"/>
              <a:t>2 </a:t>
            </a:r>
            <a:r>
              <a:rPr lang="en-US" altLang="en-US" sz="2400" i="1"/>
              <a:t>f</a:t>
            </a:r>
            <a:r>
              <a:rPr lang="en-US" altLang="en-US" sz="2400" baseline="-25000"/>
              <a:t>2</a:t>
            </a:r>
            <a:r>
              <a:rPr lang="en-US" altLang="en-US" sz="2400"/>
              <a:t>(</a:t>
            </a:r>
            <a:r>
              <a:rPr lang="en-US" altLang="en-US" sz="2400" i="1"/>
              <a:t>s</a:t>
            </a:r>
            <a:r>
              <a:rPr lang="en-US" altLang="en-US" sz="2400"/>
              <a:t>) + … + </a:t>
            </a:r>
            <a:r>
              <a:rPr lang="en-US" altLang="en-US" sz="2400" i="1"/>
              <a:t>w</a:t>
            </a:r>
            <a:r>
              <a:rPr lang="en-US" altLang="en-US" sz="2400" baseline="-25000"/>
              <a:t>n</a:t>
            </a:r>
            <a:r>
              <a:rPr lang="en-US" altLang="en-US" sz="2400" i="1"/>
              <a:t>f</a:t>
            </a:r>
            <a:r>
              <a:rPr lang="en-US" altLang="en-US" sz="2400" baseline="-25000"/>
              <a:t>n</a:t>
            </a:r>
            <a:r>
              <a:rPr lang="en-US" altLang="en-US" sz="2400"/>
              <a:t>(</a:t>
            </a:r>
            <a:r>
              <a:rPr lang="en-US" altLang="en-US" sz="2400" i="1"/>
              <a:t>s</a:t>
            </a:r>
            <a:r>
              <a:rPr lang="en-US" altLang="en-US" sz="2400"/>
              <a:t>)</a:t>
            </a:r>
          </a:p>
        </p:txBody>
      </p:sp>
      <p:pic>
        <p:nvPicPr>
          <p:cNvPr id="78853" name="Picture 5">
            <a:extLst>
              <a:ext uri="{FF2B5EF4-FFF2-40B4-BE49-F238E27FC236}">
                <a16:creationId xmlns:a16="http://schemas.microsoft.com/office/drawing/2014/main" id="{877CD131-1759-C34F-A50E-CFCE96CE9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46263"/>
            <a:ext cx="4495800" cy="386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854" name="Footer Placeholder 3">
            <a:extLst>
              <a:ext uri="{FF2B5EF4-FFF2-40B4-BE49-F238E27FC236}">
                <a16:creationId xmlns:a16="http://schemas.microsoft.com/office/drawing/2014/main" id="{F91D654A-E859-A44A-BEDC-21757AC995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3213" y="6248400"/>
            <a:ext cx="3457575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Footer Placeholder 2">
            <a:extLst>
              <a:ext uri="{FF2B5EF4-FFF2-40B4-BE49-F238E27FC236}">
                <a16:creationId xmlns:a16="http://schemas.microsoft.com/office/drawing/2014/main" id="{CB04E5DD-87A2-2A4E-8C84-E69AAF9158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TLo (IRIDIA)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BE7EC62-DECB-D747-99FC-777C2BA64C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65C174-A810-C24A-8C0E-C8A95C2A72AA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80899" name="Date Placeholder 4">
            <a:extLst>
              <a:ext uri="{FF2B5EF4-FFF2-40B4-BE49-F238E27FC236}">
                <a16:creationId xmlns:a16="http://schemas.microsoft.com/office/drawing/2014/main" id="{E6FC6225-C62E-C345-87DB-1B6F370F639B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44CAB9-4679-F047-B14F-0CA04498FB1E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5A6AE1A7-068F-CF48-9D19-FE7C71D9F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Heuristic EVAL example</a:t>
            </a:r>
          </a:p>
        </p:txBody>
      </p:sp>
      <p:sp>
        <p:nvSpPr>
          <p:cNvPr id="692227" name="Text Box 3">
            <a:extLst>
              <a:ext uri="{FF2B5EF4-FFF2-40B4-BE49-F238E27FC236}">
                <a16:creationId xmlns:a16="http://schemas.microsoft.com/office/drawing/2014/main" id="{6629DB2C-0D82-9344-A9E7-D1096418A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791200"/>
            <a:ext cx="641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Eval</a:t>
            </a:r>
            <a:r>
              <a:rPr lang="en-US" altLang="en-US" sz="2400"/>
              <a:t>(</a:t>
            </a:r>
            <a:r>
              <a:rPr lang="en-US" altLang="en-US" sz="2400" i="1"/>
              <a:t>s</a:t>
            </a:r>
            <a:r>
              <a:rPr lang="en-US" altLang="en-US" sz="2400"/>
              <a:t>) = </a:t>
            </a:r>
            <a:r>
              <a:rPr lang="en-US" altLang="en-US" sz="2400" i="1"/>
              <a:t>w</a:t>
            </a:r>
            <a:r>
              <a:rPr lang="en-US" altLang="en-US" sz="2400" baseline="-25000"/>
              <a:t>1 </a:t>
            </a:r>
            <a:r>
              <a:rPr lang="en-US" altLang="en-US" sz="2400" i="1"/>
              <a:t>f</a:t>
            </a:r>
            <a:r>
              <a:rPr lang="en-US" altLang="en-US" sz="2400" baseline="-25000"/>
              <a:t>1</a:t>
            </a:r>
            <a:r>
              <a:rPr lang="en-US" altLang="en-US" sz="2400"/>
              <a:t>(</a:t>
            </a:r>
            <a:r>
              <a:rPr lang="en-US" altLang="en-US" sz="2400" i="1"/>
              <a:t>s</a:t>
            </a:r>
            <a:r>
              <a:rPr lang="en-US" altLang="en-US" sz="2400"/>
              <a:t>) + </a:t>
            </a:r>
            <a:r>
              <a:rPr lang="en-US" altLang="en-US" sz="2400" i="1"/>
              <a:t>w</a:t>
            </a:r>
            <a:r>
              <a:rPr lang="en-US" altLang="en-US" sz="2400" baseline="-25000"/>
              <a:t>2 </a:t>
            </a:r>
            <a:r>
              <a:rPr lang="en-US" altLang="en-US" sz="2400" i="1"/>
              <a:t>f</a:t>
            </a:r>
            <a:r>
              <a:rPr lang="en-US" altLang="en-US" sz="2400" baseline="-25000"/>
              <a:t>2</a:t>
            </a:r>
            <a:r>
              <a:rPr lang="en-US" altLang="en-US" sz="2400"/>
              <a:t>(</a:t>
            </a:r>
            <a:r>
              <a:rPr lang="en-US" altLang="en-US" sz="2400" i="1"/>
              <a:t>s</a:t>
            </a:r>
            <a:r>
              <a:rPr lang="en-US" altLang="en-US" sz="2400"/>
              <a:t>) + … + </a:t>
            </a:r>
            <a:r>
              <a:rPr lang="en-US" altLang="en-US" sz="2400" i="1"/>
              <a:t>w</a:t>
            </a:r>
            <a:r>
              <a:rPr lang="en-US" altLang="en-US" sz="2400" baseline="-25000"/>
              <a:t>n</a:t>
            </a:r>
            <a:r>
              <a:rPr lang="en-US" altLang="en-US" sz="2400" i="1"/>
              <a:t>f</a:t>
            </a:r>
            <a:r>
              <a:rPr lang="en-US" altLang="en-US" sz="2400" baseline="-25000"/>
              <a:t>n</a:t>
            </a:r>
            <a:r>
              <a:rPr lang="en-US" altLang="en-US" sz="2400"/>
              <a:t>(</a:t>
            </a:r>
            <a:r>
              <a:rPr lang="en-US" altLang="en-US" sz="2400" i="1"/>
              <a:t>s</a:t>
            </a:r>
            <a:r>
              <a:rPr lang="en-US" altLang="en-US" sz="2400"/>
              <a:t>)</a:t>
            </a:r>
          </a:p>
        </p:txBody>
      </p:sp>
      <p:pic>
        <p:nvPicPr>
          <p:cNvPr id="80902" name="Picture 4">
            <a:extLst>
              <a:ext uri="{FF2B5EF4-FFF2-40B4-BE49-F238E27FC236}">
                <a16:creationId xmlns:a16="http://schemas.microsoft.com/office/drawing/2014/main" id="{77EBC386-C5A4-C741-85E8-831B5CD61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46263"/>
            <a:ext cx="4495800" cy="386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903" name="AutoShape 5">
            <a:extLst>
              <a:ext uri="{FF2B5EF4-FFF2-40B4-BE49-F238E27FC236}">
                <a16:creationId xmlns:a16="http://schemas.microsoft.com/office/drawing/2014/main" id="{F4FF6D62-5487-A54B-B930-5A0A87035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791200"/>
            <a:ext cx="5638800" cy="4572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80904" name="Text Box 6">
            <a:extLst>
              <a:ext uri="{FF2B5EF4-FFF2-40B4-BE49-F238E27FC236}">
                <a16:creationId xmlns:a16="http://schemas.microsoft.com/office/drawing/2014/main" id="{78DC1B75-F9EF-B44F-8F48-630ABD00E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178425"/>
            <a:ext cx="1847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1">
                <a:solidFill>
                  <a:srgbClr val="FF0000"/>
                </a:solidFill>
              </a:rPr>
              <a:t>Addition assumes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1">
                <a:solidFill>
                  <a:srgbClr val="FF0000"/>
                </a:solidFill>
              </a:rPr>
              <a:t>independence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413EF6FA-1908-B94B-B2A5-D49AC73749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EF6957-5DF8-B64C-A115-493CF5D7F708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82946" name="Date Placeholder 7">
            <a:extLst>
              <a:ext uri="{FF2B5EF4-FFF2-40B4-BE49-F238E27FC236}">
                <a16:creationId xmlns:a16="http://schemas.microsoft.com/office/drawing/2014/main" id="{616855F6-6B7E-274A-9D78-9AC8F787C5AC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98A3EF-7C2A-8848-9AD4-72FD29CE904A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C92A1719-C038-0142-A6A0-994795A7C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Games that include chance</a:t>
            </a:r>
          </a:p>
        </p:txBody>
      </p:sp>
      <p:pic>
        <p:nvPicPr>
          <p:cNvPr id="82948" name="Picture 4" descr="backgammon-position.gif                                        0010684BIRIDIA                         BC96F375:">
            <a:extLst>
              <a:ext uri="{FF2B5EF4-FFF2-40B4-BE49-F238E27FC236}">
                <a16:creationId xmlns:a16="http://schemas.microsoft.com/office/drawing/2014/main" id="{4047D32D-817E-E645-BAF4-A86AFCF24186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981200"/>
            <a:ext cx="2819400" cy="2735263"/>
          </a:xfrm>
        </p:spPr>
      </p:pic>
      <p:pic>
        <p:nvPicPr>
          <p:cNvPr id="82949" name="Picture 5" descr="backgammon-tree.gif                                            0010684BIRIDIA                         BC96F375:">
            <a:extLst>
              <a:ext uri="{FF2B5EF4-FFF2-40B4-BE49-F238E27FC236}">
                <a16:creationId xmlns:a16="http://schemas.microsoft.com/office/drawing/2014/main" id="{62F74BC0-274B-644D-86D8-7940A65D6C45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1981200"/>
            <a:ext cx="3429000" cy="2727325"/>
          </a:xfrm>
        </p:spPr>
      </p:pic>
      <p:sp>
        <p:nvSpPr>
          <p:cNvPr id="82950" name="AutoShape 6">
            <a:extLst>
              <a:ext uri="{FF2B5EF4-FFF2-40B4-BE49-F238E27FC236}">
                <a16:creationId xmlns:a16="http://schemas.microsoft.com/office/drawing/2014/main" id="{C4DF7A62-47E7-E749-9997-1AF9EF930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3581400" cy="4572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  <p:sp>
        <p:nvSpPr>
          <p:cNvPr id="82951" name="Text Box 7">
            <a:extLst>
              <a:ext uri="{FF2B5EF4-FFF2-40B4-BE49-F238E27FC236}">
                <a16:creationId xmlns:a16="http://schemas.microsoft.com/office/drawing/2014/main" id="{74F5E9DD-4618-6A4C-B2CD-739621825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828800"/>
            <a:ext cx="183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>
                <a:solidFill>
                  <a:srgbClr val="FF0000"/>
                </a:solidFill>
                <a:latin typeface="Courier" pitchFamily="2" charset="0"/>
              </a:rPr>
              <a:t>chance nodes</a:t>
            </a:r>
          </a:p>
        </p:txBody>
      </p:sp>
      <p:sp>
        <p:nvSpPr>
          <p:cNvPr id="82952" name="Footer Placeholder 3">
            <a:extLst>
              <a:ext uri="{FF2B5EF4-FFF2-40B4-BE49-F238E27FC236}">
                <a16:creationId xmlns:a16="http://schemas.microsoft.com/office/drawing/2014/main" id="{B1E7B3A2-C6F5-4E41-9606-C952E5556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3213" y="6248400"/>
            <a:ext cx="3457575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B728B-A736-DE48-85EE-CEC4684C87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697857-92C3-1D4F-833D-CB6E7D6D272A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83970" name="Date Placeholder 5">
            <a:extLst>
              <a:ext uri="{FF2B5EF4-FFF2-40B4-BE49-F238E27FC236}">
                <a16:creationId xmlns:a16="http://schemas.microsoft.com/office/drawing/2014/main" id="{DC00004E-7E9F-0745-AF19-D1A31D9DBA04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FB902B-7B72-C34F-A647-731CCE3C448D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C6D72971-A99C-A540-83C6-03CE21A5F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Expected minimax value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D0AB2047-C246-0246-B58A-1D6E71F8B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000"/>
              <a:t>EXPECTED-MINIMAX-VALUE(</a:t>
            </a:r>
            <a:r>
              <a:rPr lang="en-US" altLang="en-US" sz="2000" i="1"/>
              <a:t>n</a:t>
            </a:r>
            <a:r>
              <a:rPr lang="en-US" altLang="en-US" sz="2000"/>
              <a:t>)=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/>
              <a:t>		UTILITY(</a:t>
            </a:r>
            <a:r>
              <a:rPr lang="en-US" altLang="en-US" sz="2000" i="1"/>
              <a:t>n</a:t>
            </a:r>
            <a:r>
              <a:rPr lang="en-US" altLang="en-US" sz="2000"/>
              <a:t>)				    If </a:t>
            </a:r>
            <a:r>
              <a:rPr lang="en-US" altLang="en-US" sz="2000" i="1"/>
              <a:t>n</a:t>
            </a:r>
            <a:r>
              <a:rPr lang="en-US" altLang="en-US" sz="2000"/>
              <a:t> is a terminal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/>
              <a:t>		max</a:t>
            </a:r>
            <a:r>
              <a:rPr lang="en-US" altLang="en-US" sz="2000" i="1" baseline="-25000"/>
              <a:t>s </a:t>
            </a:r>
            <a:r>
              <a:rPr lang="en-US" altLang="en-US" sz="2000" i="1" baseline="-25000">
                <a:sym typeface="Symbol" pitchFamily="2" charset="2"/>
              </a:rPr>
              <a:t> </a:t>
            </a:r>
            <a:r>
              <a:rPr lang="en-US" altLang="en-US" sz="2000" i="1" baseline="-25000"/>
              <a:t>successors(n)</a:t>
            </a:r>
            <a:r>
              <a:rPr lang="en-US" altLang="en-US" sz="2000"/>
              <a:t> MINIMAX-VALUE(</a:t>
            </a:r>
            <a:r>
              <a:rPr lang="en-US" altLang="en-US" sz="2000" i="1"/>
              <a:t>s</a:t>
            </a:r>
            <a:r>
              <a:rPr lang="en-US" altLang="en-US" sz="2000"/>
              <a:t>) 	    If </a:t>
            </a:r>
            <a:r>
              <a:rPr lang="en-US" altLang="en-US" sz="2000" i="1"/>
              <a:t>n</a:t>
            </a:r>
            <a:r>
              <a:rPr lang="en-US" altLang="en-US" sz="2000"/>
              <a:t> is a max node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/>
              <a:t>		min</a:t>
            </a:r>
            <a:r>
              <a:rPr lang="en-US" altLang="en-US" sz="2000" i="1" baseline="-25000"/>
              <a:t>s </a:t>
            </a:r>
            <a:r>
              <a:rPr lang="en-US" altLang="en-US" sz="2000" i="1" baseline="-25000">
                <a:sym typeface="Symbol" pitchFamily="2" charset="2"/>
              </a:rPr>
              <a:t> </a:t>
            </a:r>
            <a:r>
              <a:rPr lang="en-US" altLang="en-US" sz="2000" i="1" baseline="-25000"/>
              <a:t>successors(n)</a:t>
            </a:r>
            <a:r>
              <a:rPr lang="en-US" altLang="en-US" sz="2000"/>
              <a:t> MINIMAX-VALUE(</a:t>
            </a:r>
            <a:r>
              <a:rPr lang="en-US" altLang="en-US" sz="2000" i="1"/>
              <a:t>s</a:t>
            </a:r>
            <a:r>
              <a:rPr lang="en-US" altLang="en-US" sz="2000"/>
              <a:t>) 	    If </a:t>
            </a:r>
            <a:r>
              <a:rPr lang="en-US" altLang="en-US" sz="2000" i="1"/>
              <a:t>n</a:t>
            </a:r>
            <a:r>
              <a:rPr lang="en-US" altLang="en-US" sz="2000"/>
              <a:t> is a max node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/>
              <a:t>		</a:t>
            </a:r>
            <a:r>
              <a:rPr lang="en-US" altLang="en-US" sz="2000">
                <a:sym typeface="Symbol" pitchFamily="2" charset="2"/>
              </a:rPr>
              <a:t></a:t>
            </a:r>
            <a:r>
              <a:rPr lang="en-US" altLang="en-US" sz="2000" i="1" baseline="-25000"/>
              <a:t>s </a:t>
            </a:r>
            <a:r>
              <a:rPr lang="en-US" altLang="en-US" sz="2000" i="1" baseline="-25000">
                <a:sym typeface="Symbol" pitchFamily="2" charset="2"/>
              </a:rPr>
              <a:t> </a:t>
            </a:r>
            <a:r>
              <a:rPr lang="en-US" altLang="en-US" sz="2000" i="1" baseline="-25000"/>
              <a:t>successors(n) </a:t>
            </a:r>
            <a:r>
              <a:rPr lang="en-US" altLang="en-US" sz="2000" i="1"/>
              <a:t>P(s) . </a:t>
            </a:r>
            <a:r>
              <a:rPr lang="en-US" altLang="en-US" sz="2000"/>
              <a:t>EXPECTEDMINIMAX(</a:t>
            </a:r>
            <a:r>
              <a:rPr lang="en-US" altLang="en-US" sz="2000" i="1"/>
              <a:t>s</a:t>
            </a:r>
            <a:r>
              <a:rPr lang="en-US" altLang="en-US" sz="2000"/>
              <a:t>)  If </a:t>
            </a:r>
            <a:r>
              <a:rPr lang="en-US" altLang="en-US" sz="2000" i="1"/>
              <a:t>n</a:t>
            </a:r>
            <a:r>
              <a:rPr lang="en-US" altLang="en-US" sz="2000"/>
              <a:t> is a chance node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/>
          </a:p>
          <a:p>
            <a:pPr eaLnBrk="1" hangingPunct="1">
              <a:buFont typeface="Wingdings" pitchFamily="2" charset="2"/>
              <a:buNone/>
            </a:pPr>
            <a:r>
              <a:rPr lang="en-US" altLang="en-US"/>
              <a:t>These equations can be backed-up recursively all the way to the root of the game tree.</a:t>
            </a:r>
          </a:p>
        </p:txBody>
      </p:sp>
      <p:sp>
        <p:nvSpPr>
          <p:cNvPr id="83973" name="Footer Placeholder 3">
            <a:extLst>
              <a:ext uri="{FF2B5EF4-FFF2-40B4-BE49-F238E27FC236}">
                <a16:creationId xmlns:a16="http://schemas.microsoft.com/office/drawing/2014/main" id="{4F8BBFDA-BD47-0144-8FC1-35BB0D92E3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3213" y="6248400"/>
            <a:ext cx="3457575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3">
            <a:extLst>
              <a:ext uri="{FF2B5EF4-FFF2-40B4-BE49-F238E27FC236}">
                <a16:creationId xmlns:a16="http://schemas.microsoft.com/office/drawing/2014/main" id="{44D683E0-2BC2-5245-B842-115D3640D5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3213" y="6237288"/>
            <a:ext cx="3457575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46C08-3431-0749-8026-DB8ECCAE0B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7F0D92-916B-A347-8307-7C102F400BD5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25603" name="Date Placeholder 5">
            <a:extLst>
              <a:ext uri="{FF2B5EF4-FFF2-40B4-BE49-F238E27FC236}">
                <a16:creationId xmlns:a16="http://schemas.microsoft.com/office/drawing/2014/main" id="{96FB8657-B346-5849-B4ED-3E8D59ACB8AA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31C188-B241-DB49-AFF2-1FC06D5549AD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5DBE2AF4-6F4F-B740-8185-7CC8D5ACC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 of Games to Search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39B86481-6F14-8649-9376-8A5AC1C4F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924800" cy="4495800"/>
          </a:xfrm>
        </p:spPr>
        <p:txBody>
          <a:bodyPr/>
          <a:lstStyle/>
          <a:p>
            <a:pPr eaLnBrk="1" hangingPunct="1"/>
            <a:r>
              <a:rPr lang="en-US" altLang="en-US" sz="2200"/>
              <a:t>Search – no adversary</a:t>
            </a:r>
          </a:p>
          <a:p>
            <a:pPr lvl="1" eaLnBrk="1" hangingPunct="1"/>
            <a:r>
              <a:rPr lang="en-US" altLang="en-US" sz="1600"/>
              <a:t>Solution is method for finding goal</a:t>
            </a:r>
          </a:p>
          <a:p>
            <a:pPr lvl="1" eaLnBrk="1" hangingPunct="1"/>
            <a:r>
              <a:rPr lang="en-US" altLang="en-US" sz="1600"/>
              <a:t>Heuristics techniques can find </a:t>
            </a:r>
            <a:r>
              <a:rPr lang="en-US" altLang="en-US" sz="1600" i="1"/>
              <a:t>optimal</a:t>
            </a:r>
            <a:r>
              <a:rPr lang="en-US" altLang="en-US" sz="1600"/>
              <a:t> solution</a:t>
            </a:r>
          </a:p>
          <a:p>
            <a:pPr lvl="1" eaLnBrk="1" hangingPunct="1"/>
            <a:r>
              <a:rPr lang="en-US" altLang="en-US" sz="1600"/>
              <a:t>Evaluation function: estimate of cost from start to goal through given node</a:t>
            </a:r>
          </a:p>
          <a:p>
            <a:pPr lvl="1" eaLnBrk="1" hangingPunct="1"/>
            <a:r>
              <a:rPr lang="en-US" altLang="en-US" sz="1600"/>
              <a:t>Examples: path planning, scheduling activities</a:t>
            </a:r>
          </a:p>
          <a:p>
            <a:pPr eaLnBrk="1" hangingPunct="1"/>
            <a:r>
              <a:rPr lang="en-US" altLang="en-US" sz="2200"/>
              <a:t>Games – adversary</a:t>
            </a:r>
          </a:p>
          <a:p>
            <a:pPr lvl="1" eaLnBrk="1" hangingPunct="1"/>
            <a:r>
              <a:rPr lang="en-US" altLang="en-US" sz="1600"/>
              <a:t>Solution is strategy (strategy specifies move for every possible opponent reply).</a:t>
            </a:r>
          </a:p>
          <a:p>
            <a:pPr lvl="1" eaLnBrk="1" hangingPunct="1"/>
            <a:r>
              <a:rPr lang="en-US" altLang="en-US" sz="1600"/>
              <a:t>Time limits often force an </a:t>
            </a:r>
            <a:r>
              <a:rPr lang="en-US" altLang="en-US" sz="1600" i="1"/>
              <a:t>approximate</a:t>
            </a:r>
            <a:r>
              <a:rPr lang="en-US" altLang="en-US" sz="1600"/>
              <a:t> solution</a:t>
            </a:r>
          </a:p>
          <a:p>
            <a:pPr lvl="1" eaLnBrk="1" hangingPunct="1"/>
            <a:r>
              <a:rPr lang="en-US" altLang="en-US" sz="1600"/>
              <a:t>Evaluation function: evaluate “goodness” of </a:t>
            </a:r>
            <a:br>
              <a:rPr lang="en-US" altLang="en-US" sz="1600"/>
            </a:br>
            <a:r>
              <a:rPr lang="en-US" altLang="en-US" sz="1600"/>
              <a:t>game position</a:t>
            </a:r>
          </a:p>
          <a:p>
            <a:pPr lvl="1" eaLnBrk="1" hangingPunct="1"/>
            <a:r>
              <a:rPr lang="en-US" altLang="en-US" sz="1600"/>
              <a:t>Examples: chess, tic-tac-toe/noughts and crosses, Othello, backgammon</a:t>
            </a:r>
            <a:r>
              <a:rPr lang="en-US" altLang="en-US" sz="1800"/>
              <a:t> 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3">
            <a:extLst>
              <a:ext uri="{FF2B5EF4-FFF2-40B4-BE49-F238E27FC236}">
                <a16:creationId xmlns:a16="http://schemas.microsoft.com/office/drawing/2014/main" id="{723113C2-4235-BD43-8678-C93AA5D816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916238" y="6248400"/>
            <a:ext cx="3455987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15462E8-67EA-3143-9A9B-7589452EF4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B8DD10-9AF3-DD4B-8C0F-CEC87077111A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27651" name="Date Placeholder 5">
            <a:extLst>
              <a:ext uri="{FF2B5EF4-FFF2-40B4-BE49-F238E27FC236}">
                <a16:creationId xmlns:a16="http://schemas.microsoft.com/office/drawing/2014/main" id="{1FED7615-DDC5-D642-8695-4694E5B8EB0A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ABC5A3-BB43-C54E-B783-85ACC90B4A98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2356AA07-979A-E448-A323-BA21558A5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Games</a:t>
            </a:r>
          </a:p>
        </p:txBody>
      </p:sp>
      <p:pic>
        <p:nvPicPr>
          <p:cNvPr id="27653" name="Picture 11">
            <a:extLst>
              <a:ext uri="{FF2B5EF4-FFF2-40B4-BE49-F238E27FC236}">
                <a16:creationId xmlns:a16="http://schemas.microsoft.com/office/drawing/2014/main" id="{F5D1185D-E34D-1447-9FDC-4D59618BA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133600"/>
            <a:ext cx="74866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2556" name="Rectangle 12">
            <a:extLst>
              <a:ext uri="{FF2B5EF4-FFF2-40B4-BE49-F238E27FC236}">
                <a16:creationId xmlns:a16="http://schemas.microsoft.com/office/drawing/2014/main" id="{9F863C0B-6BDC-A344-B72E-D110D8F83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514600"/>
            <a:ext cx="2209800" cy="914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A3EC5-A48F-A44E-B51E-4A7B8FA2F4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26AD7F-5237-6A4E-BD13-D508026CFC09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29698" name="Date Placeholder 5">
            <a:extLst>
              <a:ext uri="{FF2B5EF4-FFF2-40B4-BE49-F238E27FC236}">
                <a16:creationId xmlns:a16="http://schemas.microsoft.com/office/drawing/2014/main" id="{AF58985A-0F29-4242-9E33-1EB1B23DCE7D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66DD7F-4208-9742-95E1-3B3E95620EFB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20BA2A50-94D8-3E4B-886F-9FEB9F6FF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Game setup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203ADD1-D3D1-854A-A99F-7179773D74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/>
              <a:t>Two players: MAX and MIN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MAX moves first and they take turns until the game is over. Winner gets award, looser gets penalty.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Games as search: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Initial state: e.g. board configuration of chess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Successor function: list of (move,state) pairs specifying legal moves.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Terminal test: Is the game finished?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Utility function: Gives numerical value of terminal states. E.g. win (+1), loose (-1) and draw (0) in tic-tac-toe (next)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MAX uses  search tree to determine next move.</a:t>
            </a:r>
          </a:p>
        </p:txBody>
      </p:sp>
      <p:sp>
        <p:nvSpPr>
          <p:cNvPr id="29701" name="Footer Placeholder 3">
            <a:extLst>
              <a:ext uri="{FF2B5EF4-FFF2-40B4-BE49-F238E27FC236}">
                <a16:creationId xmlns:a16="http://schemas.microsoft.com/office/drawing/2014/main" id="{D9A955A6-81C5-F147-86CE-650481525C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3213" y="6248400"/>
            <a:ext cx="3457575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F949A48-F261-B44D-A945-EA45CCBADB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9C025-B768-A441-8811-DF24E3EFAD63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1746" name="Date Placeholder 4">
            <a:extLst>
              <a:ext uri="{FF2B5EF4-FFF2-40B4-BE49-F238E27FC236}">
                <a16:creationId xmlns:a16="http://schemas.microsoft.com/office/drawing/2014/main" id="{8EADE9D5-AE36-234F-82D4-A4528FF2A9CD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B56C12-8734-0948-A5E6-7EDABDA6D2D0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2EAB48B-7C04-444E-B516-B4E0A670E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Partial Game Tree for Tic-Tac-Toe</a:t>
            </a:r>
            <a:endParaRPr lang="en-US" altLang="en-US"/>
          </a:p>
        </p:txBody>
      </p:sp>
      <p:pic>
        <p:nvPicPr>
          <p:cNvPr id="31748" name="Picture 3">
            <a:extLst>
              <a:ext uri="{FF2B5EF4-FFF2-40B4-BE49-F238E27FC236}">
                <a16:creationId xmlns:a16="http://schemas.microsoft.com/office/drawing/2014/main" id="{3360790C-9A2E-EF4D-A7D1-E903CEFDF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5791200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9" name="Footer Placeholder 3">
            <a:extLst>
              <a:ext uri="{FF2B5EF4-FFF2-40B4-BE49-F238E27FC236}">
                <a16:creationId xmlns:a16="http://schemas.microsoft.com/office/drawing/2014/main" id="{7A254E0E-FBF8-5C41-9FC0-4E0047DB64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3213" y="6248400"/>
            <a:ext cx="3457575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A5AC9-D759-2946-B230-5972A1BA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9D4833-BC76-B240-95D0-06ED37EC5D2E}" type="slidenum">
              <a:rPr lang="en-US" altLang="en-US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33794" name="Date Placeholder 5">
            <a:extLst>
              <a:ext uri="{FF2B5EF4-FFF2-40B4-BE49-F238E27FC236}">
                <a16:creationId xmlns:a16="http://schemas.microsoft.com/office/drawing/2014/main" id="{F77DB7F6-FC17-1947-82FF-CC8B85BA40E4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87ABBD-76E5-4B45-AF31-73C9E5036774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29E30F6-DC90-6C42-B28F-664DF482E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Optimal strategies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E37346A-1D79-CD46-9C73-D215BB9C26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/>
              <a:t>Find the contingent </a:t>
            </a:r>
            <a:r>
              <a:rPr lang="en-US" altLang="en-US" sz="2600" i="1"/>
              <a:t>strategy</a:t>
            </a:r>
            <a:r>
              <a:rPr lang="en-US" altLang="en-US" sz="2600"/>
              <a:t> for MAX assuming an infallible MIN opponent.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Assumption: Both players play optimally !!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Given a game tree, the optimal strategy can be determined by using the minimax value of each node: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/>
              <a:t>	MINIMAX-VALUE(</a:t>
            </a:r>
            <a:r>
              <a:rPr lang="en-US" altLang="en-US" sz="1800" i="1"/>
              <a:t>n</a:t>
            </a:r>
            <a:r>
              <a:rPr lang="en-US" altLang="en-US" sz="1800"/>
              <a:t>)=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/>
              <a:t>		UTILITY(</a:t>
            </a:r>
            <a:r>
              <a:rPr lang="en-US" altLang="en-US" sz="1800" i="1"/>
              <a:t>n</a:t>
            </a:r>
            <a:r>
              <a:rPr lang="en-US" altLang="en-US" sz="1800"/>
              <a:t>)				If </a:t>
            </a:r>
            <a:r>
              <a:rPr lang="en-US" altLang="en-US" sz="1800" i="1"/>
              <a:t>n</a:t>
            </a:r>
            <a:r>
              <a:rPr lang="en-US" altLang="en-US" sz="1800"/>
              <a:t> is a terminal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/>
              <a:t>		max</a:t>
            </a:r>
            <a:r>
              <a:rPr lang="en-US" altLang="en-US" sz="1800" i="1" baseline="-25000"/>
              <a:t>s </a:t>
            </a:r>
            <a:r>
              <a:rPr lang="en-US" altLang="en-US" sz="1800" i="1" baseline="-25000">
                <a:sym typeface="Symbol" pitchFamily="2" charset="2"/>
              </a:rPr>
              <a:t> </a:t>
            </a:r>
            <a:r>
              <a:rPr lang="en-US" altLang="en-US" sz="1800" i="1" baseline="-25000"/>
              <a:t>successors(n)</a:t>
            </a:r>
            <a:r>
              <a:rPr lang="en-US" altLang="en-US" sz="1800"/>
              <a:t> MINIMAX-VALUE(</a:t>
            </a:r>
            <a:r>
              <a:rPr lang="en-US" altLang="en-US" sz="1800" i="1"/>
              <a:t>s</a:t>
            </a:r>
            <a:r>
              <a:rPr lang="en-US" altLang="en-US" sz="1800"/>
              <a:t>) 	If </a:t>
            </a:r>
            <a:r>
              <a:rPr lang="en-US" altLang="en-US" sz="1800" i="1"/>
              <a:t>n</a:t>
            </a:r>
            <a:r>
              <a:rPr lang="en-US" altLang="en-US" sz="1800"/>
              <a:t> is a max node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/>
              <a:t>		min</a:t>
            </a:r>
            <a:r>
              <a:rPr lang="en-US" altLang="en-US" sz="1800" i="1" baseline="-25000"/>
              <a:t>s </a:t>
            </a:r>
            <a:r>
              <a:rPr lang="en-US" altLang="en-US" sz="1800" i="1" baseline="-25000">
                <a:sym typeface="Symbol" pitchFamily="2" charset="2"/>
              </a:rPr>
              <a:t> </a:t>
            </a:r>
            <a:r>
              <a:rPr lang="en-US" altLang="en-US" sz="1800" i="1" baseline="-25000"/>
              <a:t>successors(n)</a:t>
            </a:r>
            <a:r>
              <a:rPr lang="en-US" altLang="en-US" sz="1800"/>
              <a:t> MINIMAX-VALUE(</a:t>
            </a:r>
            <a:r>
              <a:rPr lang="en-US" altLang="en-US" sz="1800" i="1"/>
              <a:t>s</a:t>
            </a:r>
            <a:r>
              <a:rPr lang="en-US" altLang="en-US" sz="1800"/>
              <a:t>) 	If </a:t>
            </a:r>
            <a:r>
              <a:rPr lang="en-US" altLang="en-US" sz="1800" i="1"/>
              <a:t>n</a:t>
            </a:r>
            <a:r>
              <a:rPr lang="en-US" altLang="en-US" sz="1800"/>
              <a:t> is a min node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/>
          </a:p>
        </p:txBody>
      </p:sp>
      <p:sp>
        <p:nvSpPr>
          <p:cNvPr id="33797" name="Footer Placeholder 3">
            <a:extLst>
              <a:ext uri="{FF2B5EF4-FFF2-40B4-BE49-F238E27FC236}">
                <a16:creationId xmlns:a16="http://schemas.microsoft.com/office/drawing/2014/main" id="{09627DB4-E7DB-9544-A8DC-04ACE00748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43213" y="6248400"/>
            <a:ext cx="3457575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Original Slides by Tom Lenaerts – IRIDIA ULB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Adapted for Edinburgh Napier by Ben Paechter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C623C0B5-CF50-CA4B-92D1-EC0E09C639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8B70CC-0FE8-ED4B-A34C-161A32ECBDF3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5842" name="Date Placeholder 4">
            <a:extLst>
              <a:ext uri="{FF2B5EF4-FFF2-40B4-BE49-F238E27FC236}">
                <a16:creationId xmlns:a16="http://schemas.microsoft.com/office/drawing/2014/main" id="{C8C7FD0F-5EC9-E34A-8BA4-93B8B23ED84D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8B0381-346D-CB4B-B89A-C424E4FAA3AE}" type="datetime4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26, 2020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196BF1C-C1E3-A44D-9691-3029F4AD8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Two-Ply Game Tree</a:t>
            </a:r>
          </a:p>
        </p:txBody>
      </p:sp>
      <p:pic>
        <p:nvPicPr>
          <p:cNvPr id="35844" name="Picture 3">
            <a:extLst>
              <a:ext uri="{FF2B5EF4-FFF2-40B4-BE49-F238E27FC236}">
                <a16:creationId xmlns:a16="http://schemas.microsoft.com/office/drawing/2014/main" id="{07AAF2EA-96D1-014F-BD85-76BDFA7A7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7620000" cy="30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5" name="Picture 5">
            <a:extLst>
              <a:ext uri="{FF2B5EF4-FFF2-40B4-BE49-F238E27FC236}">
                <a16:creationId xmlns:a16="http://schemas.microsoft.com/office/drawing/2014/main" id="{91379257-7E14-BE4D-AF88-0F97CF03F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971800"/>
            <a:ext cx="7620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6" name="Picture 6">
            <a:extLst>
              <a:ext uri="{FF2B5EF4-FFF2-40B4-BE49-F238E27FC236}">
                <a16:creationId xmlns:a16="http://schemas.microsoft.com/office/drawing/2014/main" id="{ABD4D159-F362-C145-A76D-B7F2EBA44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75" y="3105150"/>
            <a:ext cx="290513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7" name="Picture 7">
            <a:extLst>
              <a:ext uri="{FF2B5EF4-FFF2-40B4-BE49-F238E27FC236}">
                <a16:creationId xmlns:a16="http://schemas.microsoft.com/office/drawing/2014/main" id="{0C3FF5DB-DB59-0344-9366-8C40E6B8E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05125"/>
            <a:ext cx="7620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8" name="Picture 8">
            <a:extLst>
              <a:ext uri="{FF2B5EF4-FFF2-40B4-BE49-F238E27FC236}">
                <a16:creationId xmlns:a16="http://schemas.microsoft.com/office/drawing/2014/main" id="{5C8BE58C-A688-384B-B337-4663CC0B2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00525"/>
            <a:ext cx="7620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9" name="Picture 9">
            <a:extLst>
              <a:ext uri="{FF2B5EF4-FFF2-40B4-BE49-F238E27FC236}">
                <a16:creationId xmlns:a16="http://schemas.microsoft.com/office/drawing/2014/main" id="{F9BCC01F-E8F8-F647-9685-859F864B6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343400"/>
            <a:ext cx="3048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50" name="Picture 10">
            <a:extLst>
              <a:ext uri="{FF2B5EF4-FFF2-40B4-BE49-F238E27FC236}">
                <a16:creationId xmlns:a16="http://schemas.microsoft.com/office/drawing/2014/main" id="{47E15A6C-AC55-C14B-986D-4E689B8D9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495800"/>
            <a:ext cx="3048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51" name="Picture 11">
            <a:extLst>
              <a:ext uri="{FF2B5EF4-FFF2-40B4-BE49-F238E27FC236}">
                <a16:creationId xmlns:a16="http://schemas.microsoft.com/office/drawing/2014/main" id="{8B66460D-F430-9449-A084-204710254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495800"/>
            <a:ext cx="3048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52" name="Picture 12">
            <a:extLst>
              <a:ext uri="{FF2B5EF4-FFF2-40B4-BE49-F238E27FC236}">
                <a16:creationId xmlns:a16="http://schemas.microsoft.com/office/drawing/2014/main" id="{8DB68FCA-C7EC-6C48-8199-4217FAFC5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386263"/>
            <a:ext cx="152400" cy="10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53" name="Picture 13">
            <a:extLst>
              <a:ext uri="{FF2B5EF4-FFF2-40B4-BE49-F238E27FC236}">
                <a16:creationId xmlns:a16="http://schemas.microsoft.com/office/drawing/2014/main" id="{5B95D9FD-0AAC-C249-9833-C3A09F5A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452938"/>
            <a:ext cx="304800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54" name="Picture 14">
            <a:extLst>
              <a:ext uri="{FF2B5EF4-FFF2-40B4-BE49-F238E27FC236}">
                <a16:creationId xmlns:a16="http://schemas.microsoft.com/office/drawing/2014/main" id="{CE49E1FD-35D8-A64B-8B47-848859C56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343400"/>
            <a:ext cx="152400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55" name="Picture 15">
            <a:extLst>
              <a:ext uri="{FF2B5EF4-FFF2-40B4-BE49-F238E27FC236}">
                <a16:creationId xmlns:a16="http://schemas.microsoft.com/office/drawing/2014/main" id="{BD8BE9CB-19C5-0D4A-9545-8155F759E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468813"/>
            <a:ext cx="304800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56" name="Picture 16">
            <a:extLst>
              <a:ext uri="{FF2B5EF4-FFF2-40B4-BE49-F238E27FC236}">
                <a16:creationId xmlns:a16="http://schemas.microsoft.com/office/drawing/2014/main" id="{5B2E9ABB-A15E-0149-8388-1AE47054C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359275"/>
            <a:ext cx="152400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57" name="Picture 17">
            <a:extLst>
              <a:ext uri="{FF2B5EF4-FFF2-40B4-BE49-F238E27FC236}">
                <a16:creationId xmlns:a16="http://schemas.microsoft.com/office/drawing/2014/main" id="{A266A5E2-9AD8-C340-959A-C41A4258E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452938"/>
            <a:ext cx="304800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58" name="Picture 18">
            <a:extLst>
              <a:ext uri="{FF2B5EF4-FFF2-40B4-BE49-F238E27FC236}">
                <a16:creationId xmlns:a16="http://schemas.microsoft.com/office/drawing/2014/main" id="{2888BBE0-F84F-7940-B6BF-FF0416B3B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43400"/>
            <a:ext cx="152400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59" name="Picture 19">
            <a:extLst>
              <a:ext uri="{FF2B5EF4-FFF2-40B4-BE49-F238E27FC236}">
                <a16:creationId xmlns:a16="http://schemas.microsoft.com/office/drawing/2014/main" id="{8B8942C7-6B02-C349-9F35-460C012C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468813"/>
            <a:ext cx="45720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60" name="Picture 20">
            <a:extLst>
              <a:ext uri="{FF2B5EF4-FFF2-40B4-BE49-F238E27FC236}">
                <a16:creationId xmlns:a16="http://schemas.microsoft.com/office/drawing/2014/main" id="{FBA08C1D-FB50-564E-A0D1-F5AF9EF29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359275"/>
            <a:ext cx="22860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61" name="Picture 21">
            <a:extLst>
              <a:ext uri="{FF2B5EF4-FFF2-40B4-BE49-F238E27FC236}">
                <a16:creationId xmlns:a16="http://schemas.microsoft.com/office/drawing/2014/main" id="{BE0C19A3-4D73-1C48-ACBC-49269EF9C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452938"/>
            <a:ext cx="304800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62" name="Picture 22">
            <a:extLst>
              <a:ext uri="{FF2B5EF4-FFF2-40B4-BE49-F238E27FC236}">
                <a16:creationId xmlns:a16="http://schemas.microsoft.com/office/drawing/2014/main" id="{224F4433-0647-2A45-A558-4CAC939E6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343400"/>
            <a:ext cx="152400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63" name="Picture 23">
            <a:extLst>
              <a:ext uri="{FF2B5EF4-FFF2-40B4-BE49-F238E27FC236}">
                <a16:creationId xmlns:a16="http://schemas.microsoft.com/office/drawing/2014/main" id="{E3A82FF7-DAA2-5746-A0AB-49AAF6913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452938"/>
            <a:ext cx="304800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64" name="Picture 24">
            <a:extLst>
              <a:ext uri="{FF2B5EF4-FFF2-40B4-BE49-F238E27FC236}">
                <a16:creationId xmlns:a16="http://schemas.microsoft.com/office/drawing/2014/main" id="{08C20388-739E-184E-830D-8D00C4AD0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343400"/>
            <a:ext cx="152400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65" name="Picture 27">
            <a:extLst>
              <a:ext uri="{FF2B5EF4-FFF2-40B4-BE49-F238E27FC236}">
                <a16:creationId xmlns:a16="http://schemas.microsoft.com/office/drawing/2014/main" id="{837DC6D9-9807-A343-A50F-5D3347859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181600"/>
            <a:ext cx="63246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66" name="Picture 28">
            <a:extLst>
              <a:ext uri="{FF2B5EF4-FFF2-40B4-BE49-F238E27FC236}">
                <a16:creationId xmlns:a16="http://schemas.microsoft.com/office/drawing/2014/main" id="{B0536F31-78FC-554F-9F19-A4BE194E6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638550"/>
            <a:ext cx="381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67" name="Picture 29">
            <a:extLst>
              <a:ext uri="{FF2B5EF4-FFF2-40B4-BE49-F238E27FC236}">
                <a16:creationId xmlns:a16="http://schemas.microsoft.com/office/drawing/2014/main" id="{2447718B-50EA-DD4E-9BE8-2E9F829F7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81400"/>
            <a:ext cx="381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68" name="Picture 30">
            <a:extLst>
              <a:ext uri="{FF2B5EF4-FFF2-40B4-BE49-F238E27FC236}">
                <a16:creationId xmlns:a16="http://schemas.microsoft.com/office/drawing/2014/main" id="{26411A04-5D39-5A4F-860A-671597602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581400"/>
            <a:ext cx="381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69" name="Picture 31">
            <a:extLst>
              <a:ext uri="{FF2B5EF4-FFF2-40B4-BE49-F238E27FC236}">
                <a16:creationId xmlns:a16="http://schemas.microsoft.com/office/drawing/2014/main" id="{C508075E-C2FC-BD40-8CAF-0CD9279F3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14600"/>
            <a:ext cx="381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70" name="Footer Placeholder 3">
            <a:extLst>
              <a:ext uri="{FF2B5EF4-FFF2-40B4-BE49-F238E27FC236}">
                <a16:creationId xmlns:a16="http://schemas.microsoft.com/office/drawing/2014/main" id="{1611DA83-193D-6847-87F4-4C4B3C9703EE}"/>
              </a:ext>
            </a:extLst>
          </p:cNvPr>
          <p:cNvSpPr txBox="1">
            <a:spLocks/>
          </p:cNvSpPr>
          <p:nvPr/>
        </p:nvSpPr>
        <p:spPr bwMode="auto">
          <a:xfrm>
            <a:off x="2916238" y="6180138"/>
            <a:ext cx="345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 Black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 Black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0">
                <a:latin typeface="Arial" panose="020B0604020202020204" pitchFamily="34" charset="0"/>
              </a:rPr>
              <a:t>Original Slides by Tom Lenaerts – IRIDIA ULB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0">
                <a:latin typeface="Arial" panose="020B0604020202020204" pitchFamily="34" charset="0"/>
              </a:rPr>
              <a:t>Adapted for Edinburgh Napier by Ben Paechter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0080"/>
      </a:accent1>
      <a:accent2>
        <a:srgbClr val="9999CC"/>
      </a:accent2>
      <a:accent3>
        <a:srgbClr val="FFFFFF"/>
      </a:accent3>
      <a:accent4>
        <a:srgbClr val="000000"/>
      </a:accent4>
      <a:accent5>
        <a:srgbClr val="AAAAC0"/>
      </a:accent5>
      <a:accent6>
        <a:srgbClr val="8A8AB9"/>
      </a:accent6>
      <a:hlink>
        <a:srgbClr val="CCCCE6"/>
      </a:hlink>
      <a:folHlink>
        <a:srgbClr val="B2B2B2"/>
      </a:folHlink>
    </a:clrScheme>
    <a:fontScheme name="Pixel">
      <a:majorFont>
        <a:latin typeface="Arial Black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Pixel 1">
        <a:dk1>
          <a:srgbClr val="666699"/>
        </a:dk1>
        <a:lt1>
          <a:srgbClr val="FFFFFF"/>
        </a:lt1>
        <a:dk2>
          <a:srgbClr val="000066"/>
        </a:dk2>
        <a:lt2>
          <a:srgbClr val="FFFFFF"/>
        </a:lt2>
        <a:accent1>
          <a:srgbClr val="0066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2DE7"/>
        </a:accent6>
        <a:hlink>
          <a:srgbClr val="0000C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0000"/>
        </a:dk1>
        <a:lt1>
          <a:srgbClr val="FFFFFF"/>
        </a:lt1>
        <a:dk2>
          <a:srgbClr val="334B49"/>
        </a:dk2>
        <a:lt2>
          <a:srgbClr val="FFFFFF"/>
        </a:lt2>
        <a:accent1>
          <a:srgbClr val="009999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ACACA"/>
        </a:accent5>
        <a:accent6>
          <a:srgbClr val="007373"/>
        </a:accent6>
        <a:hlink>
          <a:srgbClr val="006666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9900"/>
        </a:accent1>
        <a:accent2>
          <a:srgbClr val="FCB138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4A032"/>
        </a:accent6>
        <a:hlink>
          <a:srgbClr val="FCC66E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440044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B0AAB0"/>
        </a:accent5>
        <a:accent6>
          <a:srgbClr val="6D0466"/>
        </a:accent6>
        <a:hlink>
          <a:srgbClr val="9F839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5">
        <a:dk1>
          <a:srgbClr val="000000"/>
        </a:dk1>
        <a:lt1>
          <a:srgbClr val="FFFFFF"/>
        </a:lt1>
        <a:dk2>
          <a:srgbClr val="FFFFFF"/>
        </a:dk2>
        <a:lt2>
          <a:srgbClr val="666699"/>
        </a:lt2>
        <a:accent1>
          <a:srgbClr val="779F92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BDCDC7"/>
        </a:accent5>
        <a:accent6>
          <a:srgbClr val="8EB0C3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6">
        <a:dk1>
          <a:srgbClr val="6A0000"/>
        </a:dk1>
        <a:lt1>
          <a:srgbClr val="FFFFFF"/>
        </a:lt1>
        <a:dk2>
          <a:srgbClr val="FFFFFF"/>
        </a:dk2>
        <a:lt2>
          <a:srgbClr val="666699"/>
        </a:lt2>
        <a:accent1>
          <a:srgbClr val="CC3300"/>
        </a:accent1>
        <a:accent2>
          <a:srgbClr val="CC6600"/>
        </a:accent2>
        <a:accent3>
          <a:srgbClr val="FFFFFF"/>
        </a:accent3>
        <a:accent4>
          <a:srgbClr val="590000"/>
        </a:accent4>
        <a:accent5>
          <a:srgbClr val="E2ADAA"/>
        </a:accent5>
        <a:accent6>
          <a:srgbClr val="B95C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7">
        <a:dk1>
          <a:srgbClr val="4F4F77"/>
        </a:dk1>
        <a:lt1>
          <a:srgbClr val="FFFFFF"/>
        </a:lt1>
        <a:dk2>
          <a:srgbClr val="4A7911"/>
        </a:dk2>
        <a:lt2>
          <a:srgbClr val="FFFFFF"/>
        </a:lt2>
        <a:accent1>
          <a:srgbClr val="336600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ADB8AA"/>
        </a:accent5>
        <a:accent6>
          <a:srgbClr val="5C8A00"/>
        </a:accent6>
        <a:hlink>
          <a:srgbClr val="99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FFFFFF"/>
        </a:dk2>
        <a:lt2>
          <a:srgbClr val="4F4F77"/>
        </a:lt2>
        <a:accent1>
          <a:srgbClr val="3366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ADB8AA"/>
        </a:accent5>
        <a:accent6>
          <a:srgbClr val="5C8A00"/>
        </a:accent6>
        <a:hlink>
          <a:srgbClr val="99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8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8080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0C0"/>
        </a:accent5>
        <a:accent6>
          <a:srgbClr val="008A8A"/>
        </a:accent6>
        <a:hlink>
          <a:srgbClr val="70CAC6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10">
        <a:dk1>
          <a:srgbClr val="4F4F77"/>
        </a:dk1>
        <a:lt1>
          <a:srgbClr val="FFFFFF"/>
        </a:lt1>
        <a:dk2>
          <a:srgbClr val="330000"/>
        </a:dk2>
        <a:lt2>
          <a:srgbClr val="FFFFFF"/>
        </a:lt2>
        <a:accent1>
          <a:srgbClr val="822504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C1ACAA"/>
        </a:accent5>
        <a:accent6>
          <a:srgbClr val="8F2505"/>
        </a:accent6>
        <a:hlink>
          <a:srgbClr val="7C0704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11">
        <a:dk1>
          <a:srgbClr val="333333"/>
        </a:dk1>
        <a:lt1>
          <a:srgbClr val="FFFFFF"/>
        </a:lt1>
        <a:dk2>
          <a:srgbClr val="333399"/>
        </a:dk2>
        <a:lt2>
          <a:srgbClr val="FFFFFF"/>
        </a:lt2>
        <a:accent1>
          <a:srgbClr val="006699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B8CA"/>
        </a:accent5>
        <a:accent6>
          <a:srgbClr val="02799E"/>
        </a:accent6>
        <a:hlink>
          <a:srgbClr val="6699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0080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AAAC0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IRIDIA:Applications:Microsoft Office X:Templates:Presentations:Designs:Pixel</Template>
  <TotalTime>10207</TotalTime>
  <Words>2226</Words>
  <Application>Microsoft Macintosh PowerPoint</Application>
  <PresentationFormat>On-screen Show (4:3)</PresentationFormat>
  <Paragraphs>392</Paragraphs>
  <Slides>37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Arial Black</vt:lpstr>
      <vt:lpstr>Courier</vt:lpstr>
      <vt:lpstr>MS Shell Dlg</vt:lpstr>
      <vt:lpstr>Times</vt:lpstr>
      <vt:lpstr>Times New Roman</vt:lpstr>
      <vt:lpstr>Wingdings</vt:lpstr>
      <vt:lpstr>Pixel</vt:lpstr>
      <vt:lpstr>Artificial Intelligence: – Adversarial Search and Games </vt:lpstr>
      <vt:lpstr>Outline</vt:lpstr>
      <vt:lpstr>What are and why study games?</vt:lpstr>
      <vt:lpstr>Relation of Games to Search</vt:lpstr>
      <vt:lpstr>Types of Games</vt:lpstr>
      <vt:lpstr>Game setup</vt:lpstr>
      <vt:lpstr>Partial Game Tree for Tic-Tac-Toe</vt:lpstr>
      <vt:lpstr>Optimal strategies</vt:lpstr>
      <vt:lpstr>Two-Ply Game Tree</vt:lpstr>
      <vt:lpstr>Two-Ply Game Tree</vt:lpstr>
      <vt:lpstr>Two-Ply Game Tree</vt:lpstr>
      <vt:lpstr>Two-Ply Game Tree</vt:lpstr>
      <vt:lpstr>What if MIN does not play optimally?</vt:lpstr>
      <vt:lpstr>Minimax Algorithm</vt:lpstr>
      <vt:lpstr>Properties of Minimax</vt:lpstr>
      <vt:lpstr>Multiplayer games</vt:lpstr>
      <vt:lpstr>Problem of minimax search</vt:lpstr>
      <vt:lpstr>Alpha-Beta Example</vt:lpstr>
      <vt:lpstr>Alpha-Beta Example (continued)</vt:lpstr>
      <vt:lpstr>Alpha-Beta Example (continued)</vt:lpstr>
      <vt:lpstr>Alpha-Beta Example (continued)</vt:lpstr>
      <vt:lpstr>Alpha-Beta Example (continued)</vt:lpstr>
      <vt:lpstr>Alpha-Beta Example (continued)</vt:lpstr>
      <vt:lpstr>Alpha-Beta Example (continued)</vt:lpstr>
      <vt:lpstr>Alpha-Beta Example (continued)</vt:lpstr>
      <vt:lpstr>Alpha-Beta Example (continued)</vt:lpstr>
      <vt:lpstr>Alpha-Beta Algorithm</vt:lpstr>
      <vt:lpstr>Alpha-Beta Algorithm</vt:lpstr>
      <vt:lpstr>General alpha-beta pruning</vt:lpstr>
      <vt:lpstr>Final Comments about Alpha-Beta Pruning</vt:lpstr>
      <vt:lpstr>Games of imperfect information</vt:lpstr>
      <vt:lpstr>Cutting off search</vt:lpstr>
      <vt:lpstr>Heuristic EVAL</vt:lpstr>
      <vt:lpstr>Heuristic EVAL example</vt:lpstr>
      <vt:lpstr>Heuristic EVAL example</vt:lpstr>
      <vt:lpstr>Games that include chance</vt:lpstr>
      <vt:lpstr>Expected minimax value</vt:lpstr>
    </vt:vector>
  </TitlesOfParts>
  <Company>UMD-CSD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723: Introduction to  Computational Linguistics</dc:title>
  <dc:creator>Eric Gurevitz</dc:creator>
  <cp:lastModifiedBy>Ben Paechter</cp:lastModifiedBy>
  <cp:revision>559</cp:revision>
  <dcterms:created xsi:type="dcterms:W3CDTF">2003-01-28T02:20:05Z</dcterms:created>
  <dcterms:modified xsi:type="dcterms:W3CDTF">2020-10-26T09:56:33Z</dcterms:modified>
</cp:coreProperties>
</file>