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82" r:id="rId2"/>
    <p:sldMasterId id="2147483696" r:id="rId3"/>
  </p:sldMasterIdLst>
  <p:notesMasterIdLst>
    <p:notesMasterId r:id="rId30"/>
  </p:notesMasterIdLst>
  <p:handoutMasterIdLst>
    <p:handoutMasterId r:id="rId31"/>
  </p:handoutMasterIdLst>
  <p:sldIdLst>
    <p:sldId id="260" r:id="rId4"/>
    <p:sldId id="328" r:id="rId5"/>
    <p:sldId id="351" r:id="rId6"/>
    <p:sldId id="350" r:id="rId7"/>
    <p:sldId id="347" r:id="rId8"/>
    <p:sldId id="298" r:id="rId9"/>
    <p:sldId id="299" r:id="rId10"/>
    <p:sldId id="316" r:id="rId11"/>
    <p:sldId id="317" r:id="rId12"/>
    <p:sldId id="301" r:id="rId13"/>
    <p:sldId id="321" r:id="rId14"/>
    <p:sldId id="323" r:id="rId15"/>
    <p:sldId id="324" r:id="rId16"/>
    <p:sldId id="325" r:id="rId17"/>
    <p:sldId id="322" r:id="rId18"/>
    <p:sldId id="280" r:id="rId19"/>
    <p:sldId id="306" r:id="rId20"/>
    <p:sldId id="307" r:id="rId21"/>
    <p:sldId id="308" r:id="rId22"/>
    <p:sldId id="305" r:id="rId23"/>
    <p:sldId id="309" r:id="rId24"/>
    <p:sldId id="310" r:id="rId25"/>
    <p:sldId id="312" r:id="rId26"/>
    <p:sldId id="313" r:id="rId27"/>
    <p:sldId id="315" r:id="rId28"/>
    <p:sldId id="345" r:id="rId29"/>
  </p:sldIdLst>
  <p:sldSz cx="9144000" cy="6858000" type="screen4x3"/>
  <p:notesSz cx="9940925" cy="680878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82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Success</c:v>
                </c:pt>
              </c:strCache>
            </c:strRef>
          </c:tx>
          <c:spPr>
            <a:solidFill>
              <a:srgbClr val="00B050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1994</c:v>
                </c:pt>
                <c:pt idx="1">
                  <c:v>1996</c:v>
                </c:pt>
                <c:pt idx="2">
                  <c:v>1998</c:v>
                </c:pt>
                <c:pt idx="3">
                  <c:v>2000</c:v>
                </c:pt>
                <c:pt idx="4">
                  <c:v>2002</c:v>
                </c:pt>
                <c:pt idx="5">
                  <c:v>2004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</c:v>
                </c:pt>
                <c:pt idx="1">
                  <c:v>27</c:v>
                </c:pt>
                <c:pt idx="2">
                  <c:v>26</c:v>
                </c:pt>
                <c:pt idx="3">
                  <c:v>28</c:v>
                </c:pt>
                <c:pt idx="4">
                  <c:v>34</c:v>
                </c:pt>
                <c:pt idx="5">
                  <c:v>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953-45EC-92E4-0D7C71183F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Challenged</c:v>
                </c:pt>
              </c:strCache>
            </c:strRef>
          </c:tx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1994</c:v>
                </c:pt>
                <c:pt idx="1">
                  <c:v>1996</c:v>
                </c:pt>
                <c:pt idx="2">
                  <c:v>1998</c:v>
                </c:pt>
                <c:pt idx="3">
                  <c:v>2000</c:v>
                </c:pt>
                <c:pt idx="4">
                  <c:v>2002</c:v>
                </c:pt>
                <c:pt idx="5">
                  <c:v>2004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53</c:v>
                </c:pt>
                <c:pt idx="1">
                  <c:v>33</c:v>
                </c:pt>
                <c:pt idx="2">
                  <c:v>46</c:v>
                </c:pt>
                <c:pt idx="3">
                  <c:v>49</c:v>
                </c:pt>
                <c:pt idx="4">
                  <c:v>51</c:v>
                </c:pt>
                <c:pt idx="5">
                  <c:v>53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953-45EC-92E4-0D7C71183F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Failed</c:v>
                </c:pt>
              </c:strCache>
            </c:strRef>
          </c:tx>
          <c:spPr>
            <a:solidFill>
              <a:srgbClr val="E02D1A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1994</c:v>
                </c:pt>
                <c:pt idx="1">
                  <c:v>1996</c:v>
                </c:pt>
                <c:pt idx="2">
                  <c:v>1998</c:v>
                </c:pt>
                <c:pt idx="3">
                  <c:v>2000</c:v>
                </c:pt>
                <c:pt idx="4">
                  <c:v>2002</c:v>
                </c:pt>
                <c:pt idx="5">
                  <c:v>2004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31</c:v>
                </c:pt>
                <c:pt idx="1">
                  <c:v>40</c:v>
                </c:pt>
                <c:pt idx="2">
                  <c:v>28</c:v>
                </c:pt>
                <c:pt idx="3">
                  <c:v>23</c:v>
                </c:pt>
                <c:pt idx="4">
                  <c:v>15</c:v>
                </c:pt>
                <c:pt idx="5">
                  <c:v>18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953-45EC-92E4-0D7C71183F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320468864"/>
        <c:axId val="320470400"/>
      </c:barChart>
      <c:catAx>
        <c:axId val="320468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20470400"/>
        <c:crosses val="autoZero"/>
        <c:auto val="1"/>
        <c:lblAlgn val="ctr"/>
        <c:lblOffset val="100"/>
        <c:noMultiLvlLbl val="0"/>
      </c:catAx>
      <c:valAx>
        <c:axId val="32047040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3204688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7A5D9-C5B7-4233-B372-C5C54AEA354D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F2A84EC6-9BBC-4646-9B24-5F4DD7B10D91}">
      <dgm:prSet phldrT="[Text]"/>
      <dgm:spPr/>
      <dgm:t>
        <a:bodyPr/>
        <a:lstStyle/>
        <a:p>
          <a:r>
            <a:rPr lang="en-GB" dirty="0"/>
            <a:t>Tools</a:t>
          </a:r>
        </a:p>
      </dgm:t>
    </dgm:pt>
    <dgm:pt modelId="{6D1FC181-BCAD-4E48-A169-D50CB9A78D56}" type="parTrans" cxnId="{7D30FD6E-D97F-45B2-9866-CD99A87B8A95}">
      <dgm:prSet/>
      <dgm:spPr/>
      <dgm:t>
        <a:bodyPr/>
        <a:lstStyle/>
        <a:p>
          <a:endParaRPr lang="en-GB"/>
        </a:p>
      </dgm:t>
    </dgm:pt>
    <dgm:pt modelId="{FABB3A0C-2262-4587-AD40-9B8F1BECAC34}" type="sibTrans" cxnId="{7D30FD6E-D97F-45B2-9866-CD99A87B8A95}">
      <dgm:prSet/>
      <dgm:spPr/>
      <dgm:t>
        <a:bodyPr/>
        <a:lstStyle/>
        <a:p>
          <a:endParaRPr lang="en-GB"/>
        </a:p>
      </dgm:t>
    </dgm:pt>
    <dgm:pt modelId="{33459356-388B-4A5B-9C59-595EAB40D571}">
      <dgm:prSet phldrT="[Text]"/>
      <dgm:spPr/>
      <dgm:t>
        <a:bodyPr/>
        <a:lstStyle/>
        <a:p>
          <a:r>
            <a:rPr lang="en-GB" dirty="0"/>
            <a:t>Methods</a:t>
          </a:r>
        </a:p>
      </dgm:t>
    </dgm:pt>
    <dgm:pt modelId="{A4D7135F-53A3-4D8E-90A4-828BAC4B4E38}" type="parTrans" cxnId="{57651663-7B15-4B7B-8971-9DF0874187F1}">
      <dgm:prSet/>
      <dgm:spPr/>
      <dgm:t>
        <a:bodyPr/>
        <a:lstStyle/>
        <a:p>
          <a:endParaRPr lang="en-GB"/>
        </a:p>
      </dgm:t>
    </dgm:pt>
    <dgm:pt modelId="{9FB24FE4-AC59-4FF6-9A49-C6C8EFB4D972}" type="sibTrans" cxnId="{57651663-7B15-4B7B-8971-9DF0874187F1}">
      <dgm:prSet/>
      <dgm:spPr/>
      <dgm:t>
        <a:bodyPr/>
        <a:lstStyle/>
        <a:p>
          <a:endParaRPr lang="en-GB"/>
        </a:p>
      </dgm:t>
    </dgm:pt>
    <dgm:pt modelId="{FF154785-4EC6-4EA6-B4DE-676ADE6193B5}">
      <dgm:prSet phldrT="[Text]"/>
      <dgm:spPr/>
      <dgm:t>
        <a:bodyPr/>
        <a:lstStyle/>
        <a:p>
          <a:r>
            <a:rPr lang="en-GB" dirty="0"/>
            <a:t>Process</a:t>
          </a:r>
        </a:p>
      </dgm:t>
    </dgm:pt>
    <dgm:pt modelId="{64163AEB-58D0-4CBA-8B48-BE1E1520AF1B}" type="parTrans" cxnId="{EB0D1F3B-9E95-4FC8-91D6-D894B99D3F5B}">
      <dgm:prSet/>
      <dgm:spPr/>
      <dgm:t>
        <a:bodyPr/>
        <a:lstStyle/>
        <a:p>
          <a:endParaRPr lang="en-GB"/>
        </a:p>
      </dgm:t>
    </dgm:pt>
    <dgm:pt modelId="{7CE47520-C8A2-4711-BB80-2A85C78DA667}" type="sibTrans" cxnId="{EB0D1F3B-9E95-4FC8-91D6-D894B99D3F5B}">
      <dgm:prSet/>
      <dgm:spPr/>
      <dgm:t>
        <a:bodyPr/>
        <a:lstStyle/>
        <a:p>
          <a:endParaRPr lang="en-GB"/>
        </a:p>
      </dgm:t>
    </dgm:pt>
    <dgm:pt modelId="{F230A170-B50C-4075-A417-BB7D3E176BED}">
      <dgm:prSet phldrT="[Text]"/>
      <dgm:spPr/>
      <dgm:t>
        <a:bodyPr/>
        <a:lstStyle/>
        <a:p>
          <a:r>
            <a:rPr lang="en-GB" dirty="0"/>
            <a:t>Quality</a:t>
          </a:r>
        </a:p>
      </dgm:t>
    </dgm:pt>
    <dgm:pt modelId="{EBBE81E8-B442-4508-9262-C763DAC52941}" type="parTrans" cxnId="{DD654A52-6CF6-4748-86E5-C8ECAE4221D4}">
      <dgm:prSet/>
      <dgm:spPr/>
      <dgm:t>
        <a:bodyPr/>
        <a:lstStyle/>
        <a:p>
          <a:endParaRPr lang="en-GB"/>
        </a:p>
      </dgm:t>
    </dgm:pt>
    <dgm:pt modelId="{0B3EC343-A1C2-41EE-BA1D-731B4FC28AA2}" type="sibTrans" cxnId="{DD654A52-6CF6-4748-86E5-C8ECAE4221D4}">
      <dgm:prSet/>
      <dgm:spPr/>
      <dgm:t>
        <a:bodyPr/>
        <a:lstStyle/>
        <a:p>
          <a:endParaRPr lang="en-GB"/>
        </a:p>
      </dgm:t>
    </dgm:pt>
    <dgm:pt modelId="{DA711185-0311-460C-ABD0-E00E18F1C091}" type="pres">
      <dgm:prSet presAssocID="{AF37A5D9-C5B7-4233-B372-C5C54AEA354D}" presName="Name0" presStyleCnt="0">
        <dgm:presLayoutVars>
          <dgm:dir/>
          <dgm:animLvl val="lvl"/>
          <dgm:resizeHandles val="exact"/>
        </dgm:presLayoutVars>
      </dgm:prSet>
      <dgm:spPr/>
    </dgm:pt>
    <dgm:pt modelId="{8B70397A-E94C-45D5-AC5A-7742C3AA804D}" type="pres">
      <dgm:prSet presAssocID="{F2A84EC6-9BBC-4646-9B24-5F4DD7B10D91}" presName="Name8" presStyleCnt="0"/>
      <dgm:spPr/>
    </dgm:pt>
    <dgm:pt modelId="{4382FFFA-16D5-48A3-B485-DB2F7A17828C}" type="pres">
      <dgm:prSet presAssocID="{F2A84EC6-9BBC-4646-9B24-5F4DD7B10D91}" presName="level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400B493-6E85-4999-999B-96CF7318E68F}" type="pres">
      <dgm:prSet presAssocID="{F2A84EC6-9BBC-4646-9B24-5F4DD7B10D9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8524639-36B9-4B07-B24E-DF80FA8A7630}" type="pres">
      <dgm:prSet presAssocID="{33459356-388B-4A5B-9C59-595EAB40D571}" presName="Name8" presStyleCnt="0"/>
      <dgm:spPr/>
    </dgm:pt>
    <dgm:pt modelId="{CCA6BC46-259B-4965-88A9-596C0718CF99}" type="pres">
      <dgm:prSet presAssocID="{33459356-388B-4A5B-9C59-595EAB40D571}" presName="level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0EFEE4-D87E-4C28-BD4E-56F7E0AF6D7B}" type="pres">
      <dgm:prSet presAssocID="{33459356-388B-4A5B-9C59-595EAB40D57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0E7171A-C8B2-4A95-82AE-61B6A7316BF1}" type="pres">
      <dgm:prSet presAssocID="{FF154785-4EC6-4EA6-B4DE-676ADE6193B5}" presName="Name8" presStyleCnt="0"/>
      <dgm:spPr/>
    </dgm:pt>
    <dgm:pt modelId="{BF84509F-B4B9-4098-B92D-DE5DB97565C1}" type="pres">
      <dgm:prSet presAssocID="{FF154785-4EC6-4EA6-B4DE-676ADE6193B5}" presName="level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78AC617-FBF2-4515-9B79-3AF02A43944C}" type="pres">
      <dgm:prSet presAssocID="{FF154785-4EC6-4EA6-B4DE-676ADE6193B5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F28893F-E6E4-4DB8-878F-A920F2F25E0B}" type="pres">
      <dgm:prSet presAssocID="{F230A170-B50C-4075-A417-BB7D3E176BED}" presName="Name8" presStyleCnt="0"/>
      <dgm:spPr/>
    </dgm:pt>
    <dgm:pt modelId="{91F34519-4AEB-4B22-A2BA-683DCCF2C35D}" type="pres">
      <dgm:prSet presAssocID="{F230A170-B50C-4075-A417-BB7D3E176BED}" presName="level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C8FF54A-E3FB-4F1A-990F-1F339479F490}" type="pres">
      <dgm:prSet presAssocID="{F230A170-B50C-4075-A417-BB7D3E176BED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0B69E8E-0D07-4A14-858F-412A5735738F}" type="presOf" srcId="{F2A84EC6-9BBC-4646-9B24-5F4DD7B10D91}" destId="{4382FFFA-16D5-48A3-B485-DB2F7A17828C}" srcOrd="0" destOrd="0" presId="urn:microsoft.com/office/officeart/2005/8/layout/pyramid1"/>
    <dgm:cxn modelId="{7D30FD6E-D97F-45B2-9866-CD99A87B8A95}" srcId="{AF37A5D9-C5B7-4233-B372-C5C54AEA354D}" destId="{F2A84EC6-9BBC-4646-9B24-5F4DD7B10D91}" srcOrd="0" destOrd="0" parTransId="{6D1FC181-BCAD-4E48-A169-D50CB9A78D56}" sibTransId="{FABB3A0C-2262-4587-AD40-9B8F1BECAC34}"/>
    <dgm:cxn modelId="{332AEA96-90ED-4A33-B402-1D206DACD8F5}" type="presOf" srcId="{F230A170-B50C-4075-A417-BB7D3E176BED}" destId="{91F34519-4AEB-4B22-A2BA-683DCCF2C35D}" srcOrd="0" destOrd="0" presId="urn:microsoft.com/office/officeart/2005/8/layout/pyramid1"/>
    <dgm:cxn modelId="{D39D07AF-2517-41F6-8EA1-7E50FAAC1CF9}" type="presOf" srcId="{FF154785-4EC6-4EA6-B4DE-676ADE6193B5}" destId="{BF84509F-B4B9-4098-B92D-DE5DB97565C1}" srcOrd="0" destOrd="0" presId="urn:microsoft.com/office/officeart/2005/8/layout/pyramid1"/>
    <dgm:cxn modelId="{EB0D1F3B-9E95-4FC8-91D6-D894B99D3F5B}" srcId="{AF37A5D9-C5B7-4233-B372-C5C54AEA354D}" destId="{FF154785-4EC6-4EA6-B4DE-676ADE6193B5}" srcOrd="2" destOrd="0" parTransId="{64163AEB-58D0-4CBA-8B48-BE1E1520AF1B}" sibTransId="{7CE47520-C8A2-4711-BB80-2A85C78DA667}"/>
    <dgm:cxn modelId="{E86BA943-D2DC-4686-970B-A66AF83B442D}" type="presOf" srcId="{F230A170-B50C-4075-A417-BB7D3E176BED}" destId="{9C8FF54A-E3FB-4F1A-990F-1F339479F490}" srcOrd="1" destOrd="0" presId="urn:microsoft.com/office/officeart/2005/8/layout/pyramid1"/>
    <dgm:cxn modelId="{57651663-7B15-4B7B-8971-9DF0874187F1}" srcId="{AF37A5D9-C5B7-4233-B372-C5C54AEA354D}" destId="{33459356-388B-4A5B-9C59-595EAB40D571}" srcOrd="1" destOrd="0" parTransId="{A4D7135F-53A3-4D8E-90A4-828BAC4B4E38}" sibTransId="{9FB24FE4-AC59-4FF6-9A49-C6C8EFB4D972}"/>
    <dgm:cxn modelId="{94ABC08A-5644-4B83-BA47-005924F1B094}" type="presOf" srcId="{F2A84EC6-9BBC-4646-9B24-5F4DD7B10D91}" destId="{4400B493-6E85-4999-999B-96CF7318E68F}" srcOrd="1" destOrd="0" presId="urn:microsoft.com/office/officeart/2005/8/layout/pyramid1"/>
    <dgm:cxn modelId="{ADA7CEFF-E56B-4CC0-BFDB-5D48EFFC8649}" type="presOf" srcId="{AF37A5D9-C5B7-4233-B372-C5C54AEA354D}" destId="{DA711185-0311-460C-ABD0-E00E18F1C091}" srcOrd="0" destOrd="0" presId="urn:microsoft.com/office/officeart/2005/8/layout/pyramid1"/>
    <dgm:cxn modelId="{D0634C20-F238-4DCF-8452-BEBED5E89929}" type="presOf" srcId="{33459356-388B-4A5B-9C59-595EAB40D571}" destId="{600EFEE4-D87E-4C28-BD4E-56F7E0AF6D7B}" srcOrd="1" destOrd="0" presId="urn:microsoft.com/office/officeart/2005/8/layout/pyramid1"/>
    <dgm:cxn modelId="{DD654A52-6CF6-4748-86E5-C8ECAE4221D4}" srcId="{AF37A5D9-C5B7-4233-B372-C5C54AEA354D}" destId="{F230A170-B50C-4075-A417-BB7D3E176BED}" srcOrd="3" destOrd="0" parTransId="{EBBE81E8-B442-4508-9262-C763DAC52941}" sibTransId="{0B3EC343-A1C2-41EE-BA1D-731B4FC28AA2}"/>
    <dgm:cxn modelId="{E4075269-83D9-48D8-9703-BB5D303F17E5}" type="presOf" srcId="{FF154785-4EC6-4EA6-B4DE-676ADE6193B5}" destId="{E78AC617-FBF2-4515-9B79-3AF02A43944C}" srcOrd="1" destOrd="0" presId="urn:microsoft.com/office/officeart/2005/8/layout/pyramid1"/>
    <dgm:cxn modelId="{3088B8A0-7D47-4FD9-92EC-B2D2F545821F}" type="presOf" srcId="{33459356-388B-4A5B-9C59-595EAB40D571}" destId="{CCA6BC46-259B-4965-88A9-596C0718CF99}" srcOrd="0" destOrd="0" presId="urn:microsoft.com/office/officeart/2005/8/layout/pyramid1"/>
    <dgm:cxn modelId="{676F8212-6EFA-42E6-9BDC-5FD230AB45AC}" type="presParOf" srcId="{DA711185-0311-460C-ABD0-E00E18F1C091}" destId="{8B70397A-E94C-45D5-AC5A-7742C3AA804D}" srcOrd="0" destOrd="0" presId="urn:microsoft.com/office/officeart/2005/8/layout/pyramid1"/>
    <dgm:cxn modelId="{2EF941F8-9E41-4967-BCB0-84EC8CCA2E19}" type="presParOf" srcId="{8B70397A-E94C-45D5-AC5A-7742C3AA804D}" destId="{4382FFFA-16D5-48A3-B485-DB2F7A17828C}" srcOrd="0" destOrd="0" presId="urn:microsoft.com/office/officeart/2005/8/layout/pyramid1"/>
    <dgm:cxn modelId="{C5C79AD3-69EE-4A6B-B925-9320651AC214}" type="presParOf" srcId="{8B70397A-E94C-45D5-AC5A-7742C3AA804D}" destId="{4400B493-6E85-4999-999B-96CF7318E68F}" srcOrd="1" destOrd="0" presId="urn:microsoft.com/office/officeart/2005/8/layout/pyramid1"/>
    <dgm:cxn modelId="{52E846EC-736E-458F-B283-10BD16A1EE16}" type="presParOf" srcId="{DA711185-0311-460C-ABD0-E00E18F1C091}" destId="{A8524639-36B9-4B07-B24E-DF80FA8A7630}" srcOrd="1" destOrd="0" presId="urn:microsoft.com/office/officeart/2005/8/layout/pyramid1"/>
    <dgm:cxn modelId="{6C59254B-A082-4ADA-BBE8-10AF2C324EB5}" type="presParOf" srcId="{A8524639-36B9-4B07-B24E-DF80FA8A7630}" destId="{CCA6BC46-259B-4965-88A9-596C0718CF99}" srcOrd="0" destOrd="0" presId="urn:microsoft.com/office/officeart/2005/8/layout/pyramid1"/>
    <dgm:cxn modelId="{D8DD0CDA-97A0-4A5B-8528-104443125F4B}" type="presParOf" srcId="{A8524639-36B9-4B07-B24E-DF80FA8A7630}" destId="{600EFEE4-D87E-4C28-BD4E-56F7E0AF6D7B}" srcOrd="1" destOrd="0" presId="urn:microsoft.com/office/officeart/2005/8/layout/pyramid1"/>
    <dgm:cxn modelId="{D94FE724-9E4B-421E-9E7A-48FEEA2E573D}" type="presParOf" srcId="{DA711185-0311-460C-ABD0-E00E18F1C091}" destId="{50E7171A-C8B2-4A95-82AE-61B6A7316BF1}" srcOrd="2" destOrd="0" presId="urn:microsoft.com/office/officeart/2005/8/layout/pyramid1"/>
    <dgm:cxn modelId="{81705ACA-AE4E-49AB-889F-8AEF881E93CA}" type="presParOf" srcId="{50E7171A-C8B2-4A95-82AE-61B6A7316BF1}" destId="{BF84509F-B4B9-4098-B92D-DE5DB97565C1}" srcOrd="0" destOrd="0" presId="urn:microsoft.com/office/officeart/2005/8/layout/pyramid1"/>
    <dgm:cxn modelId="{C5DD0499-4FD6-4A66-A7AD-A5FB021D7F9C}" type="presParOf" srcId="{50E7171A-C8B2-4A95-82AE-61B6A7316BF1}" destId="{E78AC617-FBF2-4515-9B79-3AF02A43944C}" srcOrd="1" destOrd="0" presId="urn:microsoft.com/office/officeart/2005/8/layout/pyramid1"/>
    <dgm:cxn modelId="{43049A10-F06E-4BC6-82C6-325C281EF2E6}" type="presParOf" srcId="{DA711185-0311-460C-ABD0-E00E18F1C091}" destId="{FF28893F-E6E4-4DB8-878F-A920F2F25E0B}" srcOrd="3" destOrd="0" presId="urn:microsoft.com/office/officeart/2005/8/layout/pyramid1"/>
    <dgm:cxn modelId="{C9C7E045-60B5-4EE8-9474-D6EE6F85226E}" type="presParOf" srcId="{FF28893F-E6E4-4DB8-878F-A920F2F25E0B}" destId="{91F34519-4AEB-4B22-A2BA-683DCCF2C35D}" srcOrd="0" destOrd="0" presId="urn:microsoft.com/office/officeart/2005/8/layout/pyramid1"/>
    <dgm:cxn modelId="{1BF842EF-437D-40F2-853F-168A960AD516}" type="presParOf" srcId="{FF28893F-E6E4-4DB8-878F-A920F2F25E0B}" destId="{9C8FF54A-E3FB-4F1A-990F-1F339479F490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2FFFA-16D5-48A3-B485-DB2F7A17828C}">
      <dsp:nvSpPr>
        <dsp:cNvPr id="0" name=""/>
        <dsp:cNvSpPr/>
      </dsp:nvSpPr>
      <dsp:spPr>
        <a:xfrm>
          <a:off x="3168253" y="0"/>
          <a:ext cx="2112168" cy="1057274"/>
        </a:xfrm>
        <a:prstGeom prst="trapezoid">
          <a:avLst>
            <a:gd name="adj" fmla="val 998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300" kern="1200" dirty="0"/>
            <a:t>Tools</a:t>
          </a:r>
        </a:p>
      </dsp:txBody>
      <dsp:txXfrm>
        <a:off x="3168253" y="0"/>
        <a:ext cx="2112168" cy="1057274"/>
      </dsp:txXfrm>
    </dsp:sp>
    <dsp:sp modelId="{CCA6BC46-259B-4965-88A9-596C0718CF99}">
      <dsp:nvSpPr>
        <dsp:cNvPr id="0" name=""/>
        <dsp:cNvSpPr/>
      </dsp:nvSpPr>
      <dsp:spPr>
        <a:xfrm>
          <a:off x="2112168" y="1057274"/>
          <a:ext cx="4224337" cy="1057274"/>
        </a:xfrm>
        <a:prstGeom prst="trapezoid">
          <a:avLst>
            <a:gd name="adj" fmla="val 998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300" kern="1200" dirty="0"/>
            <a:t>Methods</a:t>
          </a:r>
        </a:p>
      </dsp:txBody>
      <dsp:txXfrm>
        <a:off x="2851427" y="1057274"/>
        <a:ext cx="2745819" cy="1057274"/>
      </dsp:txXfrm>
    </dsp:sp>
    <dsp:sp modelId="{BF84509F-B4B9-4098-B92D-DE5DB97565C1}">
      <dsp:nvSpPr>
        <dsp:cNvPr id="0" name=""/>
        <dsp:cNvSpPr/>
      </dsp:nvSpPr>
      <dsp:spPr>
        <a:xfrm>
          <a:off x="1056084" y="2114549"/>
          <a:ext cx="6336506" cy="1057274"/>
        </a:xfrm>
        <a:prstGeom prst="trapezoid">
          <a:avLst>
            <a:gd name="adj" fmla="val 998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300" kern="1200" dirty="0"/>
            <a:t>Process</a:t>
          </a:r>
        </a:p>
      </dsp:txBody>
      <dsp:txXfrm>
        <a:off x="2164972" y="2114549"/>
        <a:ext cx="4118729" cy="1057274"/>
      </dsp:txXfrm>
    </dsp:sp>
    <dsp:sp modelId="{91F34519-4AEB-4B22-A2BA-683DCCF2C35D}">
      <dsp:nvSpPr>
        <dsp:cNvPr id="0" name=""/>
        <dsp:cNvSpPr/>
      </dsp:nvSpPr>
      <dsp:spPr>
        <a:xfrm>
          <a:off x="0" y="3171825"/>
          <a:ext cx="8448675" cy="1057274"/>
        </a:xfrm>
        <a:prstGeom prst="trapezoid">
          <a:avLst>
            <a:gd name="adj" fmla="val 9988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10" tIns="67310" rIns="67310" bIns="6731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5300" kern="1200" dirty="0"/>
            <a:t>Quality</a:t>
          </a:r>
        </a:p>
      </dsp:txBody>
      <dsp:txXfrm>
        <a:off x="1478518" y="3171825"/>
        <a:ext cx="5491638" cy="1057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818" cy="34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9787" y="0"/>
            <a:ext cx="4308818" cy="34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67254"/>
            <a:ext cx="4308818" cy="34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0" rIns="91861" bIns="4593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9787" y="6467254"/>
            <a:ext cx="4308818" cy="34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0" rIns="91861" bIns="4593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25094B-1B6B-4314-90BE-DC42D11418B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783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818" cy="34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9787" y="0"/>
            <a:ext cx="4308818" cy="34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8663" y="511175"/>
            <a:ext cx="3403600" cy="2552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630" y="3234723"/>
            <a:ext cx="7953668" cy="306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0" rIns="91861" bIns="459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67254"/>
            <a:ext cx="4308818" cy="34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0" rIns="91861" bIns="4593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9787" y="6467254"/>
            <a:ext cx="4308818" cy="34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61" tIns="45930" rIns="91861" bIns="4593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37C48C-0A22-4CBC-8809-7EA54FA6E49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30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8D8F80-5152-48DA-A293-099FB14EB47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432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37C48C-0A22-4CBC-8809-7EA54FA6E497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3358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35D83-4201-46D9-9B7C-639B8D028F28}" type="slidenum">
              <a:rPr lang="en-GB"/>
              <a:pPr/>
              <a:t>10</a:t>
            </a:fld>
            <a:endParaRPr lang="en-GB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0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A4B57-3EE4-4CF4-AE21-F293F9C1A523}" type="slidenum">
              <a:rPr lang="en-GB"/>
              <a:pPr/>
              <a:t>11</a:t>
            </a:fld>
            <a:endParaRPr lang="en-GB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20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3D31171-54B7-4E27-B1AC-9133A522D884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GB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5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73212-2FE5-4A6E-9C15-2DD31A57EBD5}" type="slidenum">
              <a:rPr lang="en-GB"/>
              <a:pPr/>
              <a:t>13</a:t>
            </a:fld>
            <a:endParaRPr lang="en-GB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60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E43655-ED03-45D8-A812-9E30ACAAD35E}" type="slidenum">
              <a:rPr lang="en-GB"/>
              <a:pPr/>
              <a:t>15</a:t>
            </a:fld>
            <a:endParaRPr lang="en-GB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98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9A527D-3795-4E54-BB2D-4223F64632B9}" type="slidenum">
              <a:rPr lang="en-GB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GB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75013" y="515938"/>
            <a:ext cx="3392487" cy="2543175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7702" y="3097889"/>
            <a:ext cx="9279279" cy="3357324"/>
          </a:xfrm>
          <a:noFill/>
        </p:spPr>
        <p:txBody>
          <a:bodyPr wrap="square" lIns="90904" tIns="44654" rIns="90904" bIns="4465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34000"/>
              </a:spcBef>
              <a:spcAft>
                <a:spcPct val="34000"/>
              </a:spcAft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5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86BC1-B65A-4C22-BD48-B2F8AC1BDA7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F24F2-F78D-4CE2-A5AA-B20FB8B378C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1D389F-CD29-49EE-B9DD-FF6ABEE8C66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2087758"/>
            <a:ext cx="8448674" cy="4228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0325"/>
            <a:ext cx="4038600" cy="43703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33547-4CA3-40EC-A40B-818F2E84E5EF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77838"/>
            <a:ext cx="2057400" cy="5222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77838"/>
            <a:ext cx="6019800" cy="5222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56A20A-C41D-4FD2-9D39-98C1547860C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167DC-426C-4366-A7B0-28944D1AAB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A906E-1DBA-49F4-A10B-CE3721FBABD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96C956-C2C4-4865-B503-9EE8A80EE50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7107A-87B9-40A7-88DD-6BCA5B9C77B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D6BB4-5A5E-484D-A42C-0AC899BEC9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13CE4-9D89-4617-AA65-1BA23EB553D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C3760-5A9A-477E-8A94-D99A1471F3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23FB3-B80E-4B75-B162-62CF9F53098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02DE24-FE64-4909-A78B-FD869008141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0C5DA-F8DA-4CBD-B05F-DCDAD14204F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F1E82-5208-48FB-9E23-16EDD77DE0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51E687-2662-4456-AD8C-2FD3E8E726D7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1E0FDE-05F6-4B91-8CA1-FAA8CC63986E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F9DC1-D7BF-4F77-B748-38FFA6274CE1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EF6D0A-E091-4AF0-8603-259889B8D519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C131BC-4E8E-4447-8CC1-A5DA0A68E546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70612-7F0F-40DC-97EF-998AD7421C9D}" type="slidenum">
              <a:rPr lang="en-GB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CEA343-EEA8-4BA8-8AA9-4C1A466CA34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6075" y="1279525"/>
            <a:ext cx="84486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6075" y="2079625"/>
            <a:ext cx="8448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28" name="Picture 17" descr="ENU_Logo_be0f34.pn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94475" y="352425"/>
            <a:ext cx="22002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78" r:id="rId12"/>
    <p:sldLayoutId id="2147483679" r:id="rId13"/>
    <p:sldLayoutId id="2147483680" r:id="rId14"/>
    <p:sldLayoutId id="2147483681" r:id="rId1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B23D1A9-C68F-4A49-945E-D13BEA3472C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.jaroucheh@napier.ac.uk" TargetMode="External"/><Relationship Id="rId2" Type="http://schemas.openxmlformats.org/officeDocument/2006/relationships/hyperlink" Target="mailto:x.liu@napier.ac.uk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x.wang@.napier.ac.uk" TargetMode="External"/><Relationship Id="rId4" Type="http://schemas.openxmlformats.org/officeDocument/2006/relationships/hyperlink" Target="mailto:o.bamgboye@napier.ac.u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agilemanifesto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tremeprogramming.org/index.html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tremeprogramming.org/rules.html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rumalliance.org/pages/what_is_scrum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world.com/d/developer-world/bt-case-study-in-agile-programming-112" TargetMode="External"/><Relationship Id="rId2" Type="http://schemas.openxmlformats.org/officeDocument/2006/relationships/hyperlink" Target="http://damonpoole.blogspot.com/2008/05/agile-case-study-litle-co.html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260648"/>
            <a:ext cx="8448675" cy="695325"/>
          </a:xfrm>
        </p:spPr>
        <p:txBody>
          <a:bodyPr/>
          <a:lstStyle/>
          <a:p>
            <a:pPr eaLnBrk="1" hangingPunct="1"/>
            <a:r>
              <a:rPr lang="en-GB" dirty="0"/>
              <a:t>SET09102: Software Engineering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340768"/>
            <a:ext cx="8856983" cy="4687130"/>
          </a:xfrm>
        </p:spPr>
        <p:txBody>
          <a:bodyPr/>
          <a:lstStyle/>
          <a:p>
            <a:pPr>
              <a:buNone/>
            </a:pPr>
            <a:r>
              <a:rPr lang="en-GB" b="1" dirty="0"/>
              <a:t>Teaching Team</a:t>
            </a:r>
          </a:p>
          <a:p>
            <a:pPr>
              <a:buNone/>
            </a:pPr>
            <a:r>
              <a:rPr lang="en-GB" dirty="0"/>
              <a:t>	</a:t>
            </a:r>
            <a:r>
              <a:rPr lang="en-GB" b="1" dirty="0"/>
              <a:t>Module leader: </a:t>
            </a:r>
            <a:r>
              <a:rPr lang="en-GB" dirty="0"/>
              <a:t>	Xiaodong Liu       (C55, </a:t>
            </a:r>
            <a:r>
              <a:rPr lang="en-GB" dirty="0">
                <a:hlinkClick r:id="rId2"/>
              </a:rPr>
              <a:t>x.liu@napier.ac.uk</a:t>
            </a:r>
            <a:r>
              <a:rPr lang="en-GB" dirty="0"/>
              <a:t> )</a:t>
            </a:r>
          </a:p>
          <a:p>
            <a:pPr>
              <a:buNone/>
            </a:pPr>
            <a:r>
              <a:rPr lang="en-GB" dirty="0"/>
              <a:t>				Zakwan Jaroucheh (C39,</a:t>
            </a:r>
            <a:r>
              <a:rPr lang="en-GB" dirty="0">
                <a:hlinkClick r:id="rId3"/>
              </a:rPr>
              <a:t>z.jaroucheh@napier.ac.uk</a:t>
            </a:r>
            <a:r>
              <a:rPr lang="en-GB" dirty="0"/>
              <a:t>) </a:t>
            </a:r>
          </a:p>
          <a:p>
            <a:pPr>
              <a:buNone/>
            </a:pPr>
            <a:r>
              <a:rPr lang="en-GB" dirty="0"/>
              <a:t>				Oluwaseun Bamgboye (</a:t>
            </a:r>
            <a:r>
              <a:rPr lang="en-GB" dirty="0">
                <a:hlinkClick r:id="rId4"/>
              </a:rPr>
              <a:t>o.bamgboye@napier</a:t>
            </a:r>
            <a:r>
              <a:rPr lang="en-GB" u="sng" dirty="0">
                <a:hlinkClick r:id="rId4"/>
              </a:rPr>
              <a:t>.ac.uk</a:t>
            </a:r>
            <a:r>
              <a:rPr lang="en-GB" dirty="0"/>
              <a:t>)</a:t>
            </a:r>
          </a:p>
          <a:p>
            <a:pPr>
              <a:buNone/>
            </a:pPr>
            <a:r>
              <a:rPr lang="en-GB" b="1" dirty="0"/>
              <a:t>				</a:t>
            </a:r>
            <a:r>
              <a:rPr lang="en-GB" dirty="0" smtClean="0"/>
              <a:t>Xi Wang</a:t>
            </a:r>
            <a:r>
              <a:rPr lang="en-GB" dirty="0"/>
              <a:t>	  </a:t>
            </a:r>
            <a:r>
              <a:rPr lang="en-GB" dirty="0" smtClean="0"/>
              <a:t>(</a:t>
            </a:r>
            <a:r>
              <a:rPr lang="en-GB" u="sng" dirty="0">
                <a:solidFill>
                  <a:schemeClr val="accent1">
                    <a:lumMod val="50000"/>
                  </a:schemeClr>
                </a:solidFill>
                <a:hlinkClick r:id="rId5"/>
              </a:rPr>
              <a:t>x.</a:t>
            </a:r>
            <a:r>
              <a:rPr lang="en-GB" u="sng" dirty="0" err="1">
                <a:solidFill>
                  <a:schemeClr val="accent1">
                    <a:lumMod val="50000"/>
                  </a:schemeClr>
                </a:solidFill>
                <a:hlinkClick r:id="rId5"/>
              </a:rPr>
              <a:t>wang</a:t>
            </a:r>
            <a:r>
              <a:rPr lang="en-GB" dirty="0">
                <a:hlinkClick r:id="rId5"/>
              </a:rPr>
              <a:t>@.</a:t>
            </a:r>
            <a:r>
              <a:rPr lang="en-GB" dirty="0" smtClean="0">
                <a:hlinkClick r:id="rId5"/>
              </a:rPr>
              <a:t>napier.ac.uk</a:t>
            </a:r>
            <a:r>
              <a:rPr lang="en-GB" dirty="0" smtClean="0"/>
              <a:t>)</a:t>
            </a:r>
          </a:p>
          <a:p>
            <a:pPr>
              <a:buNone/>
            </a:pPr>
            <a:r>
              <a:rPr lang="en-GB" dirty="0" smtClean="0"/>
              <a:t>				Erik </a:t>
            </a:r>
            <a:r>
              <a:rPr lang="en-GB" dirty="0" err="1" smtClean="0"/>
              <a:t>Sanne</a:t>
            </a:r>
            <a:r>
              <a:rPr lang="en-GB" dirty="0"/>
              <a:t>	</a:t>
            </a:r>
            <a:r>
              <a:rPr lang="en-GB" dirty="0" smtClean="0"/>
              <a:t>(</a:t>
            </a:r>
            <a:r>
              <a:rPr lang="en-GB" u="sng" dirty="0" smtClean="0">
                <a:solidFill>
                  <a:schemeClr val="accent1">
                    <a:lumMod val="50000"/>
                  </a:schemeClr>
                </a:solidFill>
              </a:rPr>
              <a:t>40276539@live.napier.ac.uk</a:t>
            </a:r>
            <a:r>
              <a:rPr lang="en-GB" u="sng" dirty="0"/>
              <a:t>)</a:t>
            </a:r>
            <a:endParaRPr lang="en-GB" u="sng" dirty="0"/>
          </a:p>
          <a:p>
            <a:pPr eaLnBrk="1" hangingPunct="1">
              <a:buNone/>
            </a:pPr>
            <a:r>
              <a:rPr lang="en-GB" b="1" dirty="0"/>
              <a:t>Timetable:</a:t>
            </a:r>
            <a:r>
              <a:rPr lang="en-GB" dirty="0"/>
              <a:t>	</a:t>
            </a:r>
          </a:p>
          <a:p>
            <a:pPr eaLnBrk="1" hangingPunct="1">
              <a:buNone/>
            </a:pPr>
            <a:r>
              <a:rPr lang="en-GB" dirty="0"/>
              <a:t>		</a:t>
            </a:r>
            <a:r>
              <a:rPr lang="en-GB" b="1" dirty="0"/>
              <a:t>Lectures</a:t>
            </a:r>
            <a:r>
              <a:rPr lang="en-GB" dirty="0"/>
              <a:t> 	Friday 	</a:t>
            </a:r>
            <a:r>
              <a:rPr lang="en-GB" dirty="0" smtClean="0"/>
              <a:t>9</a:t>
            </a:r>
            <a:r>
              <a:rPr lang="en-GB" dirty="0" smtClean="0"/>
              <a:t>:00-11:00</a:t>
            </a:r>
            <a:r>
              <a:rPr lang="en-GB" dirty="0"/>
              <a:t>	</a:t>
            </a:r>
            <a:r>
              <a:rPr lang="en-GB" dirty="0" smtClean="0"/>
              <a:t>WebEx</a:t>
            </a:r>
            <a:endParaRPr lang="en-GB" dirty="0"/>
          </a:p>
          <a:p>
            <a:pPr eaLnBrk="1" hangingPunct="1"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		</a:t>
            </a:r>
            <a:r>
              <a:rPr lang="en-GB" b="1" dirty="0"/>
              <a:t>Tutorials</a:t>
            </a:r>
            <a:r>
              <a:rPr lang="en-GB" dirty="0"/>
              <a:t>	Tues     </a:t>
            </a:r>
            <a:r>
              <a:rPr lang="en-GB" dirty="0" smtClean="0"/>
              <a:t>10:00-12:00</a:t>
            </a:r>
            <a:r>
              <a:rPr lang="en-GB" dirty="0"/>
              <a:t>	</a:t>
            </a:r>
            <a:r>
              <a:rPr lang="en-GB" dirty="0"/>
              <a:t> WebEx </a:t>
            </a:r>
            <a:endParaRPr lang="en-GB" dirty="0"/>
          </a:p>
          <a:p>
            <a:pPr>
              <a:buNone/>
            </a:pPr>
            <a:r>
              <a:rPr lang="en-GB" dirty="0"/>
              <a:t>			 	</a:t>
            </a:r>
            <a:r>
              <a:rPr lang="en-GB" dirty="0" smtClean="0"/>
              <a:t>Weds</a:t>
            </a:r>
            <a:r>
              <a:rPr lang="en-GB" dirty="0"/>
              <a:t>	</a:t>
            </a:r>
            <a:r>
              <a:rPr lang="en-GB" dirty="0" smtClean="0"/>
              <a:t>10:00-11:00      </a:t>
            </a:r>
            <a:r>
              <a:rPr lang="en-GB" dirty="0"/>
              <a:t>	</a:t>
            </a:r>
            <a:r>
              <a:rPr lang="en-GB" dirty="0"/>
              <a:t> WebEx </a:t>
            </a:r>
            <a:r>
              <a:rPr lang="en-GB" dirty="0" smtClean="0"/>
              <a:t>      </a:t>
            </a:r>
            <a:r>
              <a:rPr lang="en-GB" dirty="0"/>
              <a:t>	</a:t>
            </a:r>
          </a:p>
          <a:p>
            <a:pPr>
              <a:buNone/>
            </a:pPr>
            <a:r>
              <a:rPr lang="en-GB" dirty="0"/>
              <a:t>			 </a:t>
            </a:r>
            <a:r>
              <a:rPr lang="en-GB" dirty="0" smtClean="0"/>
              <a:t>	Thurs</a:t>
            </a:r>
            <a:r>
              <a:rPr lang="en-GB" dirty="0"/>
              <a:t>	11:00-12:00	 WebEx</a:t>
            </a:r>
            <a:endParaRPr lang="en-GB" dirty="0"/>
          </a:p>
          <a:p>
            <a:pPr>
              <a:buNone/>
            </a:pPr>
            <a:r>
              <a:rPr lang="en-GB" b="1" dirty="0"/>
              <a:t>		</a:t>
            </a:r>
            <a:r>
              <a:rPr lang="en-GB" b="1" dirty="0" err="1"/>
              <a:t>Practicals</a:t>
            </a:r>
            <a:r>
              <a:rPr lang="en-GB" dirty="0"/>
              <a:t>	</a:t>
            </a:r>
            <a:r>
              <a:rPr lang="en-GB" dirty="0" smtClean="0"/>
              <a:t>Tue</a:t>
            </a:r>
            <a:r>
              <a:rPr lang="en-GB" dirty="0"/>
              <a:t>	</a:t>
            </a:r>
            <a:r>
              <a:rPr lang="en-GB" dirty="0" smtClean="0"/>
              <a:t>11:00-13:00</a:t>
            </a:r>
            <a:r>
              <a:rPr lang="en-GB" dirty="0"/>
              <a:t>, 	</a:t>
            </a:r>
            <a:r>
              <a:rPr lang="en-GB" dirty="0"/>
              <a:t> WebEx </a:t>
            </a:r>
            <a:r>
              <a:rPr lang="en-GB" dirty="0" smtClean="0"/>
              <a:t>    </a:t>
            </a:r>
            <a:r>
              <a:rPr lang="en-GB" dirty="0"/>
              <a:t>					</a:t>
            </a:r>
            <a:r>
              <a:rPr lang="en-GB" dirty="0" smtClean="0"/>
              <a:t>Tue</a:t>
            </a:r>
            <a:r>
              <a:rPr lang="en-GB" dirty="0"/>
              <a:t>	</a:t>
            </a:r>
            <a:r>
              <a:rPr lang="en-GB" dirty="0" smtClean="0"/>
              <a:t>14:00-16:00</a:t>
            </a:r>
            <a:r>
              <a:rPr lang="en-GB" dirty="0"/>
              <a:t>	</a:t>
            </a:r>
            <a:r>
              <a:rPr lang="en-GB" dirty="0"/>
              <a:t> </a:t>
            </a:r>
            <a:r>
              <a:rPr lang="en-GB" dirty="0" smtClean="0"/>
              <a:t>WebEx</a:t>
            </a:r>
            <a:endParaRPr lang="en-GB" dirty="0"/>
          </a:p>
          <a:p>
            <a:pPr>
              <a:buNone/>
            </a:pPr>
            <a:r>
              <a:rPr lang="en-GB" dirty="0"/>
              <a:t>				Fri	</a:t>
            </a:r>
            <a:r>
              <a:rPr lang="en-GB" dirty="0" smtClean="0"/>
              <a:t>15:00-17:00</a:t>
            </a:r>
            <a:r>
              <a:rPr lang="en-GB" dirty="0"/>
              <a:t>	</a:t>
            </a:r>
            <a:r>
              <a:rPr lang="en-GB" dirty="0"/>
              <a:t> WebEx </a:t>
            </a:r>
            <a:endParaRPr lang="en-GB" dirty="0"/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9" name="Rectangle 23"/>
          <p:cNvSpPr>
            <a:spLocks noGrp="1" noChangeArrowheads="1"/>
          </p:cNvSpPr>
          <p:nvPr>
            <p:ph type="title"/>
          </p:nvPr>
        </p:nvSpPr>
        <p:spPr>
          <a:xfrm>
            <a:off x="500034" y="571480"/>
            <a:ext cx="7559675" cy="695325"/>
          </a:xfrm>
        </p:spPr>
        <p:txBody>
          <a:bodyPr/>
          <a:lstStyle/>
          <a:p>
            <a:r>
              <a:rPr lang="en-GB" dirty="0"/>
              <a:t>Traditional Waterfall Life-cycle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928662" y="1643050"/>
            <a:ext cx="6696075" cy="3671888"/>
            <a:chOff x="2412" y="7503"/>
            <a:chExt cx="7669" cy="5114"/>
          </a:xfrm>
        </p:grpSpPr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2412" y="7503"/>
              <a:ext cx="7669" cy="4686"/>
              <a:chOff x="2412" y="7503"/>
              <a:chExt cx="7669" cy="4686"/>
            </a:xfrm>
          </p:grpSpPr>
          <p:grpSp>
            <p:nvGrpSpPr>
              <p:cNvPr id="4" name="Group 26"/>
              <p:cNvGrpSpPr>
                <a:grpSpLocks/>
              </p:cNvGrpSpPr>
              <p:nvPr/>
            </p:nvGrpSpPr>
            <p:grpSpPr bwMode="auto">
              <a:xfrm>
                <a:off x="6956" y="9774"/>
                <a:ext cx="1563" cy="1421"/>
                <a:chOff x="0" y="0"/>
                <a:chExt cx="20000" cy="20000"/>
              </a:xfrm>
            </p:grpSpPr>
            <p:sp>
              <p:nvSpPr>
                <p:cNvPr id="14363" name="Freeform 27"/>
                <p:cNvSpPr>
                  <a:spLocks/>
                </p:cNvSpPr>
                <p:nvPr/>
              </p:nvSpPr>
              <p:spPr bwMode="auto">
                <a:xfrm>
                  <a:off x="0" y="0"/>
                  <a:ext cx="10915" cy="1000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977" y="0"/>
                    </a:cxn>
                    <a:cxn ang="0">
                      <a:pos x="19977" y="19972"/>
                    </a:cxn>
                  </a:cxnLst>
                  <a:rect l="0" t="0" r="r" b="b"/>
                  <a:pathLst>
                    <a:path w="20000" h="20000">
                      <a:moveTo>
                        <a:pt x="0" y="0"/>
                      </a:moveTo>
                      <a:lnTo>
                        <a:pt x="19977" y="0"/>
                      </a:lnTo>
                      <a:lnTo>
                        <a:pt x="19977" y="19972"/>
                      </a:lnTo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364" name="Rectangle 28"/>
                <p:cNvSpPr>
                  <a:spLocks noChangeArrowheads="1"/>
                </p:cNvSpPr>
                <p:nvPr/>
              </p:nvSpPr>
              <p:spPr bwMode="auto">
                <a:xfrm>
                  <a:off x="1817" y="10007"/>
                  <a:ext cx="18183" cy="9993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GB" sz="1200" b="1">
                      <a:latin typeface="Arial" charset="0"/>
                    </a:rPr>
                    <a:t>Testing</a:t>
                  </a:r>
                </a:p>
                <a:p>
                  <a:endParaRPr lang="en-GB" sz="1200" b="1">
                    <a:latin typeface="Arial" charset="0"/>
                  </a:endParaRPr>
                </a:p>
              </p:txBody>
            </p:sp>
          </p:grpSp>
          <p:sp>
            <p:nvSpPr>
              <p:cNvPr id="14365" name="Rectangle 29"/>
              <p:cNvSpPr>
                <a:spLocks noChangeArrowheads="1"/>
              </p:cNvSpPr>
              <p:nvPr/>
            </p:nvSpPr>
            <p:spPr bwMode="auto">
              <a:xfrm>
                <a:off x="2412" y="7503"/>
                <a:ext cx="1421" cy="71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>
                  <a:spcBef>
                    <a:spcPts val="600"/>
                  </a:spcBef>
                </a:pPr>
                <a:r>
                  <a:rPr lang="en-GB" sz="1200" b="1">
                    <a:latin typeface="Arial" charset="0"/>
                  </a:rPr>
                  <a:t>Requirements</a:t>
                </a:r>
              </a:p>
              <a:p>
                <a:pPr algn="ctr"/>
                <a:r>
                  <a:rPr lang="en-GB" sz="1200" b="1">
                    <a:latin typeface="Arial" charset="0"/>
                  </a:rPr>
                  <a:t>Analysis</a:t>
                </a:r>
              </a:p>
            </p:txBody>
          </p:sp>
          <p:grpSp>
            <p:nvGrpSpPr>
              <p:cNvPr id="5" name="Group 30"/>
              <p:cNvGrpSpPr>
                <a:grpSpLocks/>
              </p:cNvGrpSpPr>
              <p:nvPr/>
            </p:nvGrpSpPr>
            <p:grpSpPr bwMode="auto">
              <a:xfrm>
                <a:off x="3832" y="7785"/>
                <a:ext cx="1563" cy="1421"/>
                <a:chOff x="0" y="0"/>
                <a:chExt cx="20000" cy="20000"/>
              </a:xfrm>
            </p:grpSpPr>
            <p:sp>
              <p:nvSpPr>
                <p:cNvPr id="14367" name="Freeform 31"/>
                <p:cNvSpPr>
                  <a:spLocks/>
                </p:cNvSpPr>
                <p:nvPr/>
              </p:nvSpPr>
              <p:spPr bwMode="auto">
                <a:xfrm>
                  <a:off x="0" y="0"/>
                  <a:ext cx="10915" cy="1000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977" y="0"/>
                    </a:cxn>
                    <a:cxn ang="0">
                      <a:pos x="19977" y="19972"/>
                    </a:cxn>
                  </a:cxnLst>
                  <a:rect l="0" t="0" r="r" b="b"/>
                  <a:pathLst>
                    <a:path w="20000" h="20000">
                      <a:moveTo>
                        <a:pt x="0" y="0"/>
                      </a:moveTo>
                      <a:lnTo>
                        <a:pt x="19977" y="0"/>
                      </a:lnTo>
                      <a:lnTo>
                        <a:pt x="19977" y="19972"/>
                      </a:lnTo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368" name="Rectangle 32"/>
                <p:cNvSpPr>
                  <a:spLocks noChangeArrowheads="1"/>
                </p:cNvSpPr>
                <p:nvPr/>
              </p:nvSpPr>
              <p:spPr bwMode="auto">
                <a:xfrm>
                  <a:off x="1817" y="10007"/>
                  <a:ext cx="18183" cy="9993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GB" sz="1200" b="1">
                      <a:latin typeface="Arial" charset="0"/>
                    </a:rPr>
                    <a:t>Design</a:t>
                  </a:r>
                </a:p>
                <a:p>
                  <a:endParaRPr lang="en-GB" sz="1200" b="1">
                    <a:latin typeface="Arial" charset="0"/>
                  </a:endParaRPr>
                </a:p>
              </p:txBody>
            </p:sp>
          </p:grpSp>
          <p:sp>
            <p:nvSpPr>
              <p:cNvPr id="14369" name="Freeform 33"/>
              <p:cNvSpPr>
                <a:spLocks/>
              </p:cNvSpPr>
              <p:nvPr/>
            </p:nvSpPr>
            <p:spPr bwMode="auto">
              <a:xfrm>
                <a:off x="5394" y="8781"/>
                <a:ext cx="853" cy="71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9977" y="0"/>
                  </a:cxn>
                  <a:cxn ang="0">
                    <a:pos x="19977" y="19972"/>
                  </a:cxn>
                </a:cxnLst>
                <a:rect l="0" t="0" r="r" b="b"/>
                <a:pathLst>
                  <a:path w="20000" h="20000">
                    <a:moveTo>
                      <a:pt x="0" y="0"/>
                    </a:moveTo>
                    <a:lnTo>
                      <a:pt x="19977" y="0"/>
                    </a:lnTo>
                    <a:lnTo>
                      <a:pt x="19977" y="19972"/>
                    </a:lnTo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0" name="Rectangle 34"/>
              <p:cNvSpPr>
                <a:spLocks noChangeArrowheads="1"/>
              </p:cNvSpPr>
              <p:nvPr/>
            </p:nvSpPr>
            <p:spPr bwMode="auto">
              <a:xfrm>
                <a:off x="5536" y="9492"/>
                <a:ext cx="1563" cy="710"/>
              </a:xfrm>
              <a:prstGeom prst="rect">
                <a:avLst/>
              </a:prstGeom>
              <a:solidFill>
                <a:schemeClr val="accent1"/>
              </a:solidFill>
              <a:ln w="19050">
                <a:noFill/>
                <a:miter lim="800000"/>
                <a:headEnd/>
                <a:tailEnd/>
              </a:ln>
              <a:effectLst/>
            </p:spPr>
            <p:txBody>
              <a:bodyPr lIns="12700" tIns="12700" rIns="12700" bIns="12700"/>
              <a:lstStyle/>
              <a:p>
                <a:pPr algn="ctr">
                  <a:spcBef>
                    <a:spcPts val="600"/>
                  </a:spcBef>
                </a:pPr>
                <a:r>
                  <a:rPr lang="en-GB" sz="1200" b="1">
                    <a:latin typeface="Arial" charset="0"/>
                  </a:rPr>
                  <a:t>Implementation</a:t>
                </a:r>
              </a:p>
            </p:txBody>
          </p:sp>
          <p:grpSp>
            <p:nvGrpSpPr>
              <p:cNvPr id="6" name="Group 35"/>
              <p:cNvGrpSpPr>
                <a:grpSpLocks/>
              </p:cNvGrpSpPr>
              <p:nvPr/>
            </p:nvGrpSpPr>
            <p:grpSpPr bwMode="auto">
              <a:xfrm>
                <a:off x="8518" y="10768"/>
                <a:ext cx="1563" cy="1421"/>
                <a:chOff x="0" y="0"/>
                <a:chExt cx="20000" cy="20000"/>
              </a:xfrm>
            </p:grpSpPr>
            <p:sp>
              <p:nvSpPr>
                <p:cNvPr id="14372" name="Freeform 36"/>
                <p:cNvSpPr>
                  <a:spLocks/>
                </p:cNvSpPr>
                <p:nvPr/>
              </p:nvSpPr>
              <p:spPr bwMode="auto">
                <a:xfrm>
                  <a:off x="0" y="0"/>
                  <a:ext cx="10915" cy="1000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9977" y="0"/>
                    </a:cxn>
                    <a:cxn ang="0">
                      <a:pos x="19977" y="19972"/>
                    </a:cxn>
                  </a:cxnLst>
                  <a:rect l="0" t="0" r="r" b="b"/>
                  <a:pathLst>
                    <a:path w="20000" h="20000">
                      <a:moveTo>
                        <a:pt x="0" y="0"/>
                      </a:moveTo>
                      <a:lnTo>
                        <a:pt x="19977" y="0"/>
                      </a:lnTo>
                      <a:lnTo>
                        <a:pt x="19977" y="19972"/>
                      </a:lnTo>
                    </a:path>
                  </a:pathLst>
                </a:custGeom>
                <a:solidFill>
                  <a:srgbClr val="FFFFFF"/>
                </a:solidFill>
                <a:ln w="19050" cap="flat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triangle" w="sm" len="sm"/>
                </a:ln>
                <a:effectLst/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14373" name="Rectangle 37"/>
                <p:cNvSpPr>
                  <a:spLocks noChangeArrowheads="1"/>
                </p:cNvSpPr>
                <p:nvPr/>
              </p:nvSpPr>
              <p:spPr bwMode="auto">
                <a:xfrm>
                  <a:off x="1817" y="10007"/>
                  <a:ext cx="18183" cy="9993"/>
                </a:xfrm>
                <a:prstGeom prst="rect">
                  <a:avLst/>
                </a:prstGeom>
                <a:solidFill>
                  <a:schemeClr val="accent1"/>
                </a:solidFill>
                <a:ln w="19050">
                  <a:noFill/>
                  <a:miter lim="800000"/>
                  <a:headEnd/>
                  <a:tailEnd/>
                </a:ln>
                <a:effectLst/>
              </p:spPr>
              <p:txBody>
                <a:bodyPr lIns="12700" tIns="12700" rIns="12700" bIns="12700"/>
                <a:lstStyle/>
                <a:p>
                  <a:pPr algn="ctr">
                    <a:spcBef>
                      <a:spcPts val="600"/>
                    </a:spcBef>
                  </a:pPr>
                  <a:r>
                    <a:rPr lang="en-GB" sz="1200" b="1">
                      <a:latin typeface="Arial" charset="0"/>
                    </a:rPr>
                    <a:t>Maintenance</a:t>
                  </a:r>
                </a:p>
                <a:p>
                  <a:endParaRPr lang="en-GB" sz="1200" b="1">
                    <a:latin typeface="Arial" charset="0"/>
                  </a:endParaRPr>
                </a:p>
              </p:txBody>
            </p:sp>
          </p:grpSp>
        </p:grpSp>
        <p:grpSp>
          <p:nvGrpSpPr>
            <p:cNvPr id="7" name="Group 38"/>
            <p:cNvGrpSpPr>
              <a:grpSpLocks/>
            </p:cNvGrpSpPr>
            <p:nvPr/>
          </p:nvGrpSpPr>
          <p:grpSpPr bwMode="auto">
            <a:xfrm>
              <a:off x="2980" y="8212"/>
              <a:ext cx="6391" cy="4405"/>
              <a:chOff x="0" y="0"/>
              <a:chExt cx="20000" cy="20000"/>
            </a:xfrm>
          </p:grpSpPr>
          <p:sp>
            <p:nvSpPr>
              <p:cNvPr id="14375" name="Freeform 39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/>
                <a:ahLst/>
                <a:cxnLst>
                  <a:cxn ang="0">
                    <a:pos x="19997" y="18061"/>
                  </a:cxn>
                  <a:cxn ang="0">
                    <a:pos x="19997" y="19995"/>
                  </a:cxn>
                  <a:cxn ang="0">
                    <a:pos x="0" y="19995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19997" y="18061"/>
                    </a:moveTo>
                    <a:lnTo>
                      <a:pt x="19997" y="19995"/>
                    </a:lnTo>
                    <a:lnTo>
                      <a:pt x="0" y="19995"/>
                    </a:lnTo>
                    <a:lnTo>
                      <a:pt x="0" y="0"/>
                    </a:ln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6" name="Line 40"/>
              <p:cNvSpPr>
                <a:spLocks noChangeShapeType="1"/>
              </p:cNvSpPr>
              <p:nvPr/>
            </p:nvSpPr>
            <p:spPr bwMode="auto">
              <a:xfrm>
                <a:off x="15109" y="13544"/>
                <a:ext cx="3" cy="64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non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7" name="Line 41"/>
              <p:cNvSpPr>
                <a:spLocks noChangeShapeType="1"/>
              </p:cNvSpPr>
              <p:nvPr/>
            </p:nvSpPr>
            <p:spPr bwMode="auto">
              <a:xfrm>
                <a:off x="10221" y="9031"/>
                <a:ext cx="3" cy="1096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14378" name="Line 42"/>
              <p:cNvSpPr>
                <a:spLocks noChangeShapeType="1"/>
              </p:cNvSpPr>
              <p:nvPr/>
            </p:nvSpPr>
            <p:spPr bwMode="auto">
              <a:xfrm>
                <a:off x="5332" y="4513"/>
                <a:ext cx="4" cy="1548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sm" len="sm"/>
                <a:tailEnd type="triangle" w="sm" len="sm"/>
              </a:ln>
              <a:effectLst/>
            </p:spPr>
            <p:txBody>
              <a:bodyPr/>
              <a:lstStyle/>
              <a:p>
                <a:endParaRPr lang="en-GB"/>
              </a:p>
            </p:txBody>
          </p:sp>
        </p:grpSp>
      </p:grpSp>
      <p:sp>
        <p:nvSpPr>
          <p:cNvPr id="14379" name="Text Box 43"/>
          <p:cNvSpPr txBox="1">
            <a:spLocks noChangeArrowheads="1"/>
          </p:cNvSpPr>
          <p:nvPr/>
        </p:nvSpPr>
        <p:spPr bwMode="auto">
          <a:xfrm>
            <a:off x="928662" y="5459400"/>
            <a:ext cx="7488238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b="1" dirty="0"/>
              <a:t>At each stage problems may be discovered, or new features defined, that require a return to earlier stages in the life-cycle.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u="sng" dirty="0"/>
              <a:t>Problems of traditional life-cycle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GB" sz="2800" dirty="0"/>
              <a:t>developments are rarely sequential</a:t>
            </a:r>
          </a:p>
          <a:p>
            <a:pPr marL="609600" indent="-609600">
              <a:lnSpc>
                <a:spcPct val="90000"/>
              </a:lnSpc>
            </a:pPr>
            <a:r>
              <a:rPr lang="en-GB" sz="2800" dirty="0"/>
              <a:t>users often do not know what they want</a:t>
            </a:r>
          </a:p>
          <a:p>
            <a:pPr marL="609600" indent="-609600">
              <a:lnSpc>
                <a:spcPct val="90000"/>
              </a:lnSpc>
            </a:pPr>
            <a:r>
              <a:rPr lang="en-GB" sz="2800" dirty="0"/>
              <a:t>errors in design may not be obvious until very late in the project</a:t>
            </a:r>
          </a:p>
          <a:p>
            <a:pPr marL="609600" indent="-609600">
              <a:lnSpc>
                <a:spcPct val="90000"/>
              </a:lnSpc>
            </a:pPr>
            <a:r>
              <a:rPr lang="en-GB" sz="2800" dirty="0"/>
              <a:t>is not the best model for modern development tools</a:t>
            </a:r>
          </a:p>
          <a:p>
            <a:pPr marL="609600" indent="-609600">
              <a:lnSpc>
                <a:spcPct val="90000"/>
              </a:lnSpc>
            </a:pPr>
            <a:r>
              <a:rPr lang="en-GB" sz="2800" dirty="0"/>
              <a:t>addresses technical rather than user needs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681385"/>
            <a:ext cx="7772400" cy="587375"/>
          </a:xfrm>
        </p:spPr>
        <p:txBody>
          <a:bodyPr/>
          <a:lstStyle/>
          <a:p>
            <a:pPr eaLnBrk="1" hangingPunct="1"/>
            <a:r>
              <a:rPr lang="en-GB" sz="3200" dirty="0"/>
              <a:t>Alternative approaches to SD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700808"/>
            <a:ext cx="8137153" cy="491256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GB" dirty="0"/>
              <a:t>A number of approaches have been developed over the last 30 years to address the problems of the software “Crisis”: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Structured methods (SSADM, etc. – largely what was done in SE Methods last session)</a:t>
            </a:r>
          </a:p>
          <a:p>
            <a:pPr>
              <a:lnSpc>
                <a:spcPct val="90000"/>
              </a:lnSpc>
            </a:pPr>
            <a:r>
              <a:rPr lang="en-GB" dirty="0"/>
              <a:t>Object-oriented development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Computer-aided software engineering (CASE)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End-user development (inc. 4GLs)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Application software packages &amp; outsourcing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Prototyping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Rapid Application Development (RAD)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Dynamic or </a:t>
            </a:r>
            <a:r>
              <a:rPr lang="en-GB" b="1" i="1" dirty="0"/>
              <a:t>Agile </a:t>
            </a:r>
            <a:r>
              <a:rPr lang="en-GB" dirty="0"/>
              <a:t>methods (DSDM, Scrum etc.) </a:t>
            </a:r>
          </a:p>
          <a:p>
            <a:pPr eaLnBrk="1" hangingPunct="1">
              <a:lnSpc>
                <a:spcPct val="90000"/>
              </a:lnSpc>
            </a:pPr>
            <a:r>
              <a:rPr lang="en-GB" dirty="0"/>
              <a:t>Frameworks</a:t>
            </a:r>
          </a:p>
          <a:p>
            <a:pPr>
              <a:lnSpc>
                <a:spcPct val="90000"/>
              </a:lnSpc>
            </a:pPr>
            <a:r>
              <a:rPr lang="en-GB" dirty="0"/>
              <a:t>Service-Oriented Architecture (SOA)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Web services</a:t>
            </a:r>
          </a:p>
          <a:p>
            <a:pPr lvl="1">
              <a:lnSpc>
                <a:spcPct val="90000"/>
              </a:lnSpc>
            </a:pPr>
            <a:r>
              <a:rPr lang="en-GB" dirty="0" err="1"/>
              <a:t>Microservices</a:t>
            </a:r>
            <a:endParaRPr lang="en-GB" dirty="0"/>
          </a:p>
          <a:p>
            <a:pPr eaLnBrk="1" hangingPunct="1">
              <a:lnSpc>
                <a:spcPct val="90000"/>
              </a:lnSpc>
            </a:pPr>
            <a:endParaRPr lang="en-GB" dirty="0"/>
          </a:p>
          <a:p>
            <a:pPr eaLnBrk="1" hangingPunct="1">
              <a:lnSpc>
                <a:spcPct val="90000"/>
              </a:lnSpc>
            </a:pPr>
            <a:endParaRPr lang="en-GB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Definition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FontTx/>
              <a:buNone/>
            </a:pPr>
            <a:endParaRPr lang="en-GB" sz="2400" b="1" u="sng" dirty="0"/>
          </a:p>
          <a:p>
            <a:pPr marL="0" indent="0">
              <a:lnSpc>
                <a:spcPct val="80000"/>
              </a:lnSpc>
              <a:buNone/>
            </a:pPr>
            <a:r>
              <a:rPr lang="en-GB" sz="2400" dirty="0"/>
              <a:t>Agile refers to a group of software development methodologies based on iterative development, where requirements and solutions evolve through collaboration between self-organizing cross functional teams.</a:t>
            </a:r>
          </a:p>
          <a:p>
            <a:pPr marL="0" indent="0">
              <a:lnSpc>
                <a:spcPct val="80000"/>
              </a:lnSpc>
              <a:buNone/>
            </a:pPr>
            <a:endParaRPr lang="en-GB" sz="2400" b="1" u="sng" dirty="0"/>
          </a:p>
          <a:p>
            <a:pPr marL="0" indent="0">
              <a:lnSpc>
                <a:spcPct val="80000"/>
              </a:lnSpc>
              <a:buNone/>
            </a:pPr>
            <a:r>
              <a:rPr lang="en-GB" sz="2400" b="1" dirty="0"/>
              <a:t>Agile methods are defined in the </a:t>
            </a:r>
            <a:r>
              <a:rPr lang="en-GB" sz="2400" b="1" dirty="0">
                <a:hlinkClick r:id="rId3"/>
              </a:rPr>
              <a:t>Agile Manifesto</a:t>
            </a:r>
            <a:endParaRPr lang="en-GB" sz="2400" b="1" dirty="0"/>
          </a:p>
          <a:p>
            <a:pPr marL="0" indent="0">
              <a:lnSpc>
                <a:spcPct val="80000"/>
              </a:lnSpc>
              <a:buNone/>
            </a:pPr>
            <a:endParaRPr lang="en-GB" sz="2400" dirty="0"/>
          </a:p>
          <a:p>
            <a:pPr marL="0" indent="0">
              <a:lnSpc>
                <a:spcPct val="80000"/>
              </a:lnSpc>
              <a:buNone/>
            </a:pPr>
            <a:r>
              <a:rPr lang="en-GB" sz="2400" dirty="0"/>
              <a:t>Agile methods have much in common with the earlier Rapid Application Development (RAD)</a:t>
            </a:r>
          </a:p>
          <a:p>
            <a:pPr marL="0" indent="0">
              <a:lnSpc>
                <a:spcPct val="80000"/>
              </a:lnSpc>
              <a:buNone/>
            </a:pPr>
            <a:endParaRPr lang="en-GB" sz="2800" b="1" dirty="0"/>
          </a:p>
          <a:p>
            <a:pPr marL="0" indent="0">
              <a:lnSpc>
                <a:spcPct val="80000"/>
              </a:lnSpc>
              <a:buNone/>
            </a:pPr>
            <a:endParaRPr lang="en-GB" sz="1800" b="1" dirty="0"/>
          </a:p>
          <a:p>
            <a:pPr lvl="3">
              <a:lnSpc>
                <a:spcPct val="80000"/>
              </a:lnSpc>
              <a:buFontTx/>
              <a:buNone/>
            </a:pPr>
            <a:r>
              <a:rPr lang="en-GB" sz="1400" b="1" dirty="0"/>
              <a:t>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Manifesto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“We are uncovering better ways of developing software by doing it and helping others do it. </a:t>
            </a:r>
          </a:p>
          <a:p>
            <a:pPr marL="0" indent="0">
              <a:buNone/>
            </a:pPr>
            <a:r>
              <a:rPr lang="en-GB" dirty="0"/>
              <a:t>Through this work we have come to value:</a:t>
            </a:r>
          </a:p>
          <a:p>
            <a:r>
              <a:rPr lang="en-GB" sz="2400" b="1" dirty="0"/>
              <a:t>Individuals and interactions</a:t>
            </a:r>
            <a:r>
              <a:rPr lang="en-GB" sz="2400" dirty="0"/>
              <a:t> over processes and tools </a:t>
            </a:r>
          </a:p>
          <a:p>
            <a:r>
              <a:rPr lang="en-GB" sz="2400" b="1" dirty="0"/>
              <a:t>Working software</a:t>
            </a:r>
            <a:r>
              <a:rPr lang="en-GB" sz="2400" dirty="0"/>
              <a:t> over comprehensive documentation </a:t>
            </a:r>
          </a:p>
          <a:p>
            <a:r>
              <a:rPr lang="en-GB" sz="2400" b="1" dirty="0"/>
              <a:t>Customer collaboration</a:t>
            </a:r>
            <a:r>
              <a:rPr lang="en-GB" sz="2400" dirty="0"/>
              <a:t> over contract negotiation </a:t>
            </a:r>
          </a:p>
          <a:p>
            <a:r>
              <a:rPr lang="en-GB" sz="2400" b="1" dirty="0"/>
              <a:t>Responding to change</a:t>
            </a:r>
            <a:r>
              <a:rPr lang="en-GB" sz="2400" dirty="0"/>
              <a:t> over following a plan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That is, while there is value in the items on the right, we value the items on the left more”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/>
              <a:t>Agile Methodologies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075" y="2132856"/>
            <a:ext cx="8448674" cy="4228172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r>
              <a:rPr lang="en-GB" sz="2800" dirty="0"/>
              <a:t>Several “flavours” of Agile Development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GB" dirty="0"/>
          </a:p>
          <a:p>
            <a:pPr marL="1257300" lvl="2" indent="-457200">
              <a:lnSpc>
                <a:spcPct val="90000"/>
              </a:lnSpc>
              <a:buFontTx/>
              <a:buAutoNum type="arabicPeriod"/>
            </a:pPr>
            <a:r>
              <a:rPr lang="en-GB" sz="2800" dirty="0"/>
              <a:t>Extreme Programming (XP)</a:t>
            </a:r>
          </a:p>
          <a:p>
            <a:pPr marL="1257300" lvl="2" indent="-457200">
              <a:lnSpc>
                <a:spcPct val="90000"/>
              </a:lnSpc>
              <a:buFontTx/>
              <a:buAutoNum type="arabicPeriod"/>
            </a:pPr>
            <a:r>
              <a:rPr lang="en-GB" sz="2600" dirty="0"/>
              <a:t>Dynamic Systems Development Method (DSDM)</a:t>
            </a:r>
          </a:p>
          <a:p>
            <a:pPr marL="1257300" lvl="2" indent="-457200">
              <a:lnSpc>
                <a:spcPct val="90000"/>
              </a:lnSpc>
              <a:buFontTx/>
              <a:buAutoNum type="arabicPeriod"/>
            </a:pPr>
            <a:r>
              <a:rPr lang="en-GB" sz="2800" dirty="0"/>
              <a:t>SCRUM</a:t>
            </a:r>
          </a:p>
          <a:p>
            <a:pPr marL="1257300" lvl="2" indent="-457200">
              <a:lnSpc>
                <a:spcPct val="90000"/>
              </a:lnSpc>
              <a:buFontTx/>
              <a:buAutoNum type="arabicPeriod"/>
            </a:pPr>
            <a:r>
              <a:rPr lang="en-GB" sz="2800" dirty="0"/>
              <a:t>Others: Crystal Clear, Lean Development, Feature Driven Development (FDD) and many others</a:t>
            </a:r>
          </a:p>
          <a:p>
            <a:pPr marL="0" indent="0">
              <a:lnSpc>
                <a:spcPct val="90000"/>
              </a:lnSpc>
            </a:pPr>
            <a:endParaRPr lang="en-GB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126976"/>
            <a:ext cx="7772400" cy="8747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GB" dirty="0"/>
              <a:t>Traditional SD </a:t>
            </a:r>
            <a:r>
              <a:rPr lang="en-GB" dirty="0" err="1"/>
              <a:t>vs</a:t>
            </a:r>
            <a:r>
              <a:rPr lang="en-GB" dirty="0"/>
              <a:t> Agile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95288" y="1930251"/>
            <a:ext cx="8066088" cy="4270376"/>
            <a:chOff x="249" y="890"/>
            <a:chExt cx="5081" cy="2690"/>
          </a:xfrm>
        </p:grpSpPr>
        <p:sp>
          <p:nvSpPr>
            <p:cNvPr id="1030" name="Rectangle 4"/>
            <p:cNvSpPr>
              <a:spLocks noChangeArrowheads="1"/>
            </p:cNvSpPr>
            <p:nvPr/>
          </p:nvSpPr>
          <p:spPr bwMode="auto">
            <a:xfrm>
              <a:off x="249" y="3240"/>
              <a:ext cx="232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b="1" dirty="0">
                  <a:solidFill>
                    <a:srgbClr val="000099"/>
                  </a:solidFill>
                </a:rPr>
                <a:t>Time                              Resource</a:t>
              </a:r>
            </a:p>
          </p:txBody>
        </p:sp>
        <p:sp>
          <p:nvSpPr>
            <p:cNvPr id="1031" name="AutoShape 5"/>
            <p:cNvSpPr>
              <a:spLocks noChangeArrowheads="1"/>
            </p:cNvSpPr>
            <p:nvPr/>
          </p:nvSpPr>
          <p:spPr bwMode="auto">
            <a:xfrm>
              <a:off x="376" y="1493"/>
              <a:ext cx="1888" cy="1529"/>
            </a:xfrm>
            <a:prstGeom prst="triangle">
              <a:avLst>
                <a:gd name="adj" fmla="val 49968"/>
              </a:avLst>
            </a:prstGeom>
            <a:solidFill>
              <a:srgbClr val="33CCCC"/>
            </a:solidFill>
            <a:ln w="508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GB">
                <a:latin typeface="Calibri" pitchFamily="34" charset="0"/>
              </a:endParaRPr>
            </a:p>
          </p:txBody>
        </p:sp>
        <p:sp>
          <p:nvSpPr>
            <p:cNvPr id="1032" name="Rectangle 6"/>
            <p:cNvSpPr>
              <a:spLocks noChangeArrowheads="1"/>
            </p:cNvSpPr>
            <p:nvPr/>
          </p:nvSpPr>
          <p:spPr bwMode="auto">
            <a:xfrm>
              <a:off x="767" y="2449"/>
              <a:ext cx="1094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b="1">
                  <a:solidFill>
                    <a:srgbClr val="000099"/>
                  </a:solidFill>
                </a:rPr>
                <a:t>Traditional</a:t>
              </a:r>
            </a:p>
          </p:txBody>
        </p:sp>
        <p:sp>
          <p:nvSpPr>
            <p:cNvPr id="1033" name="Rectangle 7"/>
            <p:cNvSpPr>
              <a:spLocks noChangeArrowheads="1"/>
            </p:cNvSpPr>
            <p:nvPr/>
          </p:nvSpPr>
          <p:spPr bwMode="auto">
            <a:xfrm>
              <a:off x="2051" y="1500"/>
              <a:ext cx="61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r>
                <a:rPr lang="en-GB" b="1">
                  <a:solidFill>
                    <a:srgbClr val="CC0000"/>
                  </a:solidFill>
                </a:rPr>
                <a:t>Fixed</a:t>
              </a:r>
            </a:p>
          </p:txBody>
        </p:sp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801" y="1018"/>
              <a:ext cx="1020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GB" b="1" dirty="0">
                  <a:solidFill>
                    <a:srgbClr val="000099"/>
                  </a:solidFill>
                </a:rPr>
                <a:t>Functionality</a:t>
              </a:r>
            </a:p>
          </p:txBody>
        </p:sp>
        <p:sp>
          <p:nvSpPr>
            <p:cNvPr id="1035" name="Line 9"/>
            <p:cNvSpPr>
              <a:spLocks noChangeShapeType="1"/>
            </p:cNvSpPr>
            <p:nvPr/>
          </p:nvSpPr>
          <p:spPr bwMode="auto">
            <a:xfrm>
              <a:off x="1483" y="1477"/>
              <a:ext cx="1633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6" name="Line 10"/>
            <p:cNvSpPr>
              <a:spLocks noChangeShapeType="1"/>
            </p:cNvSpPr>
            <p:nvPr/>
          </p:nvSpPr>
          <p:spPr bwMode="auto">
            <a:xfrm>
              <a:off x="2443" y="3002"/>
              <a:ext cx="1537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916" y="890"/>
              <a:ext cx="2414" cy="2690"/>
              <a:chOff x="2879" y="916"/>
              <a:chExt cx="2414" cy="2687"/>
            </a:xfrm>
          </p:grpSpPr>
          <p:sp>
            <p:nvSpPr>
              <p:cNvPr id="1038" name="AutoShape 12"/>
              <p:cNvSpPr>
                <a:spLocks noChangeArrowheads="1"/>
              </p:cNvSpPr>
              <p:nvPr/>
            </p:nvSpPr>
            <p:spPr bwMode="auto">
              <a:xfrm rot="3480000">
                <a:off x="3544" y="1096"/>
                <a:ext cx="1888" cy="1528"/>
              </a:xfrm>
              <a:prstGeom prst="triangle">
                <a:avLst>
                  <a:gd name="adj" fmla="val 50620"/>
                </a:avLst>
              </a:prstGeom>
              <a:solidFill>
                <a:srgbClr val="33CCCC"/>
              </a:solidFill>
              <a:ln w="508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GB">
                  <a:latin typeface="Calibri" pitchFamily="34" charset="0"/>
                </a:endParaRPr>
              </a:p>
            </p:txBody>
          </p:sp>
          <p:sp>
            <p:nvSpPr>
              <p:cNvPr id="1039" name="Rectangle 13"/>
              <p:cNvSpPr>
                <a:spLocks noChangeArrowheads="1"/>
              </p:cNvSpPr>
              <p:nvPr/>
            </p:nvSpPr>
            <p:spPr bwMode="auto">
              <a:xfrm>
                <a:off x="3875" y="1785"/>
                <a:ext cx="952" cy="36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endParaRPr lang="en-US" sz="3200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1040" name="Rectangle 14"/>
              <p:cNvSpPr>
                <a:spLocks noChangeArrowheads="1"/>
              </p:cNvSpPr>
              <p:nvPr/>
            </p:nvSpPr>
            <p:spPr bwMode="auto">
              <a:xfrm>
                <a:off x="3161" y="1043"/>
                <a:ext cx="2132" cy="23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square" lIns="90488" tIns="44450" rIns="90488" bIns="44450">
                <a:spAutoFit/>
              </a:bodyPr>
              <a:lstStyle/>
              <a:p>
                <a:r>
                  <a:rPr lang="en-GB" b="1" dirty="0">
                    <a:solidFill>
                      <a:srgbClr val="000099"/>
                    </a:solidFill>
                  </a:rPr>
                  <a:t>Time                         Resource</a:t>
                </a:r>
              </a:p>
            </p:txBody>
          </p:sp>
          <p:sp>
            <p:nvSpPr>
              <p:cNvPr id="1041" name="Rectangle 15"/>
              <p:cNvSpPr>
                <a:spLocks noChangeArrowheads="1"/>
              </p:cNvSpPr>
              <p:nvPr/>
            </p:nvSpPr>
            <p:spPr bwMode="auto">
              <a:xfrm>
                <a:off x="2879" y="2675"/>
                <a:ext cx="531" cy="28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GB" b="1">
                    <a:solidFill>
                      <a:srgbClr val="CC0000"/>
                    </a:solidFill>
                  </a:rPr>
                  <a:t>Vary</a:t>
                </a:r>
              </a:p>
            </p:txBody>
          </p:sp>
          <p:sp>
            <p:nvSpPr>
              <p:cNvPr id="1042" name="Text Box 16"/>
              <p:cNvSpPr txBox="1">
                <a:spLocks noChangeArrowheads="1"/>
              </p:cNvSpPr>
              <p:nvPr/>
            </p:nvSpPr>
            <p:spPr bwMode="invGray">
              <a:xfrm>
                <a:off x="3705" y="3196"/>
                <a:ext cx="1309" cy="407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GB" b="1" dirty="0">
                    <a:solidFill>
                      <a:srgbClr val="000099"/>
                    </a:solidFill>
                  </a:rPr>
                  <a:t>Functionality</a:t>
                </a:r>
              </a:p>
              <a:p>
                <a:pPr algn="ctr"/>
                <a:endParaRPr lang="en-GB" dirty="0"/>
              </a:p>
            </p:txBody>
          </p:sp>
        </p:grp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3923" y="1617"/>
            <a:ext cx="781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83" name="Photo Editor Photo" r:id="rId4" imgW="7561905" imgH="8097380" progId="">
                    <p:embed/>
                  </p:oleObj>
                </mc:Choice>
                <mc:Fallback>
                  <p:oleObj name="Photo Editor Photo" r:id="rId4" imgW="7561905" imgH="809738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617"/>
                          <a:ext cx="781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9" name="Text Box 18"/>
          <p:cNvSpPr txBox="1">
            <a:spLocks noChangeArrowheads="1"/>
          </p:cNvSpPr>
          <p:nvPr/>
        </p:nvSpPr>
        <p:spPr bwMode="auto">
          <a:xfrm>
            <a:off x="5435600" y="6165850"/>
            <a:ext cx="338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/>
              <a:t>© DSDM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GB" dirty="0"/>
              <a:t>Extreme programming (XP)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GB" dirty="0">
                <a:hlinkClick r:id="rId2"/>
              </a:rPr>
              <a:t>http://www.extremeprogramming.org/index.html</a:t>
            </a:r>
            <a:endParaRPr lang="en-GB" dirty="0"/>
          </a:p>
          <a:p>
            <a:pPr marL="457200" indent="-457200">
              <a:buNone/>
            </a:pPr>
            <a:endParaRPr lang="en-GB" dirty="0"/>
          </a:p>
          <a:p>
            <a:pPr>
              <a:buNone/>
            </a:pPr>
            <a:r>
              <a:rPr lang="en-GB" dirty="0"/>
              <a:t>Developed by Kent Beck (then software developer for </a:t>
            </a:r>
            <a:r>
              <a:rPr lang="en-GB" dirty="0" err="1"/>
              <a:t>Crysler</a:t>
            </a:r>
            <a:r>
              <a:rPr lang="en-GB" dirty="0"/>
              <a:t>)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Aim to deliver high-quality software quickly and continuously,</a:t>
            </a:r>
          </a:p>
          <a:p>
            <a:r>
              <a:rPr lang="en-GB" dirty="0"/>
              <a:t>promotes high customer involvement, </a:t>
            </a:r>
          </a:p>
          <a:p>
            <a:r>
              <a:rPr lang="en-GB" dirty="0"/>
              <a:t>rapid feedback loops, </a:t>
            </a:r>
          </a:p>
          <a:p>
            <a:r>
              <a:rPr lang="en-GB" dirty="0"/>
              <a:t>continuous testing, </a:t>
            </a:r>
          </a:p>
          <a:p>
            <a:r>
              <a:rPr lang="en-GB" dirty="0"/>
              <a:t>continuous planning, </a:t>
            </a:r>
          </a:p>
          <a:p>
            <a:r>
              <a:rPr lang="en-GB" dirty="0"/>
              <a:t>close teamwork to deliver working software at very frequent intervals, typically every 1-3 weeks.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Values of XP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Simplicity:</a:t>
            </a:r>
            <a:r>
              <a:rPr lang="en-GB" dirty="0"/>
              <a:t> We will do what is needed and asked for, but no more. </a:t>
            </a:r>
          </a:p>
          <a:p>
            <a:r>
              <a:rPr lang="en-GB" b="1" dirty="0"/>
              <a:t>Communication:</a:t>
            </a:r>
            <a:r>
              <a:rPr lang="en-GB" dirty="0"/>
              <a:t> Everyone is part of the team and we communicate face to face daily. </a:t>
            </a:r>
          </a:p>
          <a:p>
            <a:r>
              <a:rPr lang="en-GB" b="1" dirty="0"/>
              <a:t>Feedback:</a:t>
            </a:r>
            <a:r>
              <a:rPr lang="en-GB" dirty="0"/>
              <a:t> We will take every iteration commitment seriously by delivering working software. We demonstrate our software early and often then listen carefully and make any changes needed. </a:t>
            </a:r>
          </a:p>
          <a:p>
            <a:r>
              <a:rPr lang="en-GB" b="1" dirty="0"/>
              <a:t>Respect: </a:t>
            </a:r>
            <a:r>
              <a:rPr lang="en-GB" dirty="0"/>
              <a:t>Everyone gives and feels the respect they deserve as a valued team member. </a:t>
            </a:r>
          </a:p>
          <a:p>
            <a:r>
              <a:rPr lang="en-GB" b="1" dirty="0"/>
              <a:t>Courage:</a:t>
            </a:r>
            <a:r>
              <a:rPr lang="en-GB" dirty="0"/>
              <a:t> We will tell the truth about progress and estimates. </a:t>
            </a:r>
          </a:p>
          <a:p>
            <a:r>
              <a:rPr lang="en-GB" dirty="0"/>
              <a:t>Rules:  </a:t>
            </a:r>
            <a:r>
              <a:rPr lang="en-GB" dirty="0">
                <a:hlinkClick r:id="rId2"/>
              </a:rPr>
              <a:t>http://www.extremeprogramming.org/rules.html</a:t>
            </a:r>
            <a:endParaRPr lang="en-GB" dirty="0"/>
          </a:p>
          <a:p>
            <a:pPr>
              <a:buNone/>
            </a:pP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928670"/>
            <a:ext cx="8448675" cy="695325"/>
          </a:xfrm>
        </p:spPr>
        <p:txBody>
          <a:bodyPr/>
          <a:lstStyle/>
          <a:p>
            <a:r>
              <a:rPr lang="en-GB" dirty="0"/>
              <a:t>XP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1714488"/>
            <a:ext cx="8448674" cy="4601442"/>
          </a:xfrm>
        </p:spPr>
        <p:txBody>
          <a:bodyPr/>
          <a:lstStyle/>
          <a:p>
            <a:r>
              <a:rPr lang="en-GB" b="1" dirty="0"/>
              <a:t>User stories:</a:t>
            </a:r>
            <a:r>
              <a:rPr lang="en-GB" dirty="0"/>
              <a:t>  XP project begins by having the end users of the software create user stories describing what the new applications need to do.  </a:t>
            </a:r>
          </a:p>
          <a:p>
            <a:r>
              <a:rPr lang="en-GB" dirty="0"/>
              <a:t>Team delivers highest priority user stories as working, tested software on an iteration by iteration basis</a:t>
            </a:r>
          </a:p>
          <a:p>
            <a:r>
              <a:rPr lang="en-GB" b="1" dirty="0"/>
              <a:t>Testing </a:t>
            </a:r>
            <a:r>
              <a:rPr lang="en-GB" dirty="0"/>
              <a:t>is central to XP:</a:t>
            </a:r>
          </a:p>
          <a:p>
            <a:pPr lvl="1"/>
            <a:r>
              <a:rPr lang="en-GB" dirty="0"/>
              <a:t>All code must have unit tests.  </a:t>
            </a:r>
          </a:p>
          <a:p>
            <a:pPr lvl="1"/>
            <a:r>
              <a:rPr lang="en-GB" dirty="0"/>
              <a:t>All code must pass all unit tests before it  can be released. </a:t>
            </a:r>
          </a:p>
          <a:p>
            <a:pPr lvl="1"/>
            <a:r>
              <a:rPr lang="en-GB" dirty="0"/>
              <a:t>When a bug is found tests are created to identify it. </a:t>
            </a:r>
          </a:p>
          <a:p>
            <a:pPr lvl="1"/>
            <a:r>
              <a:rPr lang="en-GB" dirty="0"/>
              <a:t>Acceptance tests are run often and the score</a:t>
            </a:r>
            <a:br>
              <a:rPr lang="en-GB" dirty="0"/>
            </a:br>
            <a:r>
              <a:rPr lang="en-GB" dirty="0"/>
              <a:t>is published.</a:t>
            </a:r>
          </a:p>
          <a:p>
            <a:r>
              <a:rPr lang="en-GB" b="1" dirty="0"/>
              <a:t>Refactoring</a:t>
            </a:r>
            <a:r>
              <a:rPr lang="en-GB" dirty="0"/>
              <a:t>:  frequent streamlining of design and improving of code is a core doctrine. </a:t>
            </a:r>
          </a:p>
          <a:p>
            <a:r>
              <a:rPr lang="en-GB" b="1" dirty="0"/>
              <a:t>Pair programming</a:t>
            </a:r>
            <a:r>
              <a:rPr lang="en-GB" dirty="0"/>
              <a:t>: programmers work in pairs – 2 to a computer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GB" b="1" dirty="0"/>
              <a:t>Module Introduction</a:t>
            </a:r>
          </a:p>
          <a:p>
            <a:pPr>
              <a:lnSpc>
                <a:spcPct val="250000"/>
              </a:lnSpc>
            </a:pPr>
            <a:r>
              <a:rPr lang="en-GB" b="1" dirty="0"/>
              <a:t>Development methodologies, focusing on agile approach</a:t>
            </a:r>
          </a:p>
          <a:p>
            <a:pPr>
              <a:lnSpc>
                <a:spcPct val="250000"/>
              </a:lnSpc>
            </a:pPr>
            <a:r>
              <a:rPr lang="en-GB" b="1" dirty="0"/>
              <a:t>Requirement Engineering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448675" cy="695325"/>
          </a:xfrm>
        </p:spPr>
        <p:txBody>
          <a:bodyPr/>
          <a:lstStyle/>
          <a:p>
            <a:r>
              <a:rPr lang="en-GB" dirty="0"/>
              <a:t>DSDM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1428736"/>
            <a:ext cx="8448674" cy="4887194"/>
          </a:xfrm>
        </p:spPr>
        <p:txBody>
          <a:bodyPr/>
          <a:lstStyle/>
          <a:p>
            <a:r>
              <a:rPr lang="en-GB" dirty="0"/>
              <a:t>Projects managed/delivered in short, </a:t>
            </a:r>
            <a:r>
              <a:rPr lang="en-GB" u="sng" dirty="0"/>
              <a:t>fixed-length</a:t>
            </a:r>
            <a:r>
              <a:rPr lang="en-GB" dirty="0"/>
              <a:t> chunks called “</a:t>
            </a:r>
            <a:r>
              <a:rPr lang="en-GB" u="sng" dirty="0" err="1"/>
              <a:t>timeboxes</a:t>
            </a:r>
            <a:r>
              <a:rPr lang="en-GB" dirty="0"/>
              <a:t>” or “iterations” (typically 1 – 6 weeks)</a:t>
            </a:r>
          </a:p>
          <a:p>
            <a:r>
              <a:rPr lang="en-GB" dirty="0"/>
              <a:t>“a process by which defined objectives are reached at pre-determined and immovable dates through continuous prioritisation and flexing of requirements.” (DSDM)</a:t>
            </a:r>
          </a:p>
          <a:p>
            <a:r>
              <a:rPr lang="en-GB" dirty="0"/>
              <a:t>In each time-box requirements are specified  using “</a:t>
            </a:r>
            <a:r>
              <a:rPr lang="en-GB" u="sng" dirty="0" err="1"/>
              <a:t>MoSCoW</a:t>
            </a:r>
            <a:r>
              <a:rPr lang="en-GB" dirty="0"/>
              <a:t>” rules:</a:t>
            </a:r>
          </a:p>
          <a:p>
            <a:pPr lvl="2"/>
            <a:r>
              <a:rPr lang="en-GB" sz="2400" dirty="0"/>
              <a:t>M – Must have requirements </a:t>
            </a:r>
          </a:p>
          <a:p>
            <a:pPr lvl="2"/>
            <a:r>
              <a:rPr lang="en-GB" sz="2400" dirty="0"/>
              <a:t>S – Should have if at all possible</a:t>
            </a:r>
          </a:p>
          <a:p>
            <a:pPr lvl="2"/>
            <a:r>
              <a:rPr lang="en-GB" sz="2400" dirty="0"/>
              <a:t>C – Could have but not critical</a:t>
            </a:r>
          </a:p>
          <a:p>
            <a:pPr lvl="2"/>
            <a:r>
              <a:rPr lang="en-GB" sz="2400" dirty="0"/>
              <a:t>W - Won’t have this time, but potentially later</a:t>
            </a:r>
          </a:p>
          <a:p>
            <a:r>
              <a:rPr lang="en-GB" dirty="0"/>
              <a:t>Not every requirement in a project or time-box is critical so in each time-box less critical items can be shelved to ensure essential (“M”)  targets can be achieved.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>
                <a:hlinkClick r:id="rId2"/>
              </a:rPr>
              <a:t>http://www.scrumalliance.org/pages/what_is_scrum</a:t>
            </a:r>
            <a:endParaRPr lang="en-GB" b="1" dirty="0"/>
          </a:p>
          <a:p>
            <a:endParaRPr lang="en-GB" b="1" dirty="0"/>
          </a:p>
          <a:p>
            <a:pPr indent="0"/>
            <a:r>
              <a:rPr lang="en-GB" dirty="0"/>
              <a:t> A “process skeleton,” that contains sets of practices and predefined roles. </a:t>
            </a:r>
          </a:p>
          <a:p>
            <a:pPr indent="0"/>
            <a:r>
              <a:rPr lang="en-GB" dirty="0"/>
              <a:t> Work is structured in cycles of work called </a:t>
            </a:r>
            <a:r>
              <a:rPr lang="en-GB" u="sng" dirty="0"/>
              <a:t>sprints</a:t>
            </a:r>
            <a:r>
              <a:rPr lang="en-GB" dirty="0"/>
              <a:t>, iterations of work that are typically </a:t>
            </a:r>
            <a:r>
              <a:rPr lang="en-GB" u="sng" dirty="0"/>
              <a:t>two to four weeks </a:t>
            </a:r>
            <a:r>
              <a:rPr lang="en-GB" dirty="0"/>
              <a:t>in duration. </a:t>
            </a:r>
          </a:p>
          <a:p>
            <a:pPr indent="0"/>
            <a:r>
              <a:rPr lang="en-GB" dirty="0"/>
              <a:t> During each sprint, teams pull from a prioritized list of customer requirements (user stories). Features developed first are of the highest value to the customer.</a:t>
            </a:r>
          </a:p>
          <a:p>
            <a:pPr indent="0"/>
            <a:r>
              <a:rPr lang="en-GB" dirty="0"/>
              <a:t>  At the end of each sprint, a </a:t>
            </a:r>
            <a:r>
              <a:rPr lang="en-GB" u="sng" dirty="0"/>
              <a:t>potentially shippable product </a:t>
            </a:r>
            <a:r>
              <a:rPr lang="en-GB" dirty="0"/>
              <a:t>is delivered. </a:t>
            </a:r>
          </a:p>
          <a:p>
            <a:pPr>
              <a:buNone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the “</a:t>
            </a:r>
            <a:r>
              <a:rPr lang="en-GB" sz="2800" b="1" dirty="0"/>
              <a:t>Scrum Master</a:t>
            </a:r>
            <a:r>
              <a:rPr lang="en-GB" sz="2800" dirty="0"/>
              <a:t>”, who maintains the processes</a:t>
            </a:r>
          </a:p>
          <a:p>
            <a:r>
              <a:rPr lang="en-GB" sz="2800" dirty="0"/>
              <a:t>the “</a:t>
            </a:r>
            <a:r>
              <a:rPr lang="en-GB" sz="2800" b="1" dirty="0"/>
              <a:t>Product Owner</a:t>
            </a:r>
            <a:r>
              <a:rPr lang="en-GB" sz="2800" dirty="0"/>
              <a:t>”, who represents the stakeholders</a:t>
            </a:r>
          </a:p>
          <a:p>
            <a:r>
              <a:rPr lang="en-GB" sz="2800" dirty="0"/>
              <a:t>the “</a:t>
            </a:r>
            <a:r>
              <a:rPr lang="en-GB" sz="2800" b="1" dirty="0"/>
              <a:t>Feature</a:t>
            </a:r>
            <a:r>
              <a:rPr lang="en-GB" sz="2800" dirty="0"/>
              <a:t> </a:t>
            </a:r>
            <a:r>
              <a:rPr lang="en-GB" sz="2800" b="1" dirty="0"/>
              <a:t>Team</a:t>
            </a:r>
            <a:r>
              <a:rPr lang="en-GB" sz="2800" dirty="0"/>
              <a:t>”, a cross-functional group of about 7 people who do the actual analysis, design, implementation, testing, etc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SCRUM process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6890" y="2571744"/>
            <a:ext cx="7487333" cy="3440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sz="2400" dirty="0"/>
              <a:t>Common features:</a:t>
            </a:r>
          </a:p>
          <a:p>
            <a:r>
              <a:rPr lang="en-GB" sz="2400" dirty="0"/>
              <a:t>Highest priority is on user involvement – why?</a:t>
            </a:r>
          </a:p>
          <a:p>
            <a:r>
              <a:rPr lang="en-GB" sz="2400" dirty="0"/>
              <a:t>Best suited to interface driven systems – why?</a:t>
            </a:r>
          </a:p>
          <a:p>
            <a:r>
              <a:rPr lang="en-GB" sz="2400" dirty="0"/>
              <a:t>Frequent delivery of tested deliverables that meet essential business needs</a:t>
            </a:r>
          </a:p>
          <a:p>
            <a:r>
              <a:rPr lang="en-GB" sz="2400" dirty="0"/>
              <a:t>All use variations of </a:t>
            </a:r>
            <a:r>
              <a:rPr lang="en-GB" sz="2400" dirty="0" err="1"/>
              <a:t>timeboxes</a:t>
            </a:r>
            <a:r>
              <a:rPr lang="en-GB" sz="2400" dirty="0"/>
              <a:t> – defined </a:t>
            </a:r>
            <a:r>
              <a:rPr lang="en-GB" sz="2400" i="1" dirty="0"/>
              <a:t>short</a:t>
            </a:r>
            <a:r>
              <a:rPr lang="en-GB" sz="2400" dirty="0"/>
              <a:t> iterations</a:t>
            </a:r>
          </a:p>
          <a:p>
            <a:r>
              <a:rPr lang="en-GB" sz="2400" dirty="0"/>
              <a:t>Testing integrated throughout lifecycle – why?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http://damonpoole.blogspot.com/2008/05/agile-case-study-litle-co.html</a:t>
            </a:r>
            <a:endParaRPr lang="en-GB" dirty="0"/>
          </a:p>
          <a:p>
            <a:r>
              <a:rPr lang="en-GB" dirty="0">
                <a:hlinkClick r:id="rId3"/>
              </a:rPr>
              <a:t>http://www.infoworld.com/d/developer-world/bt-case-study-in-agile-programming-112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References/Reading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Bennett, S., </a:t>
            </a:r>
            <a:r>
              <a:rPr lang="en-GB" dirty="0" err="1"/>
              <a:t>McRobb</a:t>
            </a:r>
            <a:r>
              <a:rPr lang="en-GB" dirty="0"/>
              <a:t>, S. and Farmer, R. 2010. </a:t>
            </a:r>
            <a:r>
              <a:rPr lang="en-GB" i="1" dirty="0"/>
              <a:t>Object-Oriented Systems Analysis and Design Using UML. 4</a:t>
            </a:r>
            <a:r>
              <a:rPr lang="en-GB" i="1" baseline="30000" dirty="0"/>
              <a:t>th</a:t>
            </a:r>
            <a:r>
              <a:rPr lang="en-GB" i="1" dirty="0"/>
              <a:t>  ed. </a:t>
            </a:r>
            <a:r>
              <a:rPr lang="en-GB" dirty="0"/>
              <a:t>London: McGraw Hill.</a:t>
            </a:r>
          </a:p>
          <a:p>
            <a:r>
              <a:rPr lang="en-GB" dirty="0" err="1"/>
              <a:t>Sommerville</a:t>
            </a:r>
            <a:r>
              <a:rPr lang="en-GB" dirty="0"/>
              <a:t>, I. (2015). </a:t>
            </a:r>
            <a:r>
              <a:rPr lang="en-GB" i="1" dirty="0"/>
              <a:t>Software engineering. 10</a:t>
            </a:r>
            <a:r>
              <a:rPr lang="en-GB" dirty="0"/>
              <a:t>th edition. Reading, MA: Addison-Wesley.</a:t>
            </a:r>
          </a:p>
          <a:p>
            <a:r>
              <a:rPr lang="en-GB" dirty="0"/>
              <a:t>Sommerville, I. (2017). </a:t>
            </a:r>
            <a:r>
              <a:rPr lang="en-GB" i="1" dirty="0"/>
              <a:t>Software engineering. 10e</a:t>
            </a:r>
            <a:r>
              <a:rPr lang="en-GB" dirty="0"/>
              <a:t> edition. Reading, MA: Addison-Wesley.</a:t>
            </a:r>
          </a:p>
          <a:p>
            <a:r>
              <a:rPr lang="en-GB" dirty="0"/>
              <a:t>Pressman, R. (2014) </a:t>
            </a:r>
            <a:r>
              <a:rPr lang="en-GB" i="1" dirty="0"/>
              <a:t>Software Engineering: A Practitioner's Approach (8</a:t>
            </a:r>
            <a:r>
              <a:rPr lang="en-GB" i="1" baseline="30000" dirty="0"/>
              <a:t>th</a:t>
            </a:r>
            <a:r>
              <a:rPr lang="en-GB" i="1" dirty="0"/>
              <a:t> Edition).</a:t>
            </a:r>
            <a:r>
              <a:rPr lang="en-GB" dirty="0"/>
              <a:t> McGraw Hill.</a:t>
            </a:r>
          </a:p>
          <a:p>
            <a:r>
              <a:rPr lang="en-GB" dirty="0"/>
              <a:t>Fowler, M. (2004), </a:t>
            </a:r>
            <a:r>
              <a:rPr lang="en-GB" i="1" dirty="0"/>
              <a:t>UML Distilled: Addison Wesley 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476672"/>
            <a:ext cx="8448675" cy="695325"/>
          </a:xfrm>
        </p:spPr>
        <p:txBody>
          <a:bodyPr/>
          <a:lstStyle/>
          <a:p>
            <a:r>
              <a:rPr lang="en-GB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1340768"/>
            <a:ext cx="8448674" cy="4975162"/>
          </a:xfrm>
        </p:spPr>
        <p:txBody>
          <a:bodyPr/>
          <a:lstStyle/>
          <a:p>
            <a:r>
              <a:rPr lang="en-GB" dirty="0"/>
              <a:t>Focus – </a:t>
            </a:r>
            <a:r>
              <a:rPr lang="en-GB" u="sng" dirty="0"/>
              <a:t>advanced SE topics</a:t>
            </a:r>
          </a:p>
          <a:p>
            <a:r>
              <a:rPr lang="en-GB" dirty="0"/>
              <a:t>Lifecycles: summary on Traditional, advanced observation on Agile</a:t>
            </a:r>
          </a:p>
          <a:p>
            <a:r>
              <a:rPr lang="en-GB" dirty="0"/>
              <a:t>Requirement Engineering</a:t>
            </a:r>
          </a:p>
          <a:p>
            <a:r>
              <a:rPr lang="en-GB" dirty="0"/>
              <a:t>Model-driven Development</a:t>
            </a:r>
          </a:p>
          <a:p>
            <a:r>
              <a:rPr lang="en-GB" dirty="0"/>
              <a:t>Version Control</a:t>
            </a:r>
          </a:p>
          <a:p>
            <a:r>
              <a:rPr lang="en-GB" dirty="0"/>
              <a:t>Modularity</a:t>
            </a:r>
          </a:p>
          <a:p>
            <a:r>
              <a:rPr lang="en-GB" dirty="0"/>
              <a:t>Software Testing</a:t>
            </a:r>
          </a:p>
          <a:p>
            <a:r>
              <a:rPr lang="en-GB" dirty="0"/>
              <a:t>Software Evolution</a:t>
            </a:r>
          </a:p>
          <a:p>
            <a:r>
              <a:rPr lang="en-GB" dirty="0"/>
              <a:t>Inversion of Control and Dependency Injection</a:t>
            </a:r>
          </a:p>
          <a:p>
            <a:r>
              <a:rPr lang="en-GB" dirty="0"/>
              <a:t>Software Quality</a:t>
            </a:r>
          </a:p>
          <a:p>
            <a:endParaRPr lang="en-GB" dirty="0"/>
          </a:p>
          <a:p>
            <a:r>
              <a:rPr lang="en-GB" dirty="0"/>
              <a:t>All united through development using Visual Studio - C# and design tools</a:t>
            </a:r>
          </a:p>
        </p:txBody>
      </p:sp>
    </p:spTree>
    <p:extLst>
      <p:ext uri="{BB962C8B-B14F-4D97-AF65-F5344CB8AC3E}">
        <p14:creationId xmlns:p14="http://schemas.microsoft.com/office/powerpoint/2010/main" val="409661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5" y="1052736"/>
            <a:ext cx="8448675" cy="695325"/>
          </a:xfrm>
        </p:spPr>
        <p:txBody>
          <a:bodyPr/>
          <a:lstStyle/>
          <a:p>
            <a:r>
              <a:rPr lang="en-GB" dirty="0"/>
              <a:t>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Coursework:</a:t>
            </a:r>
          </a:p>
          <a:p>
            <a:pPr lvl="1"/>
            <a:r>
              <a:rPr lang="en-GB" dirty="0"/>
              <a:t>Requirement		</a:t>
            </a:r>
          </a:p>
          <a:p>
            <a:pPr lvl="1"/>
            <a:r>
              <a:rPr lang="en-GB" dirty="0"/>
              <a:t>Design			</a:t>
            </a:r>
          </a:p>
          <a:p>
            <a:pPr lvl="1"/>
            <a:r>
              <a:rPr lang="en-GB" dirty="0"/>
              <a:t>Implementation		</a:t>
            </a:r>
          </a:p>
          <a:p>
            <a:pPr lvl="1"/>
            <a:r>
              <a:rPr lang="en-GB" dirty="0"/>
              <a:t>Testing			</a:t>
            </a:r>
          </a:p>
          <a:p>
            <a:pPr lvl="1"/>
            <a:r>
              <a:rPr lang="en-GB" dirty="0"/>
              <a:t>Version Control</a:t>
            </a:r>
          </a:p>
          <a:p>
            <a:pPr lvl="1"/>
            <a:r>
              <a:rPr lang="en-GB" dirty="0"/>
              <a:t>Evolution</a:t>
            </a:r>
          </a:p>
          <a:p>
            <a:pPr lvl="4"/>
            <a:r>
              <a:rPr lang="en-GB" dirty="0"/>
              <a:t>Total		50%</a:t>
            </a:r>
          </a:p>
          <a:p>
            <a:pPr lvl="4"/>
            <a:endParaRPr lang="en-GB" dirty="0"/>
          </a:p>
          <a:p>
            <a:r>
              <a:rPr lang="en-GB" dirty="0"/>
              <a:t>Examination			50%</a:t>
            </a:r>
          </a:p>
          <a:p>
            <a:pPr lvl="1"/>
            <a:r>
              <a:rPr lang="en-GB" dirty="0"/>
              <a:t>Mix of theory and practical questions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20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/>
          </p:cNvSpPr>
          <p:nvPr/>
        </p:nvSpPr>
        <p:spPr bwMode="auto">
          <a:xfrm>
            <a:off x="451148" y="870899"/>
            <a:ext cx="5306559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90000" bIns="90000" anchor="b"/>
          <a:lstStyle/>
          <a:p>
            <a:r>
              <a:rPr lang="en-GB" sz="2800" dirty="0"/>
              <a:t>Software Project Failure Rates </a:t>
            </a:r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3394973910"/>
              </p:ext>
            </p:extLst>
          </p:nvPr>
        </p:nvGraphicFramePr>
        <p:xfrm>
          <a:off x="1272792" y="1626918"/>
          <a:ext cx="6291790" cy="4048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1051" y="5878287"/>
            <a:ext cx="4716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Source.  CHAOS Study (Standish Group)</a:t>
            </a:r>
          </a:p>
        </p:txBody>
      </p:sp>
    </p:spTree>
    <p:extLst>
      <p:ext uri="{BB962C8B-B14F-4D97-AF65-F5344CB8AC3E}">
        <p14:creationId xmlns:p14="http://schemas.microsoft.com/office/powerpoint/2010/main" val="248431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 of Software Engineering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46075" y="2087563"/>
          <a:ext cx="8448675" cy="422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layered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Software engineering thus encompasses:</a:t>
            </a:r>
          </a:p>
          <a:p>
            <a:pPr lvl="1"/>
            <a:r>
              <a:rPr lang="en-GB" sz="1800" dirty="0"/>
              <a:t> a </a:t>
            </a:r>
            <a:r>
              <a:rPr lang="en-GB" sz="1800" i="1" dirty="0"/>
              <a:t>Process </a:t>
            </a:r>
            <a:r>
              <a:rPr lang="en-GB" sz="1800" dirty="0"/>
              <a:t>that will be followed when designing and building systems</a:t>
            </a:r>
            <a:r>
              <a:rPr lang="en-GB" sz="1800" i="1" dirty="0"/>
              <a:t>, </a:t>
            </a:r>
          </a:p>
          <a:p>
            <a:pPr lvl="1"/>
            <a:r>
              <a:rPr lang="en-GB" sz="1800" i="1" dirty="0"/>
              <a:t>Methods</a:t>
            </a:r>
            <a:r>
              <a:rPr lang="en-GB" sz="1800" dirty="0"/>
              <a:t> for managing and engineering software at each stage, </a:t>
            </a:r>
          </a:p>
          <a:p>
            <a:pPr lvl="1"/>
            <a:r>
              <a:rPr lang="en-GB" sz="1800" i="1" dirty="0"/>
              <a:t>Tools </a:t>
            </a:r>
            <a:r>
              <a:rPr lang="en-GB" sz="1800" dirty="0"/>
              <a:t>whether these be modelling, development, process management, </a:t>
            </a:r>
          </a:p>
          <a:p>
            <a:pPr lvl="1"/>
            <a:r>
              <a:rPr lang="en-GB" sz="1800" dirty="0"/>
              <a:t>The whole is underpinned on the bedrock of a </a:t>
            </a:r>
            <a:r>
              <a:rPr lang="en-GB" sz="1800" i="1" dirty="0"/>
              <a:t>quality</a:t>
            </a:r>
            <a:r>
              <a:rPr lang="en-GB" sz="1800" dirty="0"/>
              <a:t> framework.</a:t>
            </a:r>
          </a:p>
          <a:p>
            <a:pPr lvl="1"/>
            <a:endParaRPr lang="en-GB" sz="1800" dirty="0"/>
          </a:p>
          <a:p>
            <a:pPr indent="0">
              <a:buNone/>
            </a:pPr>
            <a:r>
              <a:rPr lang="en-GB" sz="2200" dirty="0"/>
              <a:t>Pressman asserts that the foundation for software engineering is the </a:t>
            </a:r>
            <a:r>
              <a:rPr lang="en-GB" sz="2200" i="1" dirty="0"/>
              <a:t>process </a:t>
            </a:r>
            <a:r>
              <a:rPr lang="en-GB" sz="2200" dirty="0"/>
              <a:t>layer that is “the glue that holds the technology layers together and enables rational and timely development of computer software”.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24744"/>
            <a:ext cx="8448675" cy="695325"/>
          </a:xfrm>
        </p:spPr>
        <p:txBody>
          <a:bodyPr/>
          <a:lstStyle/>
          <a:p>
            <a:r>
              <a:rPr lang="en-GB" dirty="0"/>
              <a:t>The software engineering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44824"/>
            <a:ext cx="8448674" cy="4228172"/>
          </a:xfrm>
        </p:spPr>
        <p:txBody>
          <a:bodyPr/>
          <a:lstStyle/>
          <a:p>
            <a:r>
              <a:rPr lang="en-GB" sz="1800" dirty="0"/>
              <a:t>A set of activities and associated results that produce a software product:</a:t>
            </a:r>
          </a:p>
          <a:p>
            <a:r>
              <a:rPr lang="en-GB" dirty="0"/>
              <a:t>Pressman:</a:t>
            </a:r>
          </a:p>
          <a:p>
            <a:pPr lvl="1"/>
            <a:r>
              <a:rPr lang="en-GB" dirty="0"/>
              <a:t>Five generic “framework” activities:</a:t>
            </a:r>
          </a:p>
          <a:p>
            <a:pPr lvl="2"/>
            <a:r>
              <a:rPr lang="en-GB" dirty="0"/>
              <a:t>Communication</a:t>
            </a:r>
          </a:p>
          <a:p>
            <a:pPr lvl="2"/>
            <a:r>
              <a:rPr lang="en-GB" dirty="0"/>
              <a:t>Planning </a:t>
            </a:r>
          </a:p>
          <a:p>
            <a:pPr lvl="2"/>
            <a:r>
              <a:rPr lang="en-GB" dirty="0"/>
              <a:t>Modelling</a:t>
            </a:r>
          </a:p>
          <a:p>
            <a:pPr lvl="2"/>
            <a:r>
              <a:rPr lang="en-GB" dirty="0"/>
              <a:t>Construction</a:t>
            </a:r>
          </a:p>
          <a:p>
            <a:pPr lvl="2"/>
            <a:r>
              <a:rPr lang="en-GB" dirty="0"/>
              <a:t>Deployment</a:t>
            </a:r>
          </a:p>
          <a:p>
            <a:r>
              <a:rPr lang="en-GB" dirty="0" err="1"/>
              <a:t>Sommerville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Four fundamental process activities</a:t>
            </a:r>
          </a:p>
          <a:p>
            <a:pPr lvl="2"/>
            <a:r>
              <a:rPr lang="en-GB" dirty="0"/>
              <a:t>Software Specification</a:t>
            </a:r>
          </a:p>
          <a:p>
            <a:pPr lvl="2"/>
            <a:r>
              <a:rPr lang="en-GB" dirty="0"/>
              <a:t>Software Development</a:t>
            </a:r>
          </a:p>
          <a:p>
            <a:pPr lvl="2"/>
            <a:r>
              <a:rPr lang="en-GB" dirty="0"/>
              <a:t>Software Validation</a:t>
            </a:r>
          </a:p>
          <a:p>
            <a:pPr lvl="2"/>
            <a:r>
              <a:rPr lang="en-GB" dirty="0"/>
              <a:t>Software Evolution</a:t>
            </a:r>
          </a:p>
          <a:p>
            <a:r>
              <a:rPr lang="en-GB" dirty="0"/>
              <a:t>Both views useful in understanding the techniques, skills and resources necessary for successful software development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836712"/>
            <a:ext cx="8448675" cy="695325"/>
          </a:xfrm>
        </p:spPr>
        <p:txBody>
          <a:bodyPr/>
          <a:lstStyle/>
          <a:p>
            <a:r>
              <a:rPr lang="en-GB" dirty="0"/>
              <a:t>Models of the software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75" y="1628800"/>
            <a:ext cx="8448674" cy="4687130"/>
          </a:xfrm>
        </p:spPr>
        <p:txBody>
          <a:bodyPr/>
          <a:lstStyle/>
          <a:p>
            <a:pPr indent="0">
              <a:buNone/>
            </a:pPr>
            <a:r>
              <a:rPr lang="en-GB" sz="2400" dirty="0"/>
              <a:t>Historically there have been many attempts to formalise the software engineering process. Some of the commonest are:</a:t>
            </a:r>
          </a:p>
          <a:p>
            <a:pPr lvl="1"/>
            <a:r>
              <a:rPr lang="en-GB" sz="2400" dirty="0"/>
              <a:t>Waterfall model: development is managed as a series of stages each of which feeds into the next.</a:t>
            </a:r>
          </a:p>
          <a:p>
            <a:pPr lvl="1"/>
            <a:r>
              <a:rPr lang="en-GB" sz="2400" dirty="0"/>
              <a:t>V Model:</a:t>
            </a:r>
          </a:p>
          <a:p>
            <a:pPr lvl="1"/>
            <a:r>
              <a:rPr lang="en-GB" sz="2400" dirty="0"/>
              <a:t>Spiral Model:</a:t>
            </a:r>
          </a:p>
          <a:p>
            <a:pPr lvl="1"/>
            <a:r>
              <a:rPr lang="en-GB" sz="2400" dirty="0"/>
              <a:t>Incremental development etc.</a:t>
            </a:r>
          </a:p>
          <a:p>
            <a:pPr lvl="1"/>
            <a:r>
              <a:rPr lang="en-GB" sz="2400" dirty="0"/>
              <a:t>At the abstraction/modelling aspect, there have been many approaches: functional decomposition, data-driven design (e.g. Jackson Structured Programming), object-orientation, service-orientation, </a:t>
            </a:r>
            <a:r>
              <a:rPr lang="en-GB" sz="2400" dirty="0" err="1"/>
              <a:t>microservices</a:t>
            </a:r>
            <a:r>
              <a:rPr lang="en-GB" sz="2400" dirty="0"/>
              <a:t>.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Virtual PAthways 13-3-09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40944</TotalTime>
  <Words>1323</Words>
  <Application>Microsoft Office PowerPoint</Application>
  <PresentationFormat>On-screen Show (4:3)</PresentationFormat>
  <Paragraphs>220</Paragraphs>
  <Slides>26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1_Default Design</vt:lpstr>
      <vt:lpstr>Virtual PAthways 13-3-09</vt:lpstr>
      <vt:lpstr>Custom Design</vt:lpstr>
      <vt:lpstr>Photo Editor Photo</vt:lpstr>
      <vt:lpstr>SET09102: Software Engineering</vt:lpstr>
      <vt:lpstr>Lecture 1</vt:lpstr>
      <vt:lpstr>Topics</vt:lpstr>
      <vt:lpstr>Assessment</vt:lpstr>
      <vt:lpstr>PowerPoint Presentation</vt:lpstr>
      <vt:lpstr>Layers of Software Engineering</vt:lpstr>
      <vt:lpstr>The layered model</vt:lpstr>
      <vt:lpstr>The software engineering process</vt:lpstr>
      <vt:lpstr>Models of the software process</vt:lpstr>
      <vt:lpstr>Traditional Waterfall Life-cycle</vt:lpstr>
      <vt:lpstr>Problems of traditional life-cycle</vt:lpstr>
      <vt:lpstr>Alternative approaches to SD</vt:lpstr>
      <vt:lpstr>Agile Definition</vt:lpstr>
      <vt:lpstr>Agile Manifesto</vt:lpstr>
      <vt:lpstr>Agile Methodologies</vt:lpstr>
      <vt:lpstr>Traditional SD vs Agile</vt:lpstr>
      <vt:lpstr>Extreme programming (XP)</vt:lpstr>
      <vt:lpstr>Values of XP</vt:lpstr>
      <vt:lpstr>XP techniques</vt:lpstr>
      <vt:lpstr>DSDM</vt:lpstr>
      <vt:lpstr>SCRUM</vt:lpstr>
      <vt:lpstr>SCRUM roles</vt:lpstr>
      <vt:lpstr>SCRUM process</vt:lpstr>
      <vt:lpstr>Summary of Agile</vt:lpstr>
      <vt:lpstr>Agile Case studies</vt:lpstr>
      <vt:lpstr>References/Reading List</vt:lpstr>
    </vt:vector>
  </TitlesOfParts>
  <Company>Napier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Jargon Busting</dc:title>
  <dc:creator>cu54</dc:creator>
  <cp:lastModifiedBy>Xiaodong Liu</cp:lastModifiedBy>
  <cp:revision>558</cp:revision>
  <cp:lastPrinted>2017-09-11T15:14:38Z</cp:lastPrinted>
  <dcterms:created xsi:type="dcterms:W3CDTF">2005-09-13T08:56:58Z</dcterms:created>
  <dcterms:modified xsi:type="dcterms:W3CDTF">2020-09-15T09:44:21Z</dcterms:modified>
</cp:coreProperties>
</file>