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80" r:id="rId2"/>
    <p:sldMasterId id="2147483692" r:id="rId3"/>
  </p:sldMasterIdLst>
  <p:notesMasterIdLst>
    <p:notesMasterId r:id="rId64"/>
  </p:notesMasterIdLst>
  <p:handoutMasterIdLst>
    <p:handoutMasterId r:id="rId65"/>
  </p:handoutMasterIdLst>
  <p:sldIdLst>
    <p:sldId id="334" r:id="rId4"/>
    <p:sldId id="363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3" r:id="rId23"/>
    <p:sldId id="304" r:id="rId24"/>
    <p:sldId id="306" r:id="rId25"/>
    <p:sldId id="375" r:id="rId26"/>
    <p:sldId id="307" r:id="rId27"/>
    <p:sldId id="309" r:id="rId28"/>
    <p:sldId id="376" r:id="rId29"/>
    <p:sldId id="377" r:id="rId30"/>
    <p:sldId id="378" r:id="rId31"/>
    <p:sldId id="315" r:id="rId32"/>
    <p:sldId id="316" r:id="rId33"/>
    <p:sldId id="379" r:id="rId34"/>
    <p:sldId id="380" r:id="rId35"/>
    <p:sldId id="381" r:id="rId36"/>
    <p:sldId id="382" r:id="rId37"/>
    <p:sldId id="383" r:id="rId38"/>
    <p:sldId id="320" r:id="rId39"/>
    <p:sldId id="321" r:id="rId40"/>
    <p:sldId id="322" r:id="rId41"/>
    <p:sldId id="324" r:id="rId42"/>
    <p:sldId id="325" r:id="rId43"/>
    <p:sldId id="326" r:id="rId44"/>
    <p:sldId id="330" r:id="rId45"/>
    <p:sldId id="340" r:id="rId46"/>
    <p:sldId id="342" r:id="rId47"/>
    <p:sldId id="347" r:id="rId48"/>
    <p:sldId id="348" r:id="rId49"/>
    <p:sldId id="349" r:id="rId50"/>
    <p:sldId id="350" r:id="rId51"/>
    <p:sldId id="358" r:id="rId52"/>
    <p:sldId id="359" r:id="rId53"/>
    <p:sldId id="360" r:id="rId54"/>
    <p:sldId id="385" r:id="rId55"/>
    <p:sldId id="389" r:id="rId56"/>
    <p:sldId id="390" r:id="rId57"/>
    <p:sldId id="391" r:id="rId58"/>
    <p:sldId id="392" r:id="rId59"/>
    <p:sldId id="393" r:id="rId60"/>
    <p:sldId id="395" r:id="rId61"/>
    <p:sldId id="398" r:id="rId62"/>
    <p:sldId id="335" r:id="rId63"/>
  </p:sldIdLst>
  <p:sldSz cx="9144000" cy="6858000" type="screen4x3"/>
  <p:notesSz cx="9940925" cy="680878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58" autoAdjust="0"/>
    <p:restoredTop sz="94660"/>
  </p:normalViewPr>
  <p:slideViewPr>
    <p:cSldViewPr>
      <p:cViewPr varScale="1">
        <p:scale>
          <a:sx n="64" d="100"/>
          <a:sy n="64" d="100"/>
        </p:scale>
        <p:origin x="90" y="4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9218" cy="34028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118" y="1"/>
            <a:ext cx="4309218" cy="340280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A925155-BE8E-4840-BCF3-71F935BC1FFC}" type="datetimeFigureOut">
              <a:rPr lang="en-GB"/>
              <a:pPr>
                <a:defRPr/>
              </a:pPr>
              <a:t>16/10/2019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6919"/>
            <a:ext cx="4309218" cy="340280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118" y="6466919"/>
            <a:ext cx="4309218" cy="340280"/>
          </a:xfrm>
          <a:prstGeom prst="rect">
            <a:avLst/>
          </a:prstGeom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34D915-6910-4730-976B-8EFE7DBD5E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2487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9218" cy="3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0118" y="1"/>
            <a:ext cx="4309218" cy="3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57" y="3234254"/>
            <a:ext cx="7954012" cy="3064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66919"/>
            <a:ext cx="4309218" cy="3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0118" y="6466919"/>
            <a:ext cx="4309218" cy="3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D85977-17AA-4980-89AC-EA8D912E8B7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1975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7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0C59C9-09E0-4560-B876-0DAEFB97BD3A}" type="slidenum">
              <a:rPr lang="en-GB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z="1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01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769BCE-8DD0-41D4-B9F7-2B33DC08A1EC}" type="slidenum">
              <a:rPr lang="en-AU" altLang="en-US" smtClean="0"/>
              <a:pPr/>
              <a:t>10</a:t>
            </a:fld>
            <a:endParaRPr lang="en-AU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3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3D08CE6-F271-497D-8783-05C817C056B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133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A3FFE6A-8BEA-4B1D-A96E-121AEE45EF1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53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482107F-658F-4FE4-A9AA-38E901540418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10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7B3CAD2-C6AB-4A64-B202-7EB1271C233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de-DE" altLang="en-US">
                <a:latin typeface="Arial" panose="020B0604020202020204" pitchFamily="34" charset="0"/>
                <a:cs typeface="Arial" panose="020B0604020202020204" pitchFamily="34" charset="0"/>
              </a:rPr>
              <a:t>Author: Gerhard Kramler (Sept. 2005)</a:t>
            </a:r>
          </a:p>
        </p:txBody>
      </p:sp>
    </p:spTree>
    <p:extLst>
      <p:ext uri="{BB962C8B-B14F-4D97-AF65-F5344CB8AC3E}">
        <p14:creationId xmlns:p14="http://schemas.microsoft.com/office/powerpoint/2010/main" val="225694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99CEAED-BFBB-4C0C-A0D5-9C77580102B6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03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E7450A-2591-4BB2-B729-30A1D667E1B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2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E7450A-2591-4BB2-B729-30A1D667E1BE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8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A683FA-7A87-404A-94B4-3704EEA96B1C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06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323A9D-D4F6-D94A-AC79-4358DAC2A7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13EC1C2-C0EE-45B0-B835-304192FC9610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6684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65911D-C138-442E-A684-C31A85D0834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8500"/>
            <a:ext cx="4548188" cy="341153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8"/>
            <a:ext cx="5026951" cy="3846522"/>
          </a:xfrm>
          <a:noFill/>
          <a:ln/>
        </p:spPr>
        <p:txBody>
          <a:bodyPr/>
          <a:lstStyle/>
          <a:p>
            <a:pPr marL="175848" indent="-175848" defTabSz="703391"/>
            <a:r>
              <a:rPr lang="en-US" sz="900" dirty="0" err="1"/>
              <a:t>Terminologie</a:t>
            </a:r>
            <a:r>
              <a:rPr lang="en-US" sz="900" dirty="0"/>
              <a:t>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XSL-FO: Transformation (</a:t>
            </a:r>
            <a:r>
              <a:rPr lang="en-US" sz="900" dirty="0" err="1"/>
              <a:t>Strukturierung</a:t>
            </a:r>
            <a:r>
              <a:rPr lang="en-US" sz="900" dirty="0"/>
              <a:t>)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XSLT: vs. </a:t>
            </a:r>
            <a:r>
              <a:rPr lang="en-US" sz="900" dirty="0" err="1"/>
              <a:t>Stil</a:t>
            </a:r>
            <a:r>
              <a:rPr lang="en-US" sz="900" dirty="0"/>
              <a:t>- und </a:t>
            </a:r>
            <a:r>
              <a:rPr lang="en-US" sz="900" dirty="0" err="1"/>
              <a:t>Formatierung</a:t>
            </a:r>
            <a:r>
              <a:rPr lang="en-US" sz="900" dirty="0"/>
              <a:t> (Presentation, Layout)</a:t>
            </a:r>
          </a:p>
          <a:p>
            <a:pPr marL="175848" indent="-175848" defTabSz="703391">
              <a:buFontTx/>
              <a:buChar char="•"/>
            </a:pPr>
            <a:r>
              <a:rPr lang="en-US" sz="900" b="1" dirty="0"/>
              <a:t>BEIDE </a:t>
            </a:r>
            <a:r>
              <a:rPr lang="en-US" sz="900" b="1" dirty="0" err="1"/>
              <a:t>verwenden</a:t>
            </a:r>
            <a:r>
              <a:rPr lang="en-US" sz="900" b="1" dirty="0"/>
              <a:t> XML </a:t>
            </a:r>
            <a:r>
              <a:rPr lang="en-US" sz="900" b="1" dirty="0" err="1"/>
              <a:t>als</a:t>
            </a:r>
            <a:r>
              <a:rPr lang="en-US" sz="900" b="1" dirty="0"/>
              <a:t> Syntax!!!!! Um Transformation u. </a:t>
            </a:r>
            <a:r>
              <a:rPr lang="en-US" sz="900" b="1" dirty="0" err="1"/>
              <a:t>Formatierung</a:t>
            </a:r>
            <a:r>
              <a:rPr lang="en-US" sz="900" b="1" dirty="0"/>
              <a:t> </a:t>
            </a:r>
            <a:r>
              <a:rPr lang="en-US" sz="900" b="1" dirty="0" err="1"/>
              <a:t>zu</a:t>
            </a:r>
            <a:r>
              <a:rPr lang="en-US" sz="900" b="1" dirty="0"/>
              <a:t> </a:t>
            </a:r>
            <a:r>
              <a:rPr lang="en-US" sz="900" b="1" dirty="0" err="1"/>
              <a:t>beschreiben</a:t>
            </a:r>
            <a:endParaRPr lang="en-US" sz="900" b="1" dirty="0"/>
          </a:p>
          <a:p>
            <a:pPr marL="175848" indent="-175848" defTabSz="703391">
              <a:buFontTx/>
              <a:buChar char="•"/>
            </a:pPr>
            <a:r>
              <a:rPr lang="en-US" sz="900" dirty="0" err="1"/>
              <a:t>Diese</a:t>
            </a:r>
            <a:r>
              <a:rPr lang="en-US" sz="900" dirty="0"/>
              <a:t> </a:t>
            </a:r>
            <a:r>
              <a:rPr lang="en-US" sz="900" dirty="0" err="1"/>
              <a:t>Trennung</a:t>
            </a:r>
            <a:r>
              <a:rPr lang="en-US" sz="900" dirty="0"/>
              <a:t> </a:t>
            </a:r>
            <a:r>
              <a:rPr lang="en-US" sz="900" dirty="0" err="1"/>
              <a:t>ist</a:t>
            </a:r>
            <a:r>
              <a:rPr lang="en-US" sz="900" dirty="0"/>
              <a:t> </a:t>
            </a:r>
            <a:r>
              <a:rPr lang="en-US" sz="900" dirty="0" err="1"/>
              <a:t>sinnvoll</a:t>
            </a:r>
            <a:r>
              <a:rPr lang="en-US" sz="900" dirty="0"/>
              <a:t>, </a:t>
            </a:r>
            <a:r>
              <a:rPr lang="en-US" sz="900" dirty="0" err="1"/>
              <a:t>da</a:t>
            </a:r>
            <a:r>
              <a:rPr lang="en-US" sz="900" dirty="0"/>
              <a:t> </a:t>
            </a:r>
            <a:r>
              <a:rPr lang="en-US" sz="900" dirty="0" err="1"/>
              <a:t>es</a:t>
            </a:r>
            <a:r>
              <a:rPr lang="en-US" sz="900" dirty="0"/>
              <a:t> </a:t>
            </a:r>
            <a:r>
              <a:rPr lang="en-US" sz="900" dirty="0" err="1"/>
              <a:t>viele</a:t>
            </a:r>
            <a:r>
              <a:rPr lang="en-US" sz="900" dirty="0"/>
              <a:t> </a:t>
            </a:r>
            <a:r>
              <a:rPr lang="en-US" sz="900" dirty="0" err="1"/>
              <a:t>Anwendungsbereiche</a:t>
            </a:r>
            <a:r>
              <a:rPr lang="en-US" sz="900" dirty="0"/>
              <a:t> </a:t>
            </a:r>
            <a:r>
              <a:rPr lang="en-US" sz="900" dirty="0" err="1"/>
              <a:t>gibt</a:t>
            </a:r>
            <a:r>
              <a:rPr lang="en-US" sz="900" dirty="0"/>
              <a:t>, die </a:t>
            </a:r>
            <a:r>
              <a:rPr lang="en-US" sz="900" dirty="0" err="1"/>
              <a:t>keine</a:t>
            </a:r>
            <a:r>
              <a:rPr lang="en-US" sz="900" dirty="0"/>
              <a:t> </a:t>
            </a:r>
            <a:r>
              <a:rPr lang="en-US" sz="900" dirty="0" err="1"/>
              <a:t>Formatierung</a:t>
            </a:r>
            <a:r>
              <a:rPr lang="en-US" sz="900" dirty="0"/>
              <a:t> </a:t>
            </a:r>
            <a:r>
              <a:rPr lang="en-US" sz="900" dirty="0" err="1"/>
              <a:t>brauchen</a:t>
            </a:r>
            <a:r>
              <a:rPr lang="en-US" sz="900" dirty="0"/>
              <a:t> </a:t>
            </a:r>
            <a:r>
              <a:rPr lang="en-US" sz="900" dirty="0" err="1"/>
              <a:t>sondern</a:t>
            </a:r>
            <a:r>
              <a:rPr lang="en-US" sz="900" dirty="0"/>
              <a:t> </a:t>
            </a:r>
            <a:r>
              <a:rPr lang="en-US" sz="900" dirty="0" err="1"/>
              <a:t>nur</a:t>
            </a:r>
            <a:r>
              <a:rPr lang="en-US" sz="900" dirty="0"/>
              <a:t> </a:t>
            </a:r>
            <a:r>
              <a:rPr lang="en-US" sz="900" dirty="0" err="1"/>
              <a:t>eine</a:t>
            </a:r>
            <a:r>
              <a:rPr lang="en-US" sz="900" dirty="0"/>
              <a:t> </a:t>
            </a:r>
            <a:r>
              <a:rPr lang="en-US" sz="900" dirty="0" err="1"/>
              <a:t>Umstrukturierung</a:t>
            </a:r>
            <a:endParaRPr lang="en-US" sz="900" dirty="0"/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/>
            <a:r>
              <a:rPr lang="en-US" sz="900" dirty="0" err="1"/>
              <a:t>Hauptziel</a:t>
            </a:r>
            <a:r>
              <a:rPr lang="en-US" sz="900" dirty="0"/>
              <a:t> </a:t>
            </a:r>
            <a:r>
              <a:rPr lang="en-US" sz="900" b="1" dirty="0"/>
              <a:t>XSLT</a:t>
            </a:r>
            <a:r>
              <a:rPr lang="en-US" sz="900" dirty="0"/>
              <a:t>: Transformation XML2XML, NICHT </a:t>
            </a:r>
            <a:r>
              <a:rPr lang="en-US" sz="900" dirty="0" err="1"/>
              <a:t>zur</a:t>
            </a:r>
            <a:r>
              <a:rPr lang="en-US" sz="900" dirty="0"/>
              <a:t> </a:t>
            </a:r>
            <a:r>
              <a:rPr lang="en-US" sz="900" dirty="0" err="1"/>
              <a:t>primär</a:t>
            </a:r>
            <a:r>
              <a:rPr lang="en-US" sz="900" dirty="0"/>
              <a:t> </a:t>
            </a:r>
            <a:r>
              <a:rPr lang="en-US" sz="900" dirty="0" err="1"/>
              <a:t>Erzeugung</a:t>
            </a:r>
            <a:r>
              <a:rPr lang="en-US" sz="900" dirty="0"/>
              <a:t> von Non-XML-</a:t>
            </a:r>
            <a:r>
              <a:rPr lang="en-US" sz="900" dirty="0" err="1"/>
              <a:t>Formaten</a:t>
            </a:r>
            <a:r>
              <a:rPr lang="en-US" sz="900" dirty="0"/>
              <a:t>!!</a:t>
            </a:r>
          </a:p>
          <a:p>
            <a:pPr marL="175848" indent="-175848" defTabSz="703391"/>
            <a:endParaRPr lang="en-US" sz="900" dirty="0"/>
          </a:p>
          <a:p>
            <a:pPr marL="175848" indent="-175848" defTabSz="703391"/>
            <a:r>
              <a:rPr lang="en-US" sz="900" b="1" dirty="0"/>
              <a:t>XSL-FO: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XML-</a:t>
            </a:r>
            <a:r>
              <a:rPr lang="en-US" sz="900" dirty="0" err="1"/>
              <a:t>Elemente</a:t>
            </a:r>
            <a:r>
              <a:rPr lang="en-US" sz="900" dirty="0"/>
              <a:t> </a:t>
            </a:r>
            <a:r>
              <a:rPr lang="en-US" sz="900" dirty="0" err="1"/>
              <a:t>werden</a:t>
            </a:r>
            <a:r>
              <a:rPr lang="en-US" sz="900" dirty="0"/>
              <a:t> </a:t>
            </a:r>
            <a:r>
              <a:rPr lang="en-US" sz="900" dirty="0" err="1"/>
              <a:t>verwendet</a:t>
            </a:r>
            <a:r>
              <a:rPr lang="en-US" sz="900" dirty="0"/>
              <a:t> um die </a:t>
            </a:r>
            <a:r>
              <a:rPr lang="en-US" sz="900" dirty="0" err="1"/>
              <a:t>Präsentation</a:t>
            </a:r>
            <a:r>
              <a:rPr lang="en-US" sz="900" dirty="0"/>
              <a:t> von </a:t>
            </a:r>
            <a:r>
              <a:rPr lang="en-US" sz="900" dirty="0" err="1"/>
              <a:t>Inhalten</a:t>
            </a:r>
            <a:r>
              <a:rPr lang="en-US" sz="900" dirty="0"/>
              <a:t> </a:t>
            </a:r>
            <a:r>
              <a:rPr lang="en-US" sz="900" dirty="0" err="1"/>
              <a:t>zu</a:t>
            </a:r>
            <a:r>
              <a:rPr lang="en-US" sz="900" dirty="0"/>
              <a:t> </a:t>
            </a:r>
            <a:r>
              <a:rPr lang="en-US" sz="900" dirty="0" err="1"/>
              <a:t>beschreiben</a:t>
            </a:r>
            <a:r>
              <a:rPr lang="en-US" sz="900" dirty="0"/>
              <a:t>, </a:t>
            </a:r>
            <a:r>
              <a:rPr lang="en-US" sz="900" dirty="0" err="1"/>
              <a:t>nicht</a:t>
            </a:r>
            <a:r>
              <a:rPr lang="en-US" sz="900" dirty="0"/>
              <a:t> </a:t>
            </a:r>
            <a:r>
              <a:rPr lang="en-US" sz="900" dirty="0" err="1"/>
              <a:t>dessen</a:t>
            </a:r>
            <a:r>
              <a:rPr lang="en-US" sz="900" dirty="0"/>
              <a:t> </a:t>
            </a:r>
            <a:r>
              <a:rPr lang="en-US" sz="900" dirty="0" err="1"/>
              <a:t>Semantik</a:t>
            </a:r>
            <a:r>
              <a:rPr lang="en-US" sz="900" dirty="0"/>
              <a:t>!!!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hat </a:t>
            </a:r>
            <a:r>
              <a:rPr lang="en-US" sz="900" dirty="0" err="1"/>
              <a:t>demnach</a:t>
            </a:r>
            <a:r>
              <a:rPr lang="en-US" sz="900" dirty="0"/>
              <a:t> </a:t>
            </a:r>
            <a:r>
              <a:rPr lang="en-US" sz="900" dirty="0" err="1"/>
              <a:t>nicht</a:t>
            </a:r>
            <a:r>
              <a:rPr lang="en-US" sz="900" dirty="0"/>
              <a:t> </a:t>
            </a:r>
            <a:r>
              <a:rPr lang="en-US" sz="900" dirty="0" err="1"/>
              <a:t>mehr</a:t>
            </a:r>
            <a:r>
              <a:rPr lang="en-US" sz="900" dirty="0"/>
              <a:t> </a:t>
            </a:r>
            <a:r>
              <a:rPr lang="en-US" sz="900" dirty="0" err="1"/>
              <a:t>Semantik</a:t>
            </a:r>
            <a:r>
              <a:rPr lang="en-US" sz="900" dirty="0"/>
              <a:t> </a:t>
            </a:r>
            <a:r>
              <a:rPr lang="en-US" sz="900" dirty="0" err="1"/>
              <a:t>als</a:t>
            </a:r>
            <a:r>
              <a:rPr lang="en-US" sz="900" dirty="0"/>
              <a:t> </a:t>
            </a:r>
            <a:r>
              <a:rPr lang="en-US" sz="900" dirty="0" err="1"/>
              <a:t>eine</a:t>
            </a:r>
            <a:r>
              <a:rPr lang="en-US" sz="900" dirty="0"/>
              <a:t> HTML-</a:t>
            </a:r>
            <a:r>
              <a:rPr lang="en-US" sz="900" dirty="0" err="1"/>
              <a:t>Seite</a:t>
            </a:r>
            <a:r>
              <a:rPr lang="en-US" sz="900" dirty="0"/>
              <a:t>!</a:t>
            </a:r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XSL-</a:t>
            </a:r>
            <a:r>
              <a:rPr lang="en-US" sz="900" dirty="0" err="1"/>
              <a:t>Dokument</a:t>
            </a:r>
            <a:r>
              <a:rPr lang="en-US" sz="900" dirty="0"/>
              <a:t>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&lt;block&gt; This is an &lt;wrapper style="bold"&gt;XSL&lt;/wrapper&gt; document.&lt;/block&gt;</a:t>
            </a:r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HTML-</a:t>
            </a:r>
            <a:r>
              <a:rPr lang="en-US" sz="900" dirty="0" err="1"/>
              <a:t>Dokument</a:t>
            </a:r>
            <a:r>
              <a:rPr lang="en-US" sz="900" dirty="0"/>
              <a:t>:</a:t>
            </a:r>
          </a:p>
          <a:p>
            <a:pPr marL="175848" indent="-175848" defTabSz="703391"/>
            <a:r>
              <a:rPr lang="en-US" sz="900" dirty="0"/>
              <a:t>&lt;P&gt;This is an &lt;B&gt;HTML&lt;/B&gt; document.&lt;/P&gt;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4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236704-0076-4019-A3C9-E30FCB916311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8500"/>
            <a:ext cx="4548188" cy="341153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8"/>
            <a:ext cx="5026951" cy="3846522"/>
          </a:xfrm>
          <a:noFill/>
          <a:ln/>
        </p:spPr>
        <p:txBody>
          <a:bodyPr/>
          <a:lstStyle/>
          <a:p>
            <a:pPr marL="175848" indent="-175848" defTabSz="703391"/>
            <a:r>
              <a:rPr lang="en-US" sz="900" dirty="0" err="1"/>
              <a:t>Terminologie</a:t>
            </a:r>
            <a:r>
              <a:rPr lang="en-US" sz="900" dirty="0"/>
              <a:t>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XSL-FO: Transformation (</a:t>
            </a:r>
            <a:r>
              <a:rPr lang="en-US" sz="900" dirty="0" err="1"/>
              <a:t>Strukturierung</a:t>
            </a:r>
            <a:r>
              <a:rPr lang="en-US" sz="900" dirty="0"/>
              <a:t>)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XSLT: vs. </a:t>
            </a:r>
            <a:r>
              <a:rPr lang="en-US" sz="900" dirty="0" err="1"/>
              <a:t>Stil</a:t>
            </a:r>
            <a:r>
              <a:rPr lang="en-US" sz="900" dirty="0"/>
              <a:t>- und </a:t>
            </a:r>
            <a:r>
              <a:rPr lang="en-US" sz="900" dirty="0" err="1"/>
              <a:t>Formatierung</a:t>
            </a:r>
            <a:r>
              <a:rPr lang="en-US" sz="900" dirty="0"/>
              <a:t> (Presentation, Layout)</a:t>
            </a:r>
          </a:p>
          <a:p>
            <a:pPr marL="175848" indent="-175848" defTabSz="703391">
              <a:buFontTx/>
              <a:buChar char="•"/>
            </a:pPr>
            <a:r>
              <a:rPr lang="en-US" sz="900" b="1" dirty="0"/>
              <a:t>BEIDE </a:t>
            </a:r>
            <a:r>
              <a:rPr lang="en-US" sz="900" b="1" dirty="0" err="1"/>
              <a:t>verwenden</a:t>
            </a:r>
            <a:r>
              <a:rPr lang="en-US" sz="900" b="1" dirty="0"/>
              <a:t> XML </a:t>
            </a:r>
            <a:r>
              <a:rPr lang="en-US" sz="900" b="1" dirty="0" err="1"/>
              <a:t>als</a:t>
            </a:r>
            <a:r>
              <a:rPr lang="en-US" sz="900" b="1" dirty="0"/>
              <a:t> Syntax!!!!! Um Transformation u. </a:t>
            </a:r>
            <a:r>
              <a:rPr lang="en-US" sz="900" b="1" dirty="0" err="1"/>
              <a:t>Formatierung</a:t>
            </a:r>
            <a:r>
              <a:rPr lang="en-US" sz="900" b="1" dirty="0"/>
              <a:t> </a:t>
            </a:r>
            <a:r>
              <a:rPr lang="en-US" sz="900" b="1" dirty="0" err="1"/>
              <a:t>zu</a:t>
            </a:r>
            <a:r>
              <a:rPr lang="en-US" sz="900" b="1" dirty="0"/>
              <a:t> </a:t>
            </a:r>
            <a:r>
              <a:rPr lang="en-US" sz="900" b="1" dirty="0" err="1"/>
              <a:t>beschreiben</a:t>
            </a:r>
            <a:endParaRPr lang="en-US" sz="900" b="1" dirty="0"/>
          </a:p>
          <a:p>
            <a:pPr marL="175848" indent="-175848" defTabSz="703391">
              <a:buFontTx/>
              <a:buChar char="•"/>
            </a:pPr>
            <a:r>
              <a:rPr lang="en-US" sz="900" dirty="0" err="1"/>
              <a:t>Diese</a:t>
            </a:r>
            <a:r>
              <a:rPr lang="en-US" sz="900" dirty="0"/>
              <a:t> </a:t>
            </a:r>
            <a:r>
              <a:rPr lang="en-US" sz="900" dirty="0" err="1"/>
              <a:t>Trennung</a:t>
            </a:r>
            <a:r>
              <a:rPr lang="en-US" sz="900" dirty="0"/>
              <a:t> </a:t>
            </a:r>
            <a:r>
              <a:rPr lang="en-US" sz="900" dirty="0" err="1"/>
              <a:t>ist</a:t>
            </a:r>
            <a:r>
              <a:rPr lang="en-US" sz="900" dirty="0"/>
              <a:t> </a:t>
            </a:r>
            <a:r>
              <a:rPr lang="en-US" sz="900" dirty="0" err="1"/>
              <a:t>sinnvoll</a:t>
            </a:r>
            <a:r>
              <a:rPr lang="en-US" sz="900" dirty="0"/>
              <a:t>, </a:t>
            </a:r>
            <a:r>
              <a:rPr lang="en-US" sz="900" dirty="0" err="1"/>
              <a:t>da</a:t>
            </a:r>
            <a:r>
              <a:rPr lang="en-US" sz="900" dirty="0"/>
              <a:t> </a:t>
            </a:r>
            <a:r>
              <a:rPr lang="en-US" sz="900" dirty="0" err="1"/>
              <a:t>es</a:t>
            </a:r>
            <a:r>
              <a:rPr lang="en-US" sz="900" dirty="0"/>
              <a:t> </a:t>
            </a:r>
            <a:r>
              <a:rPr lang="en-US" sz="900" dirty="0" err="1"/>
              <a:t>viele</a:t>
            </a:r>
            <a:r>
              <a:rPr lang="en-US" sz="900" dirty="0"/>
              <a:t> </a:t>
            </a:r>
            <a:r>
              <a:rPr lang="en-US" sz="900" dirty="0" err="1"/>
              <a:t>Anwendungsbereiche</a:t>
            </a:r>
            <a:r>
              <a:rPr lang="en-US" sz="900" dirty="0"/>
              <a:t> </a:t>
            </a:r>
            <a:r>
              <a:rPr lang="en-US" sz="900" dirty="0" err="1"/>
              <a:t>gibt</a:t>
            </a:r>
            <a:r>
              <a:rPr lang="en-US" sz="900" dirty="0"/>
              <a:t>, die </a:t>
            </a:r>
            <a:r>
              <a:rPr lang="en-US" sz="900" dirty="0" err="1"/>
              <a:t>keine</a:t>
            </a:r>
            <a:r>
              <a:rPr lang="en-US" sz="900" dirty="0"/>
              <a:t> </a:t>
            </a:r>
            <a:r>
              <a:rPr lang="en-US" sz="900" dirty="0" err="1"/>
              <a:t>Formatierung</a:t>
            </a:r>
            <a:r>
              <a:rPr lang="en-US" sz="900" dirty="0"/>
              <a:t> </a:t>
            </a:r>
            <a:r>
              <a:rPr lang="en-US" sz="900" dirty="0" err="1"/>
              <a:t>brauchen</a:t>
            </a:r>
            <a:r>
              <a:rPr lang="en-US" sz="900" dirty="0"/>
              <a:t> </a:t>
            </a:r>
            <a:r>
              <a:rPr lang="en-US" sz="900" dirty="0" err="1"/>
              <a:t>sondern</a:t>
            </a:r>
            <a:r>
              <a:rPr lang="en-US" sz="900" dirty="0"/>
              <a:t> </a:t>
            </a:r>
            <a:r>
              <a:rPr lang="en-US" sz="900" dirty="0" err="1"/>
              <a:t>nur</a:t>
            </a:r>
            <a:r>
              <a:rPr lang="en-US" sz="900" dirty="0"/>
              <a:t> </a:t>
            </a:r>
            <a:r>
              <a:rPr lang="en-US" sz="900" dirty="0" err="1"/>
              <a:t>eine</a:t>
            </a:r>
            <a:r>
              <a:rPr lang="en-US" sz="900" dirty="0"/>
              <a:t> </a:t>
            </a:r>
            <a:r>
              <a:rPr lang="en-US" sz="900" dirty="0" err="1"/>
              <a:t>Umstrukturierung</a:t>
            </a:r>
            <a:endParaRPr lang="en-US" sz="900" dirty="0"/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/>
            <a:r>
              <a:rPr lang="en-US" sz="900" dirty="0" err="1"/>
              <a:t>Hauptziel</a:t>
            </a:r>
            <a:r>
              <a:rPr lang="en-US" sz="900" dirty="0"/>
              <a:t> </a:t>
            </a:r>
            <a:r>
              <a:rPr lang="en-US" sz="900" b="1" dirty="0"/>
              <a:t>XSLT</a:t>
            </a:r>
            <a:r>
              <a:rPr lang="en-US" sz="900" dirty="0"/>
              <a:t>: Transformation XML2XML, NICHT </a:t>
            </a:r>
            <a:r>
              <a:rPr lang="en-US" sz="900" dirty="0" err="1"/>
              <a:t>zur</a:t>
            </a:r>
            <a:r>
              <a:rPr lang="en-US" sz="900" dirty="0"/>
              <a:t> </a:t>
            </a:r>
            <a:r>
              <a:rPr lang="en-US" sz="900" dirty="0" err="1"/>
              <a:t>primär</a:t>
            </a:r>
            <a:r>
              <a:rPr lang="en-US" sz="900" dirty="0"/>
              <a:t> </a:t>
            </a:r>
            <a:r>
              <a:rPr lang="en-US" sz="900" dirty="0" err="1"/>
              <a:t>Erzeugung</a:t>
            </a:r>
            <a:r>
              <a:rPr lang="en-US" sz="900" dirty="0"/>
              <a:t> von Non-XML-</a:t>
            </a:r>
            <a:r>
              <a:rPr lang="en-US" sz="900" dirty="0" err="1"/>
              <a:t>Formaten</a:t>
            </a:r>
            <a:r>
              <a:rPr lang="en-US" sz="900" dirty="0"/>
              <a:t>!!</a:t>
            </a:r>
          </a:p>
          <a:p>
            <a:pPr marL="175848" indent="-175848" defTabSz="703391"/>
            <a:endParaRPr lang="en-US" sz="900" dirty="0"/>
          </a:p>
          <a:p>
            <a:pPr marL="175848" indent="-175848" defTabSz="703391"/>
            <a:r>
              <a:rPr lang="en-US" sz="900" b="1" dirty="0"/>
              <a:t>XSL-FO: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XML-</a:t>
            </a:r>
            <a:r>
              <a:rPr lang="en-US" sz="900" dirty="0" err="1"/>
              <a:t>Elemente</a:t>
            </a:r>
            <a:r>
              <a:rPr lang="en-US" sz="900" dirty="0"/>
              <a:t> </a:t>
            </a:r>
            <a:r>
              <a:rPr lang="en-US" sz="900" dirty="0" err="1"/>
              <a:t>werden</a:t>
            </a:r>
            <a:r>
              <a:rPr lang="en-US" sz="900" dirty="0"/>
              <a:t> </a:t>
            </a:r>
            <a:r>
              <a:rPr lang="en-US" sz="900" dirty="0" err="1"/>
              <a:t>verwendet</a:t>
            </a:r>
            <a:r>
              <a:rPr lang="en-US" sz="900" dirty="0"/>
              <a:t> um die </a:t>
            </a:r>
            <a:r>
              <a:rPr lang="en-US" sz="900" dirty="0" err="1"/>
              <a:t>Präsentation</a:t>
            </a:r>
            <a:r>
              <a:rPr lang="en-US" sz="900" dirty="0"/>
              <a:t> von </a:t>
            </a:r>
            <a:r>
              <a:rPr lang="en-US" sz="900" dirty="0" err="1"/>
              <a:t>Inhalten</a:t>
            </a:r>
            <a:r>
              <a:rPr lang="en-US" sz="900" dirty="0"/>
              <a:t> </a:t>
            </a:r>
            <a:r>
              <a:rPr lang="en-US" sz="900" dirty="0" err="1"/>
              <a:t>zu</a:t>
            </a:r>
            <a:r>
              <a:rPr lang="en-US" sz="900" dirty="0"/>
              <a:t> </a:t>
            </a:r>
            <a:r>
              <a:rPr lang="en-US" sz="900" dirty="0" err="1"/>
              <a:t>beschreiben</a:t>
            </a:r>
            <a:r>
              <a:rPr lang="en-US" sz="900" dirty="0"/>
              <a:t>, </a:t>
            </a:r>
            <a:r>
              <a:rPr lang="en-US" sz="900" dirty="0" err="1"/>
              <a:t>nicht</a:t>
            </a:r>
            <a:r>
              <a:rPr lang="en-US" sz="900" dirty="0"/>
              <a:t> </a:t>
            </a:r>
            <a:r>
              <a:rPr lang="en-US" sz="900" dirty="0" err="1"/>
              <a:t>dessen</a:t>
            </a:r>
            <a:r>
              <a:rPr lang="en-US" sz="900" dirty="0"/>
              <a:t> </a:t>
            </a:r>
            <a:r>
              <a:rPr lang="en-US" sz="900" dirty="0" err="1"/>
              <a:t>Semantik</a:t>
            </a:r>
            <a:r>
              <a:rPr lang="en-US" sz="900" dirty="0"/>
              <a:t>!!!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hat </a:t>
            </a:r>
            <a:r>
              <a:rPr lang="en-US" sz="900" dirty="0" err="1"/>
              <a:t>demnach</a:t>
            </a:r>
            <a:r>
              <a:rPr lang="en-US" sz="900" dirty="0"/>
              <a:t> </a:t>
            </a:r>
            <a:r>
              <a:rPr lang="en-US" sz="900" dirty="0" err="1"/>
              <a:t>nicht</a:t>
            </a:r>
            <a:r>
              <a:rPr lang="en-US" sz="900" dirty="0"/>
              <a:t> </a:t>
            </a:r>
            <a:r>
              <a:rPr lang="en-US" sz="900" dirty="0" err="1"/>
              <a:t>mehr</a:t>
            </a:r>
            <a:r>
              <a:rPr lang="en-US" sz="900" dirty="0"/>
              <a:t> </a:t>
            </a:r>
            <a:r>
              <a:rPr lang="en-US" sz="900" dirty="0" err="1"/>
              <a:t>Semantik</a:t>
            </a:r>
            <a:r>
              <a:rPr lang="en-US" sz="900" dirty="0"/>
              <a:t> </a:t>
            </a:r>
            <a:r>
              <a:rPr lang="en-US" sz="900" dirty="0" err="1"/>
              <a:t>als</a:t>
            </a:r>
            <a:r>
              <a:rPr lang="en-US" sz="900" dirty="0"/>
              <a:t> </a:t>
            </a:r>
            <a:r>
              <a:rPr lang="en-US" sz="900" dirty="0" err="1"/>
              <a:t>eine</a:t>
            </a:r>
            <a:r>
              <a:rPr lang="en-US" sz="900" dirty="0"/>
              <a:t> HTML-</a:t>
            </a:r>
            <a:r>
              <a:rPr lang="en-US" sz="900" dirty="0" err="1"/>
              <a:t>Seite</a:t>
            </a:r>
            <a:r>
              <a:rPr lang="en-US" sz="900" dirty="0"/>
              <a:t>!</a:t>
            </a:r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XSL-</a:t>
            </a:r>
            <a:r>
              <a:rPr lang="en-US" sz="900" dirty="0" err="1"/>
              <a:t>Dokument</a:t>
            </a:r>
            <a:r>
              <a:rPr lang="en-US" sz="900" dirty="0"/>
              <a:t>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&lt;block&gt; This is an &lt;wrapper style="bold"&gt;XSL&lt;/wrapper&gt; document.&lt;/block&gt;</a:t>
            </a:r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HTML-</a:t>
            </a:r>
            <a:r>
              <a:rPr lang="en-US" sz="900" dirty="0" err="1"/>
              <a:t>Dokument</a:t>
            </a:r>
            <a:r>
              <a:rPr lang="en-US" sz="900" dirty="0"/>
              <a:t>:</a:t>
            </a:r>
          </a:p>
          <a:p>
            <a:pPr marL="175848" indent="-175848" defTabSz="703391"/>
            <a:r>
              <a:rPr lang="en-US" sz="900" dirty="0"/>
              <a:t>&lt;P&gt;This is an &lt;B&gt;HTML&lt;/B&gt; document.&lt;/P&gt;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33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01FA0-E32A-45FB-AB11-39839ECA0AC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8500"/>
            <a:ext cx="4548188" cy="3411538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8"/>
            <a:ext cx="5026951" cy="3846522"/>
          </a:xfrm>
          <a:noFill/>
          <a:ln/>
        </p:spPr>
        <p:txBody>
          <a:bodyPr/>
          <a:lstStyle/>
          <a:p>
            <a:pPr marL="175848" indent="-175848" defTabSz="703391"/>
            <a:r>
              <a:rPr lang="en-US" sz="900" dirty="0" err="1"/>
              <a:t>Terminologie</a:t>
            </a:r>
            <a:r>
              <a:rPr lang="en-US" sz="900" dirty="0"/>
              <a:t>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XSL-FO: Transformation (</a:t>
            </a:r>
            <a:r>
              <a:rPr lang="en-US" sz="900" dirty="0" err="1"/>
              <a:t>Strukturierung</a:t>
            </a:r>
            <a:r>
              <a:rPr lang="en-US" sz="900" dirty="0"/>
              <a:t>)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XSLT: vs. </a:t>
            </a:r>
            <a:r>
              <a:rPr lang="en-US" sz="900" dirty="0" err="1"/>
              <a:t>Stil</a:t>
            </a:r>
            <a:r>
              <a:rPr lang="en-US" sz="900" dirty="0"/>
              <a:t>- und </a:t>
            </a:r>
            <a:r>
              <a:rPr lang="en-US" sz="900" dirty="0" err="1"/>
              <a:t>Formatierung</a:t>
            </a:r>
            <a:r>
              <a:rPr lang="en-US" sz="900" dirty="0"/>
              <a:t> (Presentation, Layout)</a:t>
            </a:r>
          </a:p>
          <a:p>
            <a:pPr marL="175848" indent="-175848" defTabSz="703391">
              <a:buFontTx/>
              <a:buChar char="•"/>
            </a:pPr>
            <a:r>
              <a:rPr lang="en-US" sz="900" b="1" dirty="0"/>
              <a:t>BEIDE </a:t>
            </a:r>
            <a:r>
              <a:rPr lang="en-US" sz="900" b="1" dirty="0" err="1"/>
              <a:t>verwenden</a:t>
            </a:r>
            <a:r>
              <a:rPr lang="en-US" sz="900" b="1" dirty="0"/>
              <a:t> XML </a:t>
            </a:r>
            <a:r>
              <a:rPr lang="en-US" sz="900" b="1" dirty="0" err="1"/>
              <a:t>als</a:t>
            </a:r>
            <a:r>
              <a:rPr lang="en-US" sz="900" b="1" dirty="0"/>
              <a:t> Syntax!!!!! Um Transformation u. </a:t>
            </a:r>
            <a:r>
              <a:rPr lang="en-US" sz="900" b="1" dirty="0" err="1"/>
              <a:t>Formatierung</a:t>
            </a:r>
            <a:r>
              <a:rPr lang="en-US" sz="900" b="1" dirty="0"/>
              <a:t> </a:t>
            </a:r>
            <a:r>
              <a:rPr lang="en-US" sz="900" b="1" dirty="0" err="1"/>
              <a:t>zu</a:t>
            </a:r>
            <a:r>
              <a:rPr lang="en-US" sz="900" b="1" dirty="0"/>
              <a:t> </a:t>
            </a:r>
            <a:r>
              <a:rPr lang="en-US" sz="900" b="1" dirty="0" err="1"/>
              <a:t>beschreiben</a:t>
            </a:r>
            <a:endParaRPr lang="en-US" sz="900" b="1" dirty="0"/>
          </a:p>
          <a:p>
            <a:pPr marL="175848" indent="-175848" defTabSz="703391">
              <a:buFontTx/>
              <a:buChar char="•"/>
            </a:pPr>
            <a:r>
              <a:rPr lang="en-US" sz="900" dirty="0" err="1"/>
              <a:t>Diese</a:t>
            </a:r>
            <a:r>
              <a:rPr lang="en-US" sz="900" dirty="0"/>
              <a:t> </a:t>
            </a:r>
            <a:r>
              <a:rPr lang="en-US" sz="900" dirty="0" err="1"/>
              <a:t>Trennung</a:t>
            </a:r>
            <a:r>
              <a:rPr lang="en-US" sz="900" dirty="0"/>
              <a:t> </a:t>
            </a:r>
            <a:r>
              <a:rPr lang="en-US" sz="900" dirty="0" err="1"/>
              <a:t>ist</a:t>
            </a:r>
            <a:r>
              <a:rPr lang="en-US" sz="900" dirty="0"/>
              <a:t> </a:t>
            </a:r>
            <a:r>
              <a:rPr lang="en-US" sz="900" dirty="0" err="1"/>
              <a:t>sinnvoll</a:t>
            </a:r>
            <a:r>
              <a:rPr lang="en-US" sz="900" dirty="0"/>
              <a:t>, </a:t>
            </a:r>
            <a:r>
              <a:rPr lang="en-US" sz="900" dirty="0" err="1"/>
              <a:t>da</a:t>
            </a:r>
            <a:r>
              <a:rPr lang="en-US" sz="900" dirty="0"/>
              <a:t> </a:t>
            </a:r>
            <a:r>
              <a:rPr lang="en-US" sz="900" dirty="0" err="1"/>
              <a:t>es</a:t>
            </a:r>
            <a:r>
              <a:rPr lang="en-US" sz="900" dirty="0"/>
              <a:t> </a:t>
            </a:r>
            <a:r>
              <a:rPr lang="en-US" sz="900" dirty="0" err="1"/>
              <a:t>viele</a:t>
            </a:r>
            <a:r>
              <a:rPr lang="en-US" sz="900" dirty="0"/>
              <a:t> </a:t>
            </a:r>
            <a:r>
              <a:rPr lang="en-US" sz="900" dirty="0" err="1"/>
              <a:t>Anwendungsbereiche</a:t>
            </a:r>
            <a:r>
              <a:rPr lang="en-US" sz="900" dirty="0"/>
              <a:t> </a:t>
            </a:r>
            <a:r>
              <a:rPr lang="en-US" sz="900" dirty="0" err="1"/>
              <a:t>gibt</a:t>
            </a:r>
            <a:r>
              <a:rPr lang="en-US" sz="900" dirty="0"/>
              <a:t>, die </a:t>
            </a:r>
            <a:r>
              <a:rPr lang="en-US" sz="900" dirty="0" err="1"/>
              <a:t>keine</a:t>
            </a:r>
            <a:r>
              <a:rPr lang="en-US" sz="900" dirty="0"/>
              <a:t> </a:t>
            </a:r>
            <a:r>
              <a:rPr lang="en-US" sz="900" dirty="0" err="1"/>
              <a:t>Formatierung</a:t>
            </a:r>
            <a:r>
              <a:rPr lang="en-US" sz="900" dirty="0"/>
              <a:t> </a:t>
            </a:r>
            <a:r>
              <a:rPr lang="en-US" sz="900" dirty="0" err="1"/>
              <a:t>brauchen</a:t>
            </a:r>
            <a:r>
              <a:rPr lang="en-US" sz="900" dirty="0"/>
              <a:t> </a:t>
            </a:r>
            <a:r>
              <a:rPr lang="en-US" sz="900" dirty="0" err="1"/>
              <a:t>sondern</a:t>
            </a:r>
            <a:r>
              <a:rPr lang="en-US" sz="900" dirty="0"/>
              <a:t> </a:t>
            </a:r>
            <a:r>
              <a:rPr lang="en-US" sz="900" dirty="0" err="1"/>
              <a:t>nur</a:t>
            </a:r>
            <a:r>
              <a:rPr lang="en-US" sz="900" dirty="0"/>
              <a:t> </a:t>
            </a:r>
            <a:r>
              <a:rPr lang="en-US" sz="900" dirty="0" err="1"/>
              <a:t>eine</a:t>
            </a:r>
            <a:r>
              <a:rPr lang="en-US" sz="900" dirty="0"/>
              <a:t> </a:t>
            </a:r>
            <a:r>
              <a:rPr lang="en-US" sz="900" dirty="0" err="1"/>
              <a:t>Umstrukturierung</a:t>
            </a:r>
            <a:endParaRPr lang="en-US" sz="900" dirty="0"/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/>
            <a:r>
              <a:rPr lang="en-US" sz="900" dirty="0" err="1"/>
              <a:t>Hauptziel</a:t>
            </a:r>
            <a:r>
              <a:rPr lang="en-US" sz="900" dirty="0"/>
              <a:t> </a:t>
            </a:r>
            <a:r>
              <a:rPr lang="en-US" sz="900" b="1" dirty="0"/>
              <a:t>XSLT</a:t>
            </a:r>
            <a:r>
              <a:rPr lang="en-US" sz="900" dirty="0"/>
              <a:t>: Transformation XML2XML, NICHT </a:t>
            </a:r>
            <a:r>
              <a:rPr lang="en-US" sz="900" dirty="0" err="1"/>
              <a:t>zur</a:t>
            </a:r>
            <a:r>
              <a:rPr lang="en-US" sz="900" dirty="0"/>
              <a:t> </a:t>
            </a:r>
            <a:r>
              <a:rPr lang="en-US" sz="900" dirty="0" err="1"/>
              <a:t>primär</a:t>
            </a:r>
            <a:r>
              <a:rPr lang="en-US" sz="900" dirty="0"/>
              <a:t> </a:t>
            </a:r>
            <a:r>
              <a:rPr lang="en-US" sz="900" dirty="0" err="1"/>
              <a:t>Erzeugung</a:t>
            </a:r>
            <a:r>
              <a:rPr lang="en-US" sz="900" dirty="0"/>
              <a:t> von Non-XML-</a:t>
            </a:r>
            <a:r>
              <a:rPr lang="en-US" sz="900" dirty="0" err="1"/>
              <a:t>Formaten</a:t>
            </a:r>
            <a:r>
              <a:rPr lang="en-US" sz="900" dirty="0"/>
              <a:t>!!</a:t>
            </a:r>
          </a:p>
          <a:p>
            <a:pPr marL="175848" indent="-175848" defTabSz="703391"/>
            <a:endParaRPr lang="en-US" sz="900" dirty="0"/>
          </a:p>
          <a:p>
            <a:pPr marL="175848" indent="-175848" defTabSz="703391"/>
            <a:r>
              <a:rPr lang="en-US" sz="900" b="1" dirty="0"/>
              <a:t>XSL-FO: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XML-</a:t>
            </a:r>
            <a:r>
              <a:rPr lang="en-US" sz="900" dirty="0" err="1"/>
              <a:t>Elemente</a:t>
            </a:r>
            <a:r>
              <a:rPr lang="en-US" sz="900" dirty="0"/>
              <a:t> </a:t>
            </a:r>
            <a:r>
              <a:rPr lang="en-US" sz="900" dirty="0" err="1"/>
              <a:t>werden</a:t>
            </a:r>
            <a:r>
              <a:rPr lang="en-US" sz="900" dirty="0"/>
              <a:t> </a:t>
            </a:r>
            <a:r>
              <a:rPr lang="en-US" sz="900" dirty="0" err="1"/>
              <a:t>verwendet</a:t>
            </a:r>
            <a:r>
              <a:rPr lang="en-US" sz="900" dirty="0"/>
              <a:t> um die </a:t>
            </a:r>
            <a:r>
              <a:rPr lang="en-US" sz="900" dirty="0" err="1"/>
              <a:t>Präsentation</a:t>
            </a:r>
            <a:r>
              <a:rPr lang="en-US" sz="900" dirty="0"/>
              <a:t> von </a:t>
            </a:r>
            <a:r>
              <a:rPr lang="en-US" sz="900" dirty="0" err="1"/>
              <a:t>Inhalten</a:t>
            </a:r>
            <a:r>
              <a:rPr lang="en-US" sz="900" dirty="0"/>
              <a:t> </a:t>
            </a:r>
            <a:r>
              <a:rPr lang="en-US" sz="900" dirty="0" err="1"/>
              <a:t>zu</a:t>
            </a:r>
            <a:r>
              <a:rPr lang="en-US" sz="900" dirty="0"/>
              <a:t> </a:t>
            </a:r>
            <a:r>
              <a:rPr lang="en-US" sz="900" dirty="0" err="1"/>
              <a:t>beschreiben</a:t>
            </a:r>
            <a:r>
              <a:rPr lang="en-US" sz="900" dirty="0"/>
              <a:t>, </a:t>
            </a:r>
            <a:r>
              <a:rPr lang="en-US" sz="900" dirty="0" err="1"/>
              <a:t>nicht</a:t>
            </a:r>
            <a:r>
              <a:rPr lang="en-US" sz="900" dirty="0"/>
              <a:t> </a:t>
            </a:r>
            <a:r>
              <a:rPr lang="en-US" sz="900" dirty="0" err="1"/>
              <a:t>dessen</a:t>
            </a:r>
            <a:r>
              <a:rPr lang="en-US" sz="900" dirty="0"/>
              <a:t> </a:t>
            </a:r>
            <a:r>
              <a:rPr lang="en-US" sz="900" dirty="0" err="1"/>
              <a:t>Semantik</a:t>
            </a:r>
            <a:r>
              <a:rPr lang="en-US" sz="900" dirty="0"/>
              <a:t>!!!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hat </a:t>
            </a:r>
            <a:r>
              <a:rPr lang="en-US" sz="900" dirty="0" err="1"/>
              <a:t>demnach</a:t>
            </a:r>
            <a:r>
              <a:rPr lang="en-US" sz="900" dirty="0"/>
              <a:t> </a:t>
            </a:r>
            <a:r>
              <a:rPr lang="en-US" sz="900" dirty="0" err="1"/>
              <a:t>nicht</a:t>
            </a:r>
            <a:r>
              <a:rPr lang="en-US" sz="900" dirty="0"/>
              <a:t> </a:t>
            </a:r>
            <a:r>
              <a:rPr lang="en-US" sz="900" dirty="0" err="1"/>
              <a:t>mehr</a:t>
            </a:r>
            <a:r>
              <a:rPr lang="en-US" sz="900" dirty="0"/>
              <a:t> </a:t>
            </a:r>
            <a:r>
              <a:rPr lang="en-US" sz="900" dirty="0" err="1"/>
              <a:t>Semantik</a:t>
            </a:r>
            <a:r>
              <a:rPr lang="en-US" sz="900" dirty="0"/>
              <a:t> </a:t>
            </a:r>
            <a:r>
              <a:rPr lang="en-US" sz="900" dirty="0" err="1"/>
              <a:t>als</a:t>
            </a:r>
            <a:r>
              <a:rPr lang="en-US" sz="900" dirty="0"/>
              <a:t> </a:t>
            </a:r>
            <a:r>
              <a:rPr lang="en-US" sz="900" dirty="0" err="1"/>
              <a:t>eine</a:t>
            </a:r>
            <a:r>
              <a:rPr lang="en-US" sz="900" dirty="0"/>
              <a:t> HTML-</a:t>
            </a:r>
            <a:r>
              <a:rPr lang="en-US" sz="900" dirty="0" err="1"/>
              <a:t>Seite</a:t>
            </a:r>
            <a:r>
              <a:rPr lang="en-US" sz="900" dirty="0"/>
              <a:t>!</a:t>
            </a:r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XSL-</a:t>
            </a:r>
            <a:r>
              <a:rPr lang="en-US" sz="900" dirty="0" err="1"/>
              <a:t>Dokument</a:t>
            </a:r>
            <a:r>
              <a:rPr lang="en-US" sz="900" dirty="0"/>
              <a:t>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&lt;block&gt; This is an &lt;wrapper style="bold"&gt;XSL&lt;/wrapper&gt; document.&lt;/block&gt;</a:t>
            </a:r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HTML-</a:t>
            </a:r>
            <a:r>
              <a:rPr lang="en-US" sz="900" dirty="0" err="1"/>
              <a:t>Dokument</a:t>
            </a:r>
            <a:r>
              <a:rPr lang="en-US" sz="900" dirty="0"/>
              <a:t>:</a:t>
            </a:r>
          </a:p>
          <a:p>
            <a:pPr marL="175848" indent="-175848" defTabSz="703391"/>
            <a:r>
              <a:rPr lang="en-US" sz="900" dirty="0"/>
              <a:t>&lt;P&gt;This is an &lt;B&gt;HTML&lt;/B&gt; document.&lt;/P&gt;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56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012BA-CE40-4991-AE6F-FDD7143C845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6913"/>
            <a:ext cx="4549775" cy="341153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4359"/>
            <a:ext cx="5030018" cy="3847940"/>
          </a:xfrm>
          <a:noFill/>
          <a:ln/>
        </p:spPr>
        <p:txBody>
          <a:bodyPr lIns="87749" tIns="43873" rIns="87749" bIns="43873"/>
          <a:lstStyle/>
          <a:p>
            <a:pPr eaLnBrk="1" hangingPunct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939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9593A-3C60-430F-A14A-3F567E7B964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6913"/>
            <a:ext cx="4549775" cy="341153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4359"/>
            <a:ext cx="5030018" cy="3847940"/>
          </a:xfrm>
          <a:noFill/>
          <a:ln/>
        </p:spPr>
        <p:txBody>
          <a:bodyPr lIns="87749" tIns="43873" rIns="87749" bIns="43873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712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45A74-10E7-45D7-B095-DBE6588E0E9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6913"/>
            <a:ext cx="4549775" cy="341153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2" y="4344359"/>
            <a:ext cx="5030018" cy="3847940"/>
          </a:xfrm>
          <a:noFill/>
          <a:ln/>
        </p:spPr>
        <p:txBody>
          <a:bodyPr lIns="87749" tIns="43873" rIns="87749" bIns="43873"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874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C91194-4B78-4287-A8A7-85D947AC24F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5700" y="698500"/>
            <a:ext cx="4548188" cy="3411538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4358"/>
            <a:ext cx="5026951" cy="3846522"/>
          </a:xfrm>
          <a:noFill/>
          <a:ln/>
        </p:spPr>
        <p:txBody>
          <a:bodyPr/>
          <a:lstStyle/>
          <a:p>
            <a:pPr marL="175848" indent="-175848" defTabSz="703391"/>
            <a:r>
              <a:rPr lang="en-US" sz="900" dirty="0" err="1"/>
              <a:t>Terminologie</a:t>
            </a:r>
            <a:r>
              <a:rPr lang="en-US" sz="900" dirty="0"/>
              <a:t>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XSL-FO: Transformation (</a:t>
            </a:r>
            <a:r>
              <a:rPr lang="en-US" sz="900" dirty="0" err="1"/>
              <a:t>Strukturierung</a:t>
            </a:r>
            <a:r>
              <a:rPr lang="en-US" sz="900" dirty="0"/>
              <a:t>)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XSLT: vs. </a:t>
            </a:r>
            <a:r>
              <a:rPr lang="en-US" sz="900" dirty="0" err="1"/>
              <a:t>Stil</a:t>
            </a:r>
            <a:r>
              <a:rPr lang="en-US" sz="900" dirty="0"/>
              <a:t>- und </a:t>
            </a:r>
            <a:r>
              <a:rPr lang="en-US" sz="900" dirty="0" err="1"/>
              <a:t>Formatierung</a:t>
            </a:r>
            <a:r>
              <a:rPr lang="en-US" sz="900" dirty="0"/>
              <a:t> (Presentation, Layout)</a:t>
            </a:r>
          </a:p>
          <a:p>
            <a:pPr marL="175848" indent="-175848" defTabSz="703391">
              <a:buFontTx/>
              <a:buChar char="•"/>
            </a:pPr>
            <a:r>
              <a:rPr lang="en-US" sz="900" b="1" dirty="0"/>
              <a:t>BEIDE </a:t>
            </a:r>
            <a:r>
              <a:rPr lang="en-US" sz="900" b="1" dirty="0" err="1"/>
              <a:t>verwenden</a:t>
            </a:r>
            <a:r>
              <a:rPr lang="en-US" sz="900" b="1" dirty="0"/>
              <a:t> XML </a:t>
            </a:r>
            <a:r>
              <a:rPr lang="en-US" sz="900" b="1" dirty="0" err="1"/>
              <a:t>als</a:t>
            </a:r>
            <a:r>
              <a:rPr lang="en-US" sz="900" b="1" dirty="0"/>
              <a:t> Syntax!!!!! Um Transformation u. </a:t>
            </a:r>
            <a:r>
              <a:rPr lang="en-US" sz="900" b="1" dirty="0" err="1"/>
              <a:t>Formatierung</a:t>
            </a:r>
            <a:r>
              <a:rPr lang="en-US" sz="900" b="1" dirty="0"/>
              <a:t> </a:t>
            </a:r>
            <a:r>
              <a:rPr lang="en-US" sz="900" b="1" dirty="0" err="1"/>
              <a:t>zu</a:t>
            </a:r>
            <a:r>
              <a:rPr lang="en-US" sz="900" b="1" dirty="0"/>
              <a:t> </a:t>
            </a:r>
            <a:r>
              <a:rPr lang="en-US" sz="900" b="1" dirty="0" err="1"/>
              <a:t>beschreiben</a:t>
            </a:r>
            <a:endParaRPr lang="en-US" sz="900" b="1" dirty="0"/>
          </a:p>
          <a:p>
            <a:pPr marL="175848" indent="-175848" defTabSz="703391">
              <a:buFontTx/>
              <a:buChar char="•"/>
            </a:pPr>
            <a:r>
              <a:rPr lang="en-US" sz="900" dirty="0" err="1"/>
              <a:t>Diese</a:t>
            </a:r>
            <a:r>
              <a:rPr lang="en-US" sz="900" dirty="0"/>
              <a:t> </a:t>
            </a:r>
            <a:r>
              <a:rPr lang="en-US" sz="900" dirty="0" err="1"/>
              <a:t>Trennung</a:t>
            </a:r>
            <a:r>
              <a:rPr lang="en-US" sz="900" dirty="0"/>
              <a:t> </a:t>
            </a:r>
            <a:r>
              <a:rPr lang="en-US" sz="900" dirty="0" err="1"/>
              <a:t>ist</a:t>
            </a:r>
            <a:r>
              <a:rPr lang="en-US" sz="900" dirty="0"/>
              <a:t> </a:t>
            </a:r>
            <a:r>
              <a:rPr lang="en-US" sz="900" dirty="0" err="1"/>
              <a:t>sinnvoll</a:t>
            </a:r>
            <a:r>
              <a:rPr lang="en-US" sz="900" dirty="0"/>
              <a:t>, </a:t>
            </a:r>
            <a:r>
              <a:rPr lang="en-US" sz="900" dirty="0" err="1"/>
              <a:t>da</a:t>
            </a:r>
            <a:r>
              <a:rPr lang="en-US" sz="900" dirty="0"/>
              <a:t> </a:t>
            </a:r>
            <a:r>
              <a:rPr lang="en-US" sz="900" dirty="0" err="1"/>
              <a:t>es</a:t>
            </a:r>
            <a:r>
              <a:rPr lang="en-US" sz="900" dirty="0"/>
              <a:t> </a:t>
            </a:r>
            <a:r>
              <a:rPr lang="en-US" sz="900" dirty="0" err="1"/>
              <a:t>viele</a:t>
            </a:r>
            <a:r>
              <a:rPr lang="en-US" sz="900" dirty="0"/>
              <a:t> </a:t>
            </a:r>
            <a:r>
              <a:rPr lang="en-US" sz="900" dirty="0" err="1"/>
              <a:t>Anwendungsbereiche</a:t>
            </a:r>
            <a:r>
              <a:rPr lang="en-US" sz="900" dirty="0"/>
              <a:t> </a:t>
            </a:r>
            <a:r>
              <a:rPr lang="en-US" sz="900" dirty="0" err="1"/>
              <a:t>gibt</a:t>
            </a:r>
            <a:r>
              <a:rPr lang="en-US" sz="900" dirty="0"/>
              <a:t>, die </a:t>
            </a:r>
            <a:r>
              <a:rPr lang="en-US" sz="900" dirty="0" err="1"/>
              <a:t>keine</a:t>
            </a:r>
            <a:r>
              <a:rPr lang="en-US" sz="900" dirty="0"/>
              <a:t> </a:t>
            </a:r>
            <a:r>
              <a:rPr lang="en-US" sz="900" dirty="0" err="1"/>
              <a:t>Formatierung</a:t>
            </a:r>
            <a:r>
              <a:rPr lang="en-US" sz="900" dirty="0"/>
              <a:t> </a:t>
            </a:r>
            <a:r>
              <a:rPr lang="en-US" sz="900" dirty="0" err="1"/>
              <a:t>brauchen</a:t>
            </a:r>
            <a:r>
              <a:rPr lang="en-US" sz="900" dirty="0"/>
              <a:t> </a:t>
            </a:r>
            <a:r>
              <a:rPr lang="en-US" sz="900" dirty="0" err="1"/>
              <a:t>sondern</a:t>
            </a:r>
            <a:r>
              <a:rPr lang="en-US" sz="900" dirty="0"/>
              <a:t> </a:t>
            </a:r>
            <a:r>
              <a:rPr lang="en-US" sz="900" dirty="0" err="1"/>
              <a:t>nur</a:t>
            </a:r>
            <a:r>
              <a:rPr lang="en-US" sz="900" dirty="0"/>
              <a:t> </a:t>
            </a:r>
            <a:r>
              <a:rPr lang="en-US" sz="900" dirty="0" err="1"/>
              <a:t>eine</a:t>
            </a:r>
            <a:r>
              <a:rPr lang="en-US" sz="900" dirty="0"/>
              <a:t> </a:t>
            </a:r>
            <a:r>
              <a:rPr lang="en-US" sz="900" dirty="0" err="1"/>
              <a:t>Umstrukturierung</a:t>
            </a:r>
            <a:endParaRPr lang="en-US" sz="900" dirty="0"/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/>
            <a:r>
              <a:rPr lang="en-US" sz="900" dirty="0" err="1"/>
              <a:t>Hauptziel</a:t>
            </a:r>
            <a:r>
              <a:rPr lang="en-US" sz="900" dirty="0"/>
              <a:t> </a:t>
            </a:r>
            <a:r>
              <a:rPr lang="en-US" sz="900" b="1" dirty="0"/>
              <a:t>XSLT</a:t>
            </a:r>
            <a:r>
              <a:rPr lang="en-US" sz="900" dirty="0"/>
              <a:t>: Transformation XML2XML, NICHT </a:t>
            </a:r>
            <a:r>
              <a:rPr lang="en-US" sz="900" dirty="0" err="1"/>
              <a:t>zur</a:t>
            </a:r>
            <a:r>
              <a:rPr lang="en-US" sz="900" dirty="0"/>
              <a:t> </a:t>
            </a:r>
            <a:r>
              <a:rPr lang="en-US" sz="900" dirty="0" err="1"/>
              <a:t>primär</a:t>
            </a:r>
            <a:r>
              <a:rPr lang="en-US" sz="900" dirty="0"/>
              <a:t> </a:t>
            </a:r>
            <a:r>
              <a:rPr lang="en-US" sz="900" dirty="0" err="1"/>
              <a:t>Erzeugung</a:t>
            </a:r>
            <a:r>
              <a:rPr lang="en-US" sz="900" dirty="0"/>
              <a:t> von Non-XML-</a:t>
            </a:r>
            <a:r>
              <a:rPr lang="en-US" sz="900" dirty="0" err="1"/>
              <a:t>Formaten</a:t>
            </a:r>
            <a:r>
              <a:rPr lang="en-US" sz="900" dirty="0"/>
              <a:t>!!</a:t>
            </a:r>
          </a:p>
          <a:p>
            <a:pPr marL="175848" indent="-175848" defTabSz="703391"/>
            <a:endParaRPr lang="en-US" sz="900" dirty="0"/>
          </a:p>
          <a:p>
            <a:pPr marL="175848" indent="-175848" defTabSz="703391"/>
            <a:r>
              <a:rPr lang="en-US" sz="900" b="1" dirty="0"/>
              <a:t>XSL-FO: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XML-</a:t>
            </a:r>
            <a:r>
              <a:rPr lang="en-US" sz="900" dirty="0" err="1"/>
              <a:t>Elemente</a:t>
            </a:r>
            <a:r>
              <a:rPr lang="en-US" sz="900" dirty="0"/>
              <a:t> </a:t>
            </a:r>
            <a:r>
              <a:rPr lang="en-US" sz="900" dirty="0" err="1"/>
              <a:t>werden</a:t>
            </a:r>
            <a:r>
              <a:rPr lang="en-US" sz="900" dirty="0"/>
              <a:t> </a:t>
            </a:r>
            <a:r>
              <a:rPr lang="en-US" sz="900" dirty="0" err="1"/>
              <a:t>verwendet</a:t>
            </a:r>
            <a:r>
              <a:rPr lang="en-US" sz="900" dirty="0"/>
              <a:t> um die </a:t>
            </a:r>
            <a:r>
              <a:rPr lang="en-US" sz="900" dirty="0" err="1"/>
              <a:t>Präsentation</a:t>
            </a:r>
            <a:r>
              <a:rPr lang="en-US" sz="900" dirty="0"/>
              <a:t> von </a:t>
            </a:r>
            <a:r>
              <a:rPr lang="en-US" sz="900" dirty="0" err="1"/>
              <a:t>Inhalten</a:t>
            </a:r>
            <a:r>
              <a:rPr lang="en-US" sz="900" dirty="0"/>
              <a:t> </a:t>
            </a:r>
            <a:r>
              <a:rPr lang="en-US" sz="900" dirty="0" err="1"/>
              <a:t>zu</a:t>
            </a:r>
            <a:r>
              <a:rPr lang="en-US" sz="900" dirty="0"/>
              <a:t> </a:t>
            </a:r>
            <a:r>
              <a:rPr lang="en-US" sz="900" dirty="0" err="1"/>
              <a:t>beschreiben</a:t>
            </a:r>
            <a:r>
              <a:rPr lang="en-US" sz="900" dirty="0"/>
              <a:t>, </a:t>
            </a:r>
            <a:r>
              <a:rPr lang="en-US" sz="900" dirty="0" err="1"/>
              <a:t>nicht</a:t>
            </a:r>
            <a:r>
              <a:rPr lang="en-US" sz="900" dirty="0"/>
              <a:t> </a:t>
            </a:r>
            <a:r>
              <a:rPr lang="en-US" sz="900" dirty="0" err="1"/>
              <a:t>dessen</a:t>
            </a:r>
            <a:r>
              <a:rPr lang="en-US" sz="900" dirty="0"/>
              <a:t> </a:t>
            </a:r>
            <a:r>
              <a:rPr lang="en-US" sz="900" dirty="0" err="1"/>
              <a:t>Semantik</a:t>
            </a:r>
            <a:r>
              <a:rPr lang="en-US" sz="900" dirty="0"/>
              <a:t>!!!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hat </a:t>
            </a:r>
            <a:r>
              <a:rPr lang="en-US" sz="900" dirty="0" err="1"/>
              <a:t>demnach</a:t>
            </a:r>
            <a:r>
              <a:rPr lang="en-US" sz="900" dirty="0"/>
              <a:t> </a:t>
            </a:r>
            <a:r>
              <a:rPr lang="en-US" sz="900" dirty="0" err="1"/>
              <a:t>nicht</a:t>
            </a:r>
            <a:r>
              <a:rPr lang="en-US" sz="900" dirty="0"/>
              <a:t> </a:t>
            </a:r>
            <a:r>
              <a:rPr lang="en-US" sz="900" dirty="0" err="1"/>
              <a:t>mehr</a:t>
            </a:r>
            <a:r>
              <a:rPr lang="en-US" sz="900" dirty="0"/>
              <a:t> </a:t>
            </a:r>
            <a:r>
              <a:rPr lang="en-US" sz="900" dirty="0" err="1"/>
              <a:t>Semantik</a:t>
            </a:r>
            <a:r>
              <a:rPr lang="en-US" sz="900" dirty="0"/>
              <a:t> </a:t>
            </a:r>
            <a:r>
              <a:rPr lang="en-US" sz="900" dirty="0" err="1"/>
              <a:t>als</a:t>
            </a:r>
            <a:r>
              <a:rPr lang="en-US" sz="900" dirty="0"/>
              <a:t> </a:t>
            </a:r>
            <a:r>
              <a:rPr lang="en-US" sz="900" dirty="0" err="1"/>
              <a:t>eine</a:t>
            </a:r>
            <a:r>
              <a:rPr lang="en-US" sz="900" dirty="0"/>
              <a:t> HTML-</a:t>
            </a:r>
            <a:r>
              <a:rPr lang="en-US" sz="900" dirty="0" err="1"/>
              <a:t>Seite</a:t>
            </a:r>
            <a:r>
              <a:rPr lang="en-US" sz="900" dirty="0"/>
              <a:t>!</a:t>
            </a:r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XSL-</a:t>
            </a:r>
            <a:r>
              <a:rPr lang="en-US" sz="900" dirty="0" err="1"/>
              <a:t>Dokument</a:t>
            </a:r>
            <a:r>
              <a:rPr lang="en-US" sz="900" dirty="0"/>
              <a:t>:</a:t>
            </a:r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&lt;block&gt; This is an &lt;wrapper style="bold"&gt;XSL&lt;/wrapper&gt; document.&lt;/block&gt;</a:t>
            </a:r>
          </a:p>
          <a:p>
            <a:pPr marL="175848" indent="-175848" defTabSz="703391">
              <a:buFontTx/>
              <a:buChar char="•"/>
            </a:pPr>
            <a:endParaRPr lang="en-US" sz="900" dirty="0"/>
          </a:p>
          <a:p>
            <a:pPr marL="175848" indent="-175848" defTabSz="703391">
              <a:buFontTx/>
              <a:buChar char="•"/>
            </a:pPr>
            <a:r>
              <a:rPr lang="en-US" sz="900" dirty="0"/>
              <a:t>HTML-</a:t>
            </a:r>
            <a:r>
              <a:rPr lang="en-US" sz="900" dirty="0" err="1"/>
              <a:t>Dokument</a:t>
            </a:r>
            <a:r>
              <a:rPr lang="en-US" sz="900" dirty="0"/>
              <a:t>:</a:t>
            </a:r>
          </a:p>
          <a:p>
            <a:pPr marL="175848" indent="-175848" defTabSz="703391"/>
            <a:r>
              <a:rPr lang="en-US" sz="900" dirty="0"/>
              <a:t>&lt;P&gt;This is an &lt;B&gt;HTML&lt;/B&gt; document.&lt;/P&gt;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C351CB-CCC4-4069-91B9-D0AA7CC5281B}" type="slidenum">
              <a:rPr lang="en-GB" altLang="en-US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60</a:t>
            </a:fld>
            <a:endParaRPr lang="en-GB" altLang="en-US" sz="10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1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819" indent="-182819">
              <a:lnSpc>
                <a:spcPct val="68000"/>
              </a:lnSpc>
            </a:pPr>
            <a:endParaRPr lang="de-DE" altLang="en-US"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9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4496CA-7CA3-4F4D-ACB5-8871E04A4F5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4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F863C1-C117-41F0-AC6C-EC54548AD2E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9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0FA9D8-3A5A-464A-9358-E7294543CCA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0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01808DD-52E8-4A2C-87C2-DA783B129EE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2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5465AE-5CC2-42AF-94AD-BE084DF3286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7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3990" indent="-2861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460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244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60280" indent="-22892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8120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596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3380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91641" indent="-2289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61B7E0-FF5F-4F79-91C3-4709225F5426}" type="slidenum">
              <a:rPr lang="en-AU" altLang="en-US" smtClean="0"/>
              <a:pPr/>
              <a:t>9</a:t>
            </a:fld>
            <a:endParaRPr lang="en-AU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8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67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7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91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838"/>
            <a:ext cx="8229600" cy="6953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3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57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533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81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773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4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Noch eine Testfußzeile</a:t>
            </a:r>
            <a:endParaRPr lang="de-DE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5"/>
          </p:nvPr>
        </p:nvSpPr>
        <p:spPr>
          <a:xfrm>
            <a:off x="7681913" y="6381750"/>
            <a:ext cx="1316037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83878E3C-0B33-4383-B862-9D2EEF1AABB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644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0013" y="4083050"/>
            <a:ext cx="892651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>
          <a:xfrm>
            <a:off x="0" y="6364288"/>
            <a:ext cx="9144000" cy="498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2997200" y="6407150"/>
            <a:ext cx="258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it-IT" altLang="en-US" b="1">
                <a:solidFill>
                  <a:schemeClr val="bg1"/>
                </a:solidFill>
              </a:rPr>
              <a:t>www.mdse-book.com</a:t>
            </a:r>
          </a:p>
        </p:txBody>
      </p:sp>
      <p:pic>
        <p:nvPicPr>
          <p:cNvPr id="6" name="Picture 7" descr="9781608458820 brambill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5413375"/>
            <a:ext cx="1120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5" y="1371600"/>
            <a:ext cx="8925879" cy="271201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71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Tx/>
              <a:buNone/>
              <a:defRPr/>
            </a:lvl1pPr>
            <a:lvl2pPr>
              <a:buSzPct val="100000"/>
              <a:buFontTx/>
              <a:buNone/>
              <a:defRPr/>
            </a:lvl2pPr>
            <a:lvl3pPr marL="1285875" indent="-400050">
              <a:buSzPct val="100000"/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14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Noch eine Testfußzeile</a:t>
            </a:r>
            <a:endParaRPr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7572375" y="6215063"/>
            <a:ext cx="1066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152F2-86EC-4DFC-BA34-51E4127F44C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70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32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C898E-5F8D-46B4-87FF-64F8605C99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9341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6A9E9-F943-42FB-8AC2-D1EF4A16F5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5968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5F013-C0E4-461E-997E-8707C4505AC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4186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95B33-7B31-41F8-9AE2-92F17BD1048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4092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D27B4-245E-4852-AD22-E953B01148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7805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0907-0CFB-4867-81CD-11739A26AFE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10097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E45BB-BEAB-451F-A255-6826686FB3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26386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08D20-DAED-4856-8776-3894D1FBE6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1780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D6BB4-B869-4CF5-BA5D-8E6F686324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67481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3DC2F-9BE6-4FDF-B39B-47B6DC2382E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971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114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D77BF-1DC3-474E-9DB5-D715373BD8C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01762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2DEC8-1B77-451D-88D7-43AE35A25C1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40332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8330A-3606-45D9-827B-BCCD383230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40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3BCA-63A7-4A93-88B9-58BAD7DC87C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61655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F5247-F649-4BD0-94EE-BF0D0E49174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9745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8BDE1-535A-4449-AAEB-F590B99016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02477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E8E3-BE83-41B7-B87F-77EA08E46C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66329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D0706-18FC-44AA-ACC2-E48C368A037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81384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8A9C-1E4D-4435-B7B3-91FD430C3A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98255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6A8D1-A27C-4ECC-9585-7CD9A11B66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4644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536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6CE7A-F1EB-41DA-849B-361E307E4C8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47646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FBA0D-507C-4BE9-AF9E-68EC56FBA5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747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19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5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61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07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815" r:id="rId17"/>
    <p:sldLayoutId id="2147483816" r:id="rId18"/>
    <p:sldLayoutId id="2147483818" r:id="rId1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itchFamily="34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itchFamily="34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itchFamily="34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MS PGothic" pitchFamily="34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9443BAC-3671-48CD-81E0-DAF1AB8F0A5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107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107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107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107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107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107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107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107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107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107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341B54D-C0FF-4766-9BA1-B4B2A077B8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85800" y="1700213"/>
            <a:ext cx="7772400" cy="1900237"/>
          </a:xfrm>
        </p:spPr>
        <p:txBody>
          <a:bodyPr/>
          <a:lstStyle/>
          <a:p>
            <a:r>
              <a:rPr lang="en-US" altLang="en-US" sz="4800" dirty="0"/>
              <a:t>Unit 3 – Model Driven Software Engineering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323850" y="4610100"/>
            <a:ext cx="8569325" cy="1771650"/>
          </a:xfrm>
        </p:spPr>
        <p:txBody>
          <a:bodyPr/>
          <a:lstStyle/>
          <a:p>
            <a:r>
              <a:rPr lang="en-US" altLang="en-US" sz="3600" b="1" i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Models + Transformations = Software</a:t>
            </a:r>
          </a:p>
          <a:p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DD923E3-2580-4C0F-9F7F-3E96C8E98195}" type="slidenum">
              <a:rPr lang="en-US" altLang="en-US" sz="1400">
                <a:solidFill>
                  <a:srgbClr val="5E574E"/>
                </a:solidFill>
              </a:rPr>
              <a:pPr>
                <a:spcBef>
                  <a:spcPct val="50000"/>
                </a:spcBef>
                <a:buFontTx/>
                <a:buNone/>
              </a:pPr>
              <a:t>1</a:t>
            </a:fld>
            <a:endParaRPr lang="en-US" altLang="en-US" sz="1400" dirty="0">
              <a:solidFill>
                <a:srgbClr val="5E574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Motivation</a:t>
            </a:r>
            <a:endParaRPr lang="en-US" sz="1700"/>
          </a:p>
        </p:txBody>
      </p:sp>
      <p:sp>
        <p:nvSpPr>
          <p:cNvPr id="2867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r>
              <a:rPr lang="de-DE" altLang="en-US">
                <a:solidFill>
                  <a:srgbClr val="7F7F7F"/>
                </a:solidFill>
              </a:rPr>
              <a:t>Declarative models (Example: </a:t>
            </a:r>
            <a:r>
              <a:rPr lang="en-US" altLang="en-US">
                <a:solidFill>
                  <a:srgbClr val="7F7F7F"/>
                </a:solidFill>
              </a:rPr>
              <a:t>Astronomy)</a:t>
            </a:r>
            <a:endParaRPr lang="de-DE" altLang="en-US">
              <a:solidFill>
                <a:srgbClr val="7F7F7F"/>
              </a:solidFill>
            </a:endParaRPr>
          </a:p>
        </p:txBody>
      </p:sp>
      <p:sp>
        <p:nvSpPr>
          <p:cNvPr id="28676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/>
              <a:t>Heliocentric model by Kopernikus</a:t>
            </a:r>
            <a:endParaRPr lang="de-DE" alt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830388"/>
            <a:ext cx="4538663" cy="43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Motivation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r>
              <a:rPr lang="en-US" altLang="en-US">
                <a:solidFill>
                  <a:srgbClr val="7F7F7F"/>
                </a:solidFill>
              </a:rPr>
              <a:t>Application area of modeling</a:t>
            </a:r>
          </a:p>
        </p:txBody>
      </p:sp>
      <p:sp>
        <p:nvSpPr>
          <p:cNvPr id="30724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1571625" y="1144588"/>
            <a:ext cx="7286625" cy="4713287"/>
          </a:xfrm>
        </p:spPr>
        <p:txBody>
          <a:bodyPr/>
          <a:lstStyle/>
          <a:p>
            <a:r>
              <a:rPr lang="en-US" altLang="en-US" b="1" i="1"/>
              <a:t>Models as drafts</a:t>
            </a:r>
          </a:p>
          <a:p>
            <a:pPr lvl="1">
              <a:buSzTx/>
            </a:pPr>
            <a:r>
              <a:rPr lang="en-US" altLang="en-US"/>
              <a:t>Communication of ideas and alternatives</a:t>
            </a:r>
          </a:p>
          <a:p>
            <a:pPr lvl="1">
              <a:buSzTx/>
            </a:pPr>
            <a:r>
              <a:rPr lang="en-US" altLang="en-US"/>
              <a:t>Objective: modeling per se</a:t>
            </a:r>
          </a:p>
          <a:p>
            <a:pPr lvl="1">
              <a:buSzTx/>
            </a:pPr>
            <a:endParaRPr lang="en-US" altLang="en-US"/>
          </a:p>
          <a:p>
            <a:r>
              <a:rPr lang="en-US" altLang="en-US" b="1" i="1"/>
              <a:t>Models as guidelines</a:t>
            </a:r>
          </a:p>
          <a:p>
            <a:pPr lvl="1">
              <a:buSzTx/>
            </a:pPr>
            <a:r>
              <a:rPr lang="en-US" altLang="en-US"/>
              <a:t>Design decisions are documented</a:t>
            </a:r>
          </a:p>
          <a:p>
            <a:pPr lvl="1">
              <a:buSzTx/>
            </a:pPr>
            <a:r>
              <a:rPr lang="en-US" altLang="en-US"/>
              <a:t>Objective: instructions for implementation </a:t>
            </a:r>
          </a:p>
          <a:p>
            <a:pPr lvl="1">
              <a:buSzTx/>
            </a:pPr>
            <a:endParaRPr lang="en-US" altLang="en-US"/>
          </a:p>
          <a:p>
            <a:r>
              <a:rPr lang="en-US" altLang="en-US" b="1" i="1"/>
              <a:t>Models as programs</a:t>
            </a:r>
          </a:p>
          <a:p>
            <a:pPr lvl="1">
              <a:buSzTx/>
            </a:pPr>
            <a:r>
              <a:rPr lang="en-US" altLang="en-US"/>
              <a:t>Applications are generated automatically</a:t>
            </a:r>
          </a:p>
          <a:p>
            <a:pPr lvl="1">
              <a:buSzTx/>
            </a:pPr>
            <a:r>
              <a:rPr lang="en-US" altLang="en-US"/>
              <a:t>Objective: models are source code and vice versa</a:t>
            </a:r>
          </a:p>
          <a:p>
            <a:endParaRPr lang="de-DE" altLang="en-US"/>
          </a:p>
        </p:txBody>
      </p:sp>
      <p:sp>
        <p:nvSpPr>
          <p:cNvPr id="30725" name="Rectangle 9"/>
          <p:cNvSpPr>
            <a:spLocks noChangeArrowheads="1"/>
          </p:cNvSpPr>
          <p:nvPr/>
        </p:nvSpPr>
        <p:spPr bwMode="auto">
          <a:xfrm>
            <a:off x="411163" y="4451350"/>
            <a:ext cx="6608762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rgbClr val="FF9900"/>
              </a:buClr>
              <a:buSzPct val="80000"/>
              <a:buFont typeface="Wingdings" panose="05000000000000000000" pitchFamily="2" charset="2"/>
              <a:buChar char="n"/>
            </a:pPr>
            <a:endParaRPr lang="de-DE" altLang="en-US" sz="2000"/>
          </a:p>
        </p:txBody>
      </p:sp>
      <p:sp>
        <p:nvSpPr>
          <p:cNvPr id="30726" name="AutoShape 47"/>
          <p:cNvSpPr>
            <a:spLocks noChangeArrowheads="1"/>
          </p:cNvSpPr>
          <p:nvPr/>
        </p:nvSpPr>
        <p:spPr bwMode="auto">
          <a:xfrm rot="5400000">
            <a:off x="-655637" y="2727325"/>
            <a:ext cx="3500437" cy="760413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236 h 21600"/>
              <a:gd name="T14" fmla="*/ 20086 w 21600"/>
              <a:gd name="T15" fmla="*/ 163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661" y="0"/>
                </a:moveTo>
                <a:lnTo>
                  <a:pt x="18661" y="5236"/>
                </a:lnTo>
                <a:lnTo>
                  <a:pt x="3375" y="5236"/>
                </a:lnTo>
                <a:lnTo>
                  <a:pt x="3375" y="16364"/>
                </a:lnTo>
                <a:lnTo>
                  <a:pt x="18661" y="16364"/>
                </a:lnTo>
                <a:lnTo>
                  <a:pt x="18661" y="21600"/>
                </a:lnTo>
                <a:lnTo>
                  <a:pt x="21600" y="10800"/>
                </a:lnTo>
                <a:lnTo>
                  <a:pt x="18661" y="0"/>
                </a:lnTo>
                <a:close/>
              </a:path>
              <a:path w="21600" h="21600">
                <a:moveTo>
                  <a:pt x="1350" y="5236"/>
                </a:moveTo>
                <a:lnTo>
                  <a:pt x="1350" y="16364"/>
                </a:lnTo>
                <a:lnTo>
                  <a:pt x="2700" y="16364"/>
                </a:lnTo>
                <a:lnTo>
                  <a:pt x="2700" y="5236"/>
                </a:lnTo>
                <a:lnTo>
                  <a:pt x="1350" y="5236"/>
                </a:lnTo>
                <a:close/>
              </a:path>
              <a:path w="21600" h="21600">
                <a:moveTo>
                  <a:pt x="0" y="5236"/>
                </a:moveTo>
                <a:lnTo>
                  <a:pt x="0" y="16364"/>
                </a:lnTo>
                <a:lnTo>
                  <a:pt x="675" y="16364"/>
                </a:lnTo>
                <a:lnTo>
                  <a:pt x="675" y="5236"/>
                </a:lnTo>
                <a:lnTo>
                  <a:pt x="0" y="5236"/>
                </a:lnTo>
                <a:close/>
              </a:path>
            </a:pathLst>
          </a:cu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81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0727" name="Textfeld 5"/>
          <p:cNvSpPr txBox="1">
            <a:spLocks noChangeArrowheads="1"/>
          </p:cNvSpPr>
          <p:nvPr/>
        </p:nvSpPr>
        <p:spPr bwMode="auto">
          <a:xfrm>
            <a:off x="1000125" y="1000125"/>
            <a:ext cx="5699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800" b="1" i="1"/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Motivation</a:t>
            </a:r>
            <a:endParaRPr lang="de-D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Increasing abstraction in software development</a:t>
            </a:r>
            <a:endParaRPr lang="de-DE" altLang="en-US">
              <a:solidFill>
                <a:srgbClr val="7F7F7F"/>
              </a:solidFill>
            </a:endParaRPr>
          </a:p>
        </p:txBody>
      </p:sp>
      <p:sp>
        <p:nvSpPr>
          <p:cNvPr id="32772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de-DE" altLang="en-US"/>
              <a:t>The </a:t>
            </a:r>
            <a:r>
              <a:rPr lang="de-DE" altLang="en-US" b="1"/>
              <a:t>used artifacts of software development</a:t>
            </a:r>
            <a:br>
              <a:rPr lang="de-DE" altLang="en-US"/>
            </a:br>
            <a:r>
              <a:rPr lang="de-DE" altLang="en-US"/>
              <a:t>slowly converge to the concepts of</a:t>
            </a:r>
          </a:p>
          <a:p>
            <a:pPr eaLnBrk="1" hangingPunct="1">
              <a:buFont typeface="Wingdings" pitchFamily="2" charset="2"/>
              <a:buNone/>
            </a:pPr>
            <a:r>
              <a:rPr lang="de-DE" altLang="en-US"/>
              <a:t>	the </a:t>
            </a:r>
            <a:r>
              <a:rPr lang="de-DE" altLang="en-US" b="1"/>
              <a:t>application area</a:t>
            </a:r>
            <a:endParaRPr lang="de-DE" altLang="en-US"/>
          </a:p>
          <a:p>
            <a:pPr eaLnBrk="1" hangingPunct="1"/>
            <a:endParaRPr lang="de-AT" alt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52425" y="1981200"/>
            <a:ext cx="8382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endParaRPr lang="de-DE" altLang="en-US"/>
          </a:p>
        </p:txBody>
      </p:sp>
      <p:grpSp>
        <p:nvGrpSpPr>
          <p:cNvPr id="32774" name="Gruppieren 17"/>
          <p:cNvGrpSpPr>
            <a:grpSpLocks/>
          </p:cNvGrpSpPr>
          <p:nvPr/>
        </p:nvGrpSpPr>
        <p:grpSpPr bwMode="auto">
          <a:xfrm>
            <a:off x="563563" y="1649413"/>
            <a:ext cx="8159750" cy="4038600"/>
            <a:chOff x="492125" y="1214422"/>
            <a:chExt cx="8159750" cy="4038600"/>
          </a:xfrm>
        </p:grpSpPr>
        <p:sp>
          <p:nvSpPr>
            <p:cNvPr id="32776" name="Line 5"/>
            <p:cNvSpPr>
              <a:spLocks noChangeShapeType="1"/>
            </p:cNvSpPr>
            <p:nvPr/>
          </p:nvSpPr>
          <p:spPr bwMode="auto">
            <a:xfrm flipV="1">
              <a:off x="1547813" y="1824022"/>
              <a:ext cx="5345112" cy="2895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777" name="Rectangle 6"/>
            <p:cNvSpPr>
              <a:spLocks noChangeArrowheads="1"/>
            </p:cNvSpPr>
            <p:nvPr/>
          </p:nvSpPr>
          <p:spPr bwMode="auto">
            <a:xfrm>
              <a:off x="492125" y="4719622"/>
              <a:ext cx="1970087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Assembler (001001)</a:t>
              </a:r>
            </a:p>
          </p:txBody>
        </p:sp>
        <p:sp>
          <p:nvSpPr>
            <p:cNvPr id="32778" name="Rectangle 7"/>
            <p:cNvSpPr>
              <a:spLocks noChangeArrowheads="1"/>
            </p:cNvSpPr>
            <p:nvPr/>
          </p:nvSpPr>
          <p:spPr bwMode="auto">
            <a:xfrm>
              <a:off x="1125537" y="4033822"/>
              <a:ext cx="2836863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Assembler and mnemonic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abbreviations (MV, ADD, GET)</a:t>
              </a:r>
            </a:p>
          </p:txBody>
        </p:sp>
        <p:sp>
          <p:nvSpPr>
            <p:cNvPr id="32779" name="Rectangle 8"/>
            <p:cNvSpPr>
              <a:spLocks noChangeArrowheads="1"/>
            </p:cNvSpPr>
            <p:nvPr/>
          </p:nvSpPr>
          <p:spPr bwMode="auto">
            <a:xfrm>
              <a:off x="2320925" y="3348022"/>
              <a:ext cx="267335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Procedural constructs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(while, case, if)</a:t>
              </a:r>
            </a:p>
          </p:txBody>
        </p:sp>
        <p:sp>
          <p:nvSpPr>
            <p:cNvPr id="32780" name="Rectangle 9"/>
            <p:cNvSpPr>
              <a:spLocks noChangeArrowheads="1"/>
            </p:cNvSpPr>
            <p:nvPr/>
          </p:nvSpPr>
          <p:spPr bwMode="auto">
            <a:xfrm>
              <a:off x="3798887" y="2662222"/>
              <a:ext cx="2906713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Libraries (GUI, lists)</a:t>
              </a:r>
            </a:p>
          </p:txBody>
        </p:sp>
        <p:sp>
          <p:nvSpPr>
            <p:cNvPr id="32781" name="Rectangle 10"/>
            <p:cNvSpPr>
              <a:spLocks noChangeArrowheads="1"/>
            </p:cNvSpPr>
            <p:nvPr/>
          </p:nvSpPr>
          <p:spPr bwMode="auto">
            <a:xfrm>
              <a:off x="4648200" y="1976422"/>
              <a:ext cx="3567112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Components (provided/required interface)</a:t>
              </a:r>
            </a:p>
          </p:txBody>
        </p:sp>
        <p:sp>
          <p:nvSpPr>
            <p:cNvPr id="32782" name="Rectangle 11"/>
            <p:cNvSpPr>
              <a:spLocks noChangeArrowheads="1"/>
            </p:cNvSpPr>
            <p:nvPr/>
          </p:nvSpPr>
          <p:spPr bwMode="auto">
            <a:xfrm>
              <a:off x="5978525" y="1214422"/>
              <a:ext cx="267335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Business objects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400"/>
                <a:t>(course, account, customer)</a:t>
              </a:r>
            </a:p>
          </p:txBody>
        </p:sp>
      </p:grpSp>
      <p:sp>
        <p:nvSpPr>
          <p:cNvPr id="32775" name="Text Box 13"/>
          <p:cNvSpPr txBox="1">
            <a:spLocks noChangeArrowheads="1"/>
          </p:cNvSpPr>
          <p:nvPr/>
        </p:nvSpPr>
        <p:spPr bwMode="auto">
          <a:xfrm>
            <a:off x="244475" y="5857875"/>
            <a:ext cx="2470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/>
              <a:t>[Illustration by Volker Gruhn]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/>
              <a:t>MDSE PRINCIPLES</a:t>
            </a:r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MDSE Principles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r>
              <a:rPr lang="en-US"/>
              <a:t>Contents</a:t>
            </a:r>
            <a:endParaRPr lang="en-US" dirty="0"/>
          </a:p>
        </p:txBody>
      </p:sp>
      <p:sp>
        <p:nvSpPr>
          <p:cNvPr id="3686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 sz="3200" dirty="0"/>
              <a:t>Concepts</a:t>
            </a:r>
          </a:p>
          <a:p>
            <a:r>
              <a:rPr lang="en-US" altLang="en-US" sz="3200" dirty="0"/>
              <a:t>Approaches</a:t>
            </a:r>
          </a:p>
          <a:p>
            <a:r>
              <a:rPr lang="de-AT" altLang="en-US" sz="3200" dirty="0"/>
              <a:t>Adoption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MDSE aim at large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6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 sz="2800" dirty="0"/>
              <a:t>MDSE considers models as key drive in software engineering</a:t>
            </a:r>
          </a:p>
          <a:p>
            <a:r>
              <a:rPr lang="en-US" altLang="en-US" sz="2800" dirty="0"/>
              <a:t>The way in which models are defined and managed is based on the actual needs they address. </a:t>
            </a:r>
          </a:p>
          <a:p>
            <a:r>
              <a:rPr lang="en-US" altLang="en-US" sz="2800" dirty="0"/>
              <a:t>MDSE defines sound engineering approaches to</a:t>
            </a:r>
          </a:p>
          <a:p>
            <a:pPr lvl="1">
              <a:buSzTx/>
            </a:pPr>
            <a:r>
              <a:rPr lang="en-US" altLang="en-US" sz="2400" dirty="0"/>
              <a:t>models</a:t>
            </a:r>
          </a:p>
          <a:p>
            <a:pPr lvl="1">
              <a:buSzTx/>
            </a:pPr>
            <a:r>
              <a:rPr lang="en-US" altLang="en-US" sz="2400" dirty="0"/>
              <a:t>transformations</a:t>
            </a:r>
          </a:p>
          <a:p>
            <a:pPr lvl="1">
              <a:buSzTx/>
            </a:pPr>
            <a:r>
              <a:rPr lang="en-US" altLang="en-US" sz="2400" dirty="0"/>
              <a:t>development process.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ym typeface="Wingdings" pitchFamily="2" charset="2"/>
              </a:rPr>
              <a:t>Concepts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Principles and objectives</a:t>
            </a:r>
          </a:p>
        </p:txBody>
      </p:sp>
      <p:sp>
        <p:nvSpPr>
          <p:cNvPr id="4198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5237162"/>
          </a:xfrm>
        </p:spPr>
        <p:txBody>
          <a:bodyPr/>
          <a:lstStyle/>
          <a:p>
            <a:pPr eaLnBrk="1" hangingPunct="1"/>
            <a:r>
              <a:rPr lang="de-DE" altLang="en-US" b="1" dirty="0" err="1"/>
              <a:t>Abstraction</a:t>
            </a:r>
            <a:r>
              <a:rPr lang="de-DE" altLang="en-US" dirty="0"/>
              <a:t> </a:t>
            </a:r>
            <a:r>
              <a:rPr lang="de-DE" altLang="en-US" dirty="0" err="1"/>
              <a:t>from</a:t>
            </a:r>
            <a:r>
              <a:rPr lang="de-DE" altLang="en-US" dirty="0"/>
              <a:t> </a:t>
            </a:r>
            <a:r>
              <a:rPr lang="de-DE" altLang="en-US" dirty="0" err="1"/>
              <a:t>specific</a:t>
            </a:r>
            <a:r>
              <a:rPr lang="de-DE" altLang="en-US" dirty="0"/>
              <a:t> </a:t>
            </a:r>
            <a:r>
              <a:rPr lang="de-DE" altLang="en-US" dirty="0" err="1"/>
              <a:t>realization</a:t>
            </a:r>
            <a:r>
              <a:rPr lang="de-DE" altLang="en-US" dirty="0"/>
              <a:t> </a:t>
            </a:r>
            <a:r>
              <a:rPr lang="de-DE" altLang="en-US" dirty="0" err="1"/>
              <a:t>technologies</a:t>
            </a:r>
            <a:endParaRPr lang="de-DE" altLang="en-US" dirty="0"/>
          </a:p>
          <a:p>
            <a:pPr lvl="1" eaLnBrk="1" hangingPunct="1">
              <a:buSzTx/>
            </a:pPr>
            <a:r>
              <a:rPr lang="en-US" altLang="en-US" dirty="0"/>
              <a:t>Requires modeling languages, which do not hold specific concepts of realization technologies (e.g., Java EJB)</a:t>
            </a:r>
          </a:p>
          <a:p>
            <a:pPr lvl="1" eaLnBrk="1" hangingPunct="1">
              <a:buSzTx/>
            </a:pPr>
            <a:r>
              <a:rPr lang="en-US" altLang="en-US" dirty="0"/>
              <a:t>Improved </a:t>
            </a:r>
            <a:r>
              <a:rPr lang="en-US" altLang="en-US" b="1" dirty="0"/>
              <a:t>portability</a:t>
            </a:r>
            <a:r>
              <a:rPr lang="en-US" altLang="en-US" dirty="0"/>
              <a:t> of software to new/changing technologies – model once, build everywhere</a:t>
            </a:r>
          </a:p>
          <a:p>
            <a:pPr lvl="1" eaLnBrk="1" hangingPunct="1">
              <a:buSzTx/>
            </a:pPr>
            <a:r>
              <a:rPr lang="en-US" altLang="en-US" b="1" dirty="0"/>
              <a:t>Interoperability</a:t>
            </a:r>
            <a:r>
              <a:rPr lang="en-US" altLang="en-US" dirty="0"/>
              <a:t> between different technologies can be automated (so called Technology Bridges)</a:t>
            </a:r>
          </a:p>
          <a:p>
            <a:pPr lvl="1" eaLnBrk="1" hangingPunct="1">
              <a:buSzTx/>
            </a:pPr>
            <a:endParaRPr lang="en-US" altLang="en-US" dirty="0"/>
          </a:p>
          <a:p>
            <a:pPr eaLnBrk="1" hangingPunct="1"/>
            <a:r>
              <a:rPr lang="de-DE" altLang="en-US" b="1" dirty="0" err="1"/>
              <a:t>Automated</a:t>
            </a:r>
            <a:r>
              <a:rPr lang="de-DE" altLang="en-US" b="1" dirty="0"/>
              <a:t> </a:t>
            </a:r>
            <a:r>
              <a:rPr lang="de-DE" altLang="en-US" b="1" dirty="0" err="1"/>
              <a:t>code</a:t>
            </a:r>
            <a:r>
              <a:rPr lang="de-DE" altLang="en-US" b="1" dirty="0"/>
              <a:t> </a:t>
            </a:r>
            <a:r>
              <a:rPr lang="de-DE" altLang="en-US" b="1" dirty="0" err="1"/>
              <a:t>generation</a:t>
            </a:r>
            <a:r>
              <a:rPr lang="de-DE" altLang="en-US" b="1" dirty="0"/>
              <a:t> </a:t>
            </a:r>
            <a:r>
              <a:rPr lang="de-DE" altLang="en-US" dirty="0" err="1"/>
              <a:t>from</a:t>
            </a:r>
            <a:r>
              <a:rPr lang="de-DE" altLang="en-US" dirty="0"/>
              <a:t> </a:t>
            </a:r>
            <a:r>
              <a:rPr lang="de-DE" altLang="en-US" dirty="0" err="1"/>
              <a:t>abstract</a:t>
            </a:r>
            <a:r>
              <a:rPr lang="de-DE" altLang="en-US" dirty="0"/>
              <a:t> </a:t>
            </a:r>
            <a:r>
              <a:rPr lang="de-DE" altLang="en-US" dirty="0" err="1"/>
              <a:t>models</a:t>
            </a:r>
            <a:endParaRPr lang="de-DE" altLang="en-US" dirty="0"/>
          </a:p>
          <a:p>
            <a:pPr lvl="1" eaLnBrk="1" hangingPunct="1">
              <a:buSzTx/>
            </a:pPr>
            <a:r>
              <a:rPr lang="de-DE" altLang="en-US" dirty="0"/>
              <a:t>e.g., </a:t>
            </a:r>
            <a:r>
              <a:rPr lang="de-DE" altLang="en-US" dirty="0" err="1"/>
              <a:t>generation</a:t>
            </a:r>
            <a:r>
              <a:rPr lang="de-DE" altLang="en-US" dirty="0"/>
              <a:t> of Java-APIs, XML Schemas, etc. </a:t>
            </a:r>
            <a:r>
              <a:rPr lang="de-DE" altLang="en-US" dirty="0" err="1"/>
              <a:t>from</a:t>
            </a:r>
            <a:r>
              <a:rPr lang="de-DE" altLang="en-US" dirty="0"/>
              <a:t> UML</a:t>
            </a:r>
          </a:p>
          <a:p>
            <a:pPr lvl="1" eaLnBrk="1" hangingPunct="1">
              <a:buSzTx/>
            </a:pPr>
            <a:r>
              <a:rPr lang="de-DE" altLang="en-US" dirty="0" err="1"/>
              <a:t>Requires</a:t>
            </a:r>
            <a:r>
              <a:rPr lang="de-DE" altLang="en-US" dirty="0"/>
              <a:t> expressive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precise</a:t>
            </a:r>
            <a:r>
              <a:rPr lang="de-DE" altLang="en-US" dirty="0"/>
              <a:t> </a:t>
            </a:r>
            <a:r>
              <a:rPr lang="de-DE" altLang="en-US" dirty="0" err="1"/>
              <a:t>models</a:t>
            </a:r>
            <a:endParaRPr lang="de-DE" altLang="en-US" dirty="0"/>
          </a:p>
          <a:p>
            <a:pPr lvl="1" eaLnBrk="1" hangingPunct="1">
              <a:buSzTx/>
            </a:pPr>
            <a:r>
              <a:rPr lang="de-DE" altLang="en-US" dirty="0" err="1"/>
              <a:t>Increased</a:t>
            </a:r>
            <a:r>
              <a:rPr lang="de-DE" altLang="en-US" dirty="0"/>
              <a:t> </a:t>
            </a:r>
            <a:r>
              <a:rPr lang="de-DE" altLang="en-US" b="1" dirty="0" err="1"/>
              <a:t>productivity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b="1" dirty="0" err="1"/>
              <a:t>efficiency</a:t>
            </a:r>
            <a:r>
              <a:rPr lang="de-DE" altLang="en-US" dirty="0"/>
              <a:t> (</a:t>
            </a:r>
            <a:r>
              <a:rPr lang="de-DE" altLang="en-US" dirty="0" err="1"/>
              <a:t>models</a:t>
            </a:r>
            <a:r>
              <a:rPr lang="de-DE" altLang="en-US" dirty="0"/>
              <a:t> </a:t>
            </a:r>
            <a:r>
              <a:rPr lang="de-DE" altLang="en-US" dirty="0" err="1"/>
              <a:t>stay</a:t>
            </a:r>
            <a:r>
              <a:rPr lang="de-DE" altLang="en-US" dirty="0"/>
              <a:t> </a:t>
            </a:r>
            <a:r>
              <a:rPr lang="de-DE" altLang="en-US" dirty="0" err="1"/>
              <a:t>up</a:t>
            </a:r>
            <a:r>
              <a:rPr lang="de-DE" altLang="en-US" dirty="0"/>
              <a:t>-</a:t>
            </a:r>
            <a:r>
              <a:rPr lang="de-DE" altLang="en-US" dirty="0" err="1"/>
              <a:t>to</a:t>
            </a:r>
            <a:r>
              <a:rPr lang="de-DE" altLang="en-US" dirty="0"/>
              <a:t>-date)</a:t>
            </a:r>
          </a:p>
          <a:p>
            <a:pPr lvl="1" eaLnBrk="1" hangingPunct="1">
              <a:buSzTx/>
            </a:pPr>
            <a:endParaRPr lang="de-DE" altLang="en-US" dirty="0"/>
          </a:p>
          <a:p>
            <a:pPr eaLnBrk="1" hangingPunct="1"/>
            <a:r>
              <a:rPr lang="de-DE" altLang="en-US" b="1" dirty="0"/>
              <a:t>Separate </a:t>
            </a:r>
            <a:r>
              <a:rPr lang="de-DE" altLang="en-US" b="1" dirty="0" err="1"/>
              <a:t>development</a:t>
            </a:r>
            <a:r>
              <a:rPr lang="de-DE" altLang="en-US" b="1" dirty="0"/>
              <a:t> </a:t>
            </a:r>
            <a:r>
              <a:rPr lang="de-DE" altLang="en-US" dirty="0"/>
              <a:t>of </a:t>
            </a:r>
            <a:r>
              <a:rPr lang="de-DE" altLang="en-US" dirty="0" err="1"/>
              <a:t>application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infrastructure</a:t>
            </a:r>
            <a:endParaRPr lang="de-DE" altLang="en-US" dirty="0"/>
          </a:p>
          <a:p>
            <a:pPr lvl="1" eaLnBrk="1" hangingPunct="1">
              <a:buSzTx/>
            </a:pPr>
            <a:r>
              <a:rPr lang="en-US" altLang="en-US" dirty="0"/>
              <a:t>Separation of application-code and infrastructure-code (e.g. Application Framework) increases </a:t>
            </a:r>
            <a:r>
              <a:rPr lang="en-US" altLang="en-US" b="1" dirty="0"/>
              <a:t>reusability</a:t>
            </a:r>
          </a:p>
          <a:p>
            <a:pPr lvl="1" eaLnBrk="1" hangingPunct="1">
              <a:buSzTx/>
            </a:pPr>
            <a:r>
              <a:rPr lang="en-US" altLang="en-US" b="1" dirty="0"/>
              <a:t>Flexible</a:t>
            </a:r>
            <a:r>
              <a:rPr lang="en-US" altLang="en-US" dirty="0"/>
              <a:t> development cycles as well as </a:t>
            </a:r>
            <a:r>
              <a:rPr lang="en-US" altLang="en-US" b="1" dirty="0"/>
              <a:t>different development roles possible</a:t>
            </a:r>
            <a:endParaRPr lang="en-US" altLang="en-US" dirty="0"/>
          </a:p>
          <a:p>
            <a:pPr eaLnBrk="1" hangingPunct="1"/>
            <a:endParaRPr lang="de-AT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MDSE methodology ingredients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 b="1"/>
              <a:t>Concepts: </a:t>
            </a:r>
            <a:r>
              <a:rPr lang="en-US" altLang="en-US"/>
              <a:t>The components that build up the methodology</a:t>
            </a:r>
          </a:p>
          <a:p>
            <a:r>
              <a:rPr lang="en-US" altLang="en-US" b="1"/>
              <a:t>Notations: </a:t>
            </a:r>
            <a:r>
              <a:rPr lang="en-US" altLang="en-US"/>
              <a:t>The way in which concepts are represented</a:t>
            </a:r>
          </a:p>
          <a:p>
            <a:r>
              <a:rPr lang="en-US" altLang="en-US" b="1"/>
              <a:t>Process and rules: </a:t>
            </a:r>
            <a:r>
              <a:rPr lang="en-US" altLang="en-US"/>
              <a:t>The activities that lead to the production of the final product</a:t>
            </a:r>
          </a:p>
          <a:p>
            <a:r>
              <a:rPr lang="en-US" altLang="en-US" b="1"/>
              <a:t>Tools: </a:t>
            </a:r>
            <a:r>
              <a:rPr lang="en-US" altLang="en-US"/>
              <a:t>Applications that ease the execution of activities or their coordination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MDSE Equation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2678113"/>
            <a:ext cx="8534400" cy="3179762"/>
          </a:xfrm>
        </p:spPr>
        <p:txBody>
          <a:bodyPr/>
          <a:lstStyle/>
          <a:p>
            <a:pPr algn="ctr">
              <a:defRPr/>
            </a:pPr>
            <a:endParaRPr lang="en-US" dirty="0"/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sz="3600" dirty="0"/>
              <a:t>Models + Transformations = Software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MD* Jungle of Acronyms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08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3630613"/>
            <a:ext cx="8534400" cy="2751137"/>
          </a:xfrm>
        </p:spPr>
        <p:txBody>
          <a:bodyPr/>
          <a:lstStyle/>
          <a:p>
            <a:r>
              <a:rPr lang="en-US" altLang="en-US" b="1" dirty="0"/>
              <a:t>Model-Driven Development (MDD)</a:t>
            </a:r>
            <a:r>
              <a:rPr lang="en-US" altLang="en-US" dirty="0"/>
              <a:t> is a development paradigm that uses models as the primary artifact of the development process. </a:t>
            </a:r>
          </a:p>
          <a:p>
            <a:r>
              <a:rPr lang="en-US" altLang="en-US" b="1" dirty="0"/>
              <a:t>Model-driven Architecture (MDA)</a:t>
            </a:r>
            <a:r>
              <a:rPr lang="en-US" altLang="en-US" dirty="0"/>
              <a:t> is the particular vision of MDD proposed by the Object Management Group (OMG) </a:t>
            </a:r>
          </a:p>
          <a:p>
            <a:r>
              <a:rPr lang="en-US" altLang="en-US" b="1" dirty="0"/>
              <a:t>Model-Driven Engineering (MDE)</a:t>
            </a:r>
            <a:r>
              <a:rPr lang="en-US" altLang="en-US" dirty="0"/>
              <a:t> is a superset of MDD because it  goes beyond of the pure development </a:t>
            </a:r>
          </a:p>
          <a:p>
            <a:r>
              <a:rPr lang="en-US" altLang="en-US" b="1" dirty="0"/>
              <a:t>Model-Based Engineering </a:t>
            </a:r>
            <a:r>
              <a:rPr lang="en-US" altLang="en-US" dirty="0"/>
              <a:t>(or “model-based development”) (</a:t>
            </a:r>
            <a:r>
              <a:rPr lang="en-US" altLang="en-US" b="1" dirty="0"/>
              <a:t>MBE</a:t>
            </a:r>
            <a:r>
              <a:rPr lang="en-US" altLang="en-US" dirty="0"/>
              <a:t>) is a softer version of MDE, where models do not “drive” the process. </a:t>
            </a:r>
            <a:endParaRPr lang="en-US" altLang="en-US" b="1" dirty="0"/>
          </a:p>
        </p:txBody>
      </p:sp>
      <p:pic>
        <p:nvPicPr>
          <p:cNvPr id="4608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55713"/>
            <a:ext cx="3954463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/>
              <a:t>What is MDSE?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Modeling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13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 b="1" dirty="0"/>
              <a:t>Domain-Specific Languages (DSLs):</a:t>
            </a:r>
            <a:r>
              <a:rPr lang="en-US" altLang="en-US" dirty="0"/>
              <a:t> languages that are designed specifically for a certain domain or context</a:t>
            </a:r>
          </a:p>
          <a:p>
            <a:r>
              <a:rPr lang="en-US" altLang="en-US" dirty="0"/>
              <a:t>DSLs have been largely used in computer science. Examples: HTML, Logo, VHDL, Mathematica, SQL</a:t>
            </a:r>
          </a:p>
          <a:p>
            <a:endParaRPr lang="en-US" altLang="en-US" dirty="0"/>
          </a:p>
          <a:p>
            <a:r>
              <a:rPr lang="en-US" altLang="en-US" b="1" dirty="0"/>
              <a:t>General Purpose Modeling Languages </a:t>
            </a:r>
            <a:r>
              <a:rPr lang="en-US" altLang="en-US" dirty="0"/>
              <a:t>(GPMLs, GMLs, or GPLs): languages that can be applied to any sector or domain for (software) modeling purposes</a:t>
            </a:r>
          </a:p>
          <a:p>
            <a:r>
              <a:rPr lang="en-US" altLang="en-US" dirty="0"/>
              <a:t>The typical examples are: UML, Petri-nets, or state machines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Metamodeling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15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4079875" cy="4713287"/>
          </a:xfrm>
        </p:spPr>
        <p:txBody>
          <a:bodyPr/>
          <a:lstStyle/>
          <a:p>
            <a:r>
              <a:rPr lang="en-US" altLang="en-US"/>
              <a:t>To represent the models themselves as “instances” of some more abstract models.</a:t>
            </a:r>
          </a:p>
          <a:p>
            <a:r>
              <a:rPr lang="en-US" altLang="en-US" b="1"/>
              <a:t>Metamodel </a:t>
            </a:r>
            <a:r>
              <a:rPr lang="en-US" altLang="en-US"/>
              <a:t>= yet another abstraction, highlighting properties of the model itself </a:t>
            </a:r>
          </a:p>
          <a:p>
            <a:endParaRPr lang="en-US" altLang="en-US"/>
          </a:p>
          <a:p>
            <a:r>
              <a:rPr lang="en-US" altLang="en-US"/>
              <a:t>Metamodels can be used for:</a:t>
            </a:r>
          </a:p>
          <a:p>
            <a:pPr lvl="1">
              <a:buSzTx/>
            </a:pPr>
            <a:r>
              <a:rPr lang="en-US" altLang="en-US"/>
              <a:t>defining new languages </a:t>
            </a:r>
          </a:p>
          <a:p>
            <a:pPr lvl="1">
              <a:buSzTx/>
            </a:pPr>
            <a:r>
              <a:rPr lang="en-US" altLang="en-US"/>
              <a:t>defining new properties or features of existing information (metadata)</a:t>
            </a:r>
          </a:p>
        </p:txBody>
      </p:sp>
      <p:pic>
        <p:nvPicPr>
          <p:cNvPr id="4915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63" y="1477963"/>
            <a:ext cx="4402137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6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563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ym typeface="Wingdings" pitchFamily="2" charset="2"/>
              </a:rPr>
              <a:t>Illustration of the Meta-Object Facility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30" y="1205483"/>
            <a:ext cx="6914114" cy="55358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6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ym typeface="Wingdings" pitchFamily="2" charset="2"/>
              </a:rPr>
              <a:t>Concepts</a:t>
            </a:r>
            <a:endParaRPr lang="en-US" dirty="0"/>
          </a:p>
        </p:txBody>
      </p:sp>
      <p:sp>
        <p:nvSpPr>
          <p:cNvPr id="51203" name="Textplatzhalter 74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Model Engineering basic architecture</a:t>
            </a:r>
            <a:endParaRPr lang="de-AT" altLang="en-US">
              <a:solidFill>
                <a:srgbClr val="7F7F7F"/>
              </a:solidFill>
            </a:endParaRPr>
          </a:p>
        </p:txBody>
      </p:sp>
      <p:grpSp>
        <p:nvGrpSpPr>
          <p:cNvPr id="51204" name="Gruppieren 78"/>
          <p:cNvGrpSpPr>
            <a:grpSpLocks/>
          </p:cNvGrpSpPr>
          <p:nvPr/>
        </p:nvGrpSpPr>
        <p:grpSpPr bwMode="auto">
          <a:xfrm>
            <a:off x="427038" y="1244600"/>
            <a:ext cx="8210550" cy="4579938"/>
            <a:chOff x="467310" y="1441450"/>
            <a:chExt cx="8209965" cy="4579152"/>
          </a:xfrm>
        </p:grpSpPr>
        <p:sp>
          <p:nvSpPr>
            <p:cNvPr id="51205" name="Text Box 28"/>
            <p:cNvSpPr txBox="1">
              <a:spLocks noChangeArrowheads="1"/>
            </p:cNvSpPr>
            <p:nvPr/>
          </p:nvSpPr>
          <p:spPr bwMode="auto">
            <a:xfrm rot="-4500000">
              <a:off x="-14295" y="5200442"/>
              <a:ext cx="13017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Realization</a:t>
              </a:r>
            </a:p>
          </p:txBody>
        </p:sp>
        <p:grpSp>
          <p:nvGrpSpPr>
            <p:cNvPr id="51206" name="Gruppieren 77"/>
            <p:cNvGrpSpPr>
              <a:grpSpLocks/>
            </p:cNvGrpSpPr>
            <p:nvPr/>
          </p:nvGrpSpPr>
          <p:grpSpPr bwMode="auto">
            <a:xfrm>
              <a:off x="467310" y="1441450"/>
              <a:ext cx="8209965" cy="4508500"/>
              <a:chOff x="467310" y="1441450"/>
              <a:chExt cx="8209965" cy="4508500"/>
            </a:xfrm>
          </p:grpSpPr>
          <p:sp>
            <p:nvSpPr>
              <p:cNvPr id="51207" name="AutoShape 3"/>
              <p:cNvSpPr>
                <a:spLocks noChangeArrowheads="1"/>
              </p:cNvSpPr>
              <p:nvPr/>
            </p:nvSpPr>
            <p:spPr bwMode="auto">
              <a:xfrm rot="1199157" flipH="1" flipV="1">
                <a:off x="3886200" y="3135313"/>
                <a:ext cx="361950" cy="1738312"/>
              </a:xfrm>
              <a:prstGeom prst="curvedRightArrow">
                <a:avLst>
                  <a:gd name="adj1" fmla="val 96053"/>
                  <a:gd name="adj2" fmla="val 192105"/>
                  <a:gd name="adj3" fmla="val 33333"/>
                </a:avLst>
              </a:prstGeom>
              <a:solidFill>
                <a:srgbClr val="99CCFF"/>
              </a:solidFill>
              <a:ln w="317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 b="1"/>
              </a:p>
            </p:txBody>
          </p:sp>
          <p:pic>
            <p:nvPicPr>
              <p:cNvPr id="51208" name="Picture 74" descr="pfeil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7249" t="54445"/>
              <a:stretch>
                <a:fillRect/>
              </a:stretch>
            </p:blipFill>
            <p:spPr bwMode="auto">
              <a:xfrm rot="-592767">
                <a:off x="3492500" y="4213225"/>
                <a:ext cx="1122363" cy="723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209" name="AutoShape 2"/>
              <p:cNvSpPr>
                <a:spLocks noChangeArrowheads="1"/>
              </p:cNvSpPr>
              <p:nvPr/>
            </p:nvSpPr>
            <p:spPr bwMode="auto">
              <a:xfrm rot="1198061">
                <a:off x="3419475" y="3133725"/>
                <a:ext cx="361950" cy="1735138"/>
              </a:xfrm>
              <a:prstGeom prst="curvedRightArrow">
                <a:avLst>
                  <a:gd name="adj1" fmla="val 95877"/>
                  <a:gd name="adj2" fmla="val 191754"/>
                  <a:gd name="adj3" fmla="val 33333"/>
                </a:avLst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 b="1"/>
              </a:p>
            </p:txBody>
          </p:sp>
          <p:sp>
            <p:nvSpPr>
              <p:cNvPr id="51210" name="AutoShape 4"/>
              <p:cNvSpPr>
                <a:spLocks noChangeArrowheads="1"/>
              </p:cNvSpPr>
              <p:nvPr/>
            </p:nvSpPr>
            <p:spPr bwMode="auto">
              <a:xfrm>
                <a:off x="2092325" y="3284538"/>
                <a:ext cx="504825" cy="1368425"/>
              </a:xfrm>
              <a:prstGeom prst="downArrow">
                <a:avLst>
                  <a:gd name="adj1" fmla="val 50000"/>
                  <a:gd name="adj2" fmla="val 67767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11" name="Rectangle 5"/>
              <p:cNvSpPr>
                <a:spLocks noChangeArrowheads="1"/>
              </p:cNvSpPr>
              <p:nvPr/>
            </p:nvSpPr>
            <p:spPr bwMode="auto">
              <a:xfrm>
                <a:off x="1446213" y="3573463"/>
                <a:ext cx="1944687" cy="503237"/>
              </a:xfrm>
              <a:prstGeom prst="rect">
                <a:avLst/>
              </a:prstGeom>
              <a:solidFill>
                <a:srgbClr val="FF9933">
                  <a:alpha val="50195"/>
                </a:srgb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12" name="AutoShape 6"/>
              <p:cNvSpPr>
                <a:spLocks noChangeArrowheads="1"/>
              </p:cNvSpPr>
              <p:nvPr/>
            </p:nvSpPr>
            <p:spPr bwMode="auto">
              <a:xfrm>
                <a:off x="2020888" y="3355975"/>
                <a:ext cx="504825" cy="1368425"/>
              </a:xfrm>
              <a:prstGeom prst="downArrow">
                <a:avLst>
                  <a:gd name="adj1" fmla="val 50000"/>
                  <a:gd name="adj2" fmla="val 67767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13" name="Rectangle 7"/>
              <p:cNvSpPr>
                <a:spLocks noChangeArrowheads="1"/>
              </p:cNvSpPr>
              <p:nvPr/>
            </p:nvSpPr>
            <p:spPr bwMode="auto">
              <a:xfrm>
                <a:off x="1374775" y="3644900"/>
                <a:ext cx="1944688" cy="503238"/>
              </a:xfrm>
              <a:prstGeom prst="rect">
                <a:avLst/>
              </a:prstGeom>
              <a:solidFill>
                <a:srgbClr val="FF9933">
                  <a:alpha val="50195"/>
                </a:srgb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14" name="AutoShape 8"/>
              <p:cNvSpPr>
                <a:spLocks noChangeArrowheads="1"/>
              </p:cNvSpPr>
              <p:nvPr/>
            </p:nvSpPr>
            <p:spPr bwMode="auto">
              <a:xfrm>
                <a:off x="1949450" y="3429000"/>
                <a:ext cx="504825" cy="1368425"/>
              </a:xfrm>
              <a:prstGeom prst="downArrow">
                <a:avLst>
                  <a:gd name="adj1" fmla="val 50000"/>
                  <a:gd name="adj2" fmla="val 67767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15" name="Rectangle 9"/>
              <p:cNvSpPr>
                <a:spLocks noChangeArrowheads="1"/>
              </p:cNvSpPr>
              <p:nvPr/>
            </p:nvSpPr>
            <p:spPr bwMode="auto">
              <a:xfrm>
                <a:off x="1301750" y="3717925"/>
                <a:ext cx="1944688" cy="503238"/>
              </a:xfrm>
              <a:prstGeom prst="rect">
                <a:avLst/>
              </a:prstGeom>
              <a:solidFill>
                <a:srgbClr val="FF9933">
                  <a:alpha val="50195"/>
                </a:srgb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16" name="Rectangle 10"/>
              <p:cNvSpPr>
                <a:spLocks noChangeArrowheads="1"/>
              </p:cNvSpPr>
              <p:nvPr/>
            </p:nvSpPr>
            <p:spPr bwMode="auto">
              <a:xfrm>
                <a:off x="4429125" y="4870450"/>
                <a:ext cx="1944688" cy="936625"/>
              </a:xfrm>
              <a:prstGeom prst="rect">
                <a:avLst/>
              </a:prstGeom>
              <a:solidFill>
                <a:srgbClr val="66FF66">
                  <a:alpha val="50195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17" name="Rectangle 11"/>
              <p:cNvSpPr>
                <a:spLocks noChangeArrowheads="1"/>
              </p:cNvSpPr>
              <p:nvPr/>
            </p:nvSpPr>
            <p:spPr bwMode="auto">
              <a:xfrm>
                <a:off x="4429125" y="3502025"/>
                <a:ext cx="1944688" cy="93662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18" name="Rectangle 12"/>
              <p:cNvSpPr>
                <a:spLocks noChangeArrowheads="1"/>
              </p:cNvSpPr>
              <p:nvPr/>
            </p:nvSpPr>
            <p:spPr bwMode="auto">
              <a:xfrm>
                <a:off x="2228850" y="3789363"/>
                <a:ext cx="233363" cy="144462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cxnSp>
            <p:nvCxnSpPr>
              <p:cNvPr id="51219" name="AutoShape 13"/>
              <p:cNvCxnSpPr>
                <a:cxnSpLocks noChangeShapeType="1"/>
                <a:stCxn id="51211" idx="3"/>
                <a:endCxn id="51217" idx="1"/>
              </p:cNvCxnSpPr>
              <p:nvPr/>
            </p:nvCxnSpPr>
            <p:spPr bwMode="auto">
              <a:xfrm>
                <a:off x="3390900" y="3825875"/>
                <a:ext cx="1038225" cy="14446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20" name="AutoShape 14"/>
              <p:cNvCxnSpPr>
                <a:cxnSpLocks noChangeShapeType="1"/>
                <a:stCxn id="51213" idx="3"/>
                <a:endCxn id="51217" idx="1"/>
              </p:cNvCxnSpPr>
              <p:nvPr/>
            </p:nvCxnSpPr>
            <p:spPr bwMode="auto">
              <a:xfrm>
                <a:off x="3319463" y="3897313"/>
                <a:ext cx="1109662" cy="730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21" name="AutoShape 15"/>
              <p:cNvCxnSpPr>
                <a:cxnSpLocks noChangeShapeType="1"/>
                <a:stCxn id="51222" idx="3"/>
                <a:endCxn id="51216" idx="1"/>
              </p:cNvCxnSpPr>
              <p:nvPr/>
            </p:nvCxnSpPr>
            <p:spPr bwMode="auto">
              <a:xfrm>
                <a:off x="3390900" y="5265738"/>
                <a:ext cx="1038225" cy="730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22" name="Rectangle 16"/>
              <p:cNvSpPr>
                <a:spLocks noChangeArrowheads="1"/>
              </p:cNvSpPr>
              <p:nvPr/>
            </p:nvSpPr>
            <p:spPr bwMode="auto">
              <a:xfrm>
                <a:off x="1446213" y="4797425"/>
                <a:ext cx="1944687" cy="936625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23" name="Rectangle 17"/>
              <p:cNvSpPr>
                <a:spLocks noChangeArrowheads="1"/>
              </p:cNvSpPr>
              <p:nvPr/>
            </p:nvSpPr>
            <p:spPr bwMode="auto">
              <a:xfrm>
                <a:off x="4429125" y="2205038"/>
                <a:ext cx="1944688" cy="936625"/>
              </a:xfrm>
              <a:prstGeom prst="rect">
                <a:avLst/>
              </a:prstGeom>
              <a:solidFill>
                <a:srgbClr val="6699FF">
                  <a:alpha val="50195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cxnSp>
            <p:nvCxnSpPr>
              <p:cNvPr id="51224" name="AutoShape 18"/>
              <p:cNvCxnSpPr>
                <a:cxnSpLocks noChangeShapeType="1"/>
                <a:stCxn id="51231" idx="3"/>
                <a:endCxn id="51223" idx="1"/>
              </p:cNvCxnSpPr>
              <p:nvPr/>
            </p:nvCxnSpPr>
            <p:spPr bwMode="auto">
              <a:xfrm>
                <a:off x="3319463" y="2673350"/>
                <a:ext cx="1109662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25" name="Rectangle 19"/>
              <p:cNvSpPr>
                <a:spLocks noChangeArrowheads="1"/>
              </p:cNvSpPr>
              <p:nvPr/>
            </p:nvSpPr>
            <p:spPr bwMode="auto">
              <a:xfrm>
                <a:off x="1446213" y="2133600"/>
                <a:ext cx="1944687" cy="936625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cxnSp>
            <p:nvCxnSpPr>
              <p:cNvPr id="51226" name="AutoShape 20"/>
              <p:cNvCxnSpPr>
                <a:cxnSpLocks noChangeShapeType="1"/>
                <a:stCxn id="51225" idx="3"/>
                <a:endCxn id="51223" idx="1"/>
              </p:cNvCxnSpPr>
              <p:nvPr/>
            </p:nvCxnSpPr>
            <p:spPr bwMode="auto">
              <a:xfrm>
                <a:off x="3390900" y="2601913"/>
                <a:ext cx="1038225" cy="7143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27" name="AutoShape 21"/>
              <p:cNvCxnSpPr>
                <a:cxnSpLocks noChangeShapeType="1"/>
                <a:stCxn id="51230" idx="3"/>
                <a:endCxn id="51216" idx="1"/>
              </p:cNvCxnSpPr>
              <p:nvPr/>
            </p:nvCxnSpPr>
            <p:spPr bwMode="auto">
              <a:xfrm>
                <a:off x="3319463" y="5338763"/>
                <a:ext cx="1109662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28" name="Rectangle 22"/>
              <p:cNvSpPr>
                <a:spLocks noChangeArrowheads="1"/>
              </p:cNvSpPr>
              <p:nvPr/>
            </p:nvSpPr>
            <p:spPr bwMode="auto">
              <a:xfrm>
                <a:off x="2157413" y="3860800"/>
                <a:ext cx="233362" cy="144463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29" name="Rectangle 23"/>
              <p:cNvSpPr>
                <a:spLocks noChangeArrowheads="1"/>
              </p:cNvSpPr>
              <p:nvPr/>
            </p:nvSpPr>
            <p:spPr bwMode="auto">
              <a:xfrm>
                <a:off x="2085975" y="3932238"/>
                <a:ext cx="233363" cy="144462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30" name="Rectangle 24"/>
              <p:cNvSpPr>
                <a:spLocks noChangeArrowheads="1"/>
              </p:cNvSpPr>
              <p:nvPr/>
            </p:nvSpPr>
            <p:spPr bwMode="auto">
              <a:xfrm>
                <a:off x="1374775" y="4870450"/>
                <a:ext cx="1944688" cy="936625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31" name="Rectangle 25"/>
              <p:cNvSpPr>
                <a:spLocks noChangeArrowheads="1"/>
              </p:cNvSpPr>
              <p:nvPr/>
            </p:nvSpPr>
            <p:spPr bwMode="auto">
              <a:xfrm>
                <a:off x="1374775" y="2205038"/>
                <a:ext cx="1944688" cy="936625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32" name="Text Box 27"/>
              <p:cNvSpPr txBox="1">
                <a:spLocks noChangeArrowheads="1"/>
              </p:cNvSpPr>
              <p:nvPr/>
            </p:nvSpPr>
            <p:spPr bwMode="auto">
              <a:xfrm rot="-4500000">
                <a:off x="84993" y="2516773"/>
                <a:ext cx="11031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Modeling</a:t>
                </a:r>
              </a:p>
            </p:txBody>
          </p:sp>
          <p:sp>
            <p:nvSpPr>
              <p:cNvPr id="51233" name="Rectangle 29"/>
              <p:cNvSpPr>
                <a:spLocks noChangeArrowheads="1"/>
              </p:cNvSpPr>
              <p:nvPr/>
            </p:nvSpPr>
            <p:spPr bwMode="auto">
              <a:xfrm>
                <a:off x="1303338" y="2278063"/>
                <a:ext cx="1944687" cy="936625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34" name="Rectangle 30"/>
              <p:cNvSpPr>
                <a:spLocks noChangeArrowheads="1"/>
              </p:cNvSpPr>
              <p:nvPr/>
            </p:nvSpPr>
            <p:spPr bwMode="auto">
              <a:xfrm>
                <a:off x="1230313" y="2349500"/>
                <a:ext cx="1944687" cy="936625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Model</a:t>
                </a:r>
              </a:p>
            </p:txBody>
          </p:sp>
          <p:sp>
            <p:nvSpPr>
              <p:cNvPr id="51235" name="Rectangle 31"/>
              <p:cNvSpPr>
                <a:spLocks noChangeArrowheads="1"/>
              </p:cNvSpPr>
              <p:nvPr/>
            </p:nvSpPr>
            <p:spPr bwMode="auto">
              <a:xfrm>
                <a:off x="1303338" y="4941888"/>
                <a:ext cx="1944687" cy="936625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sp>
            <p:nvSpPr>
              <p:cNvPr id="51236" name="Rectangle 32"/>
              <p:cNvSpPr>
                <a:spLocks noChangeArrowheads="1"/>
              </p:cNvSpPr>
              <p:nvPr/>
            </p:nvSpPr>
            <p:spPr bwMode="auto">
              <a:xfrm>
                <a:off x="1230313" y="5013325"/>
                <a:ext cx="1944687" cy="936625"/>
              </a:xfrm>
              <a:prstGeom prst="rect">
                <a:avLst/>
              </a:prstGeom>
              <a:solidFill>
                <a:srgbClr val="FFFF66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Artifacts</a:t>
                </a:r>
                <a:br>
                  <a:rPr lang="de-DE" altLang="en-US" sz="1800" b="1"/>
                </a:br>
                <a:r>
                  <a:rPr lang="de-DE" altLang="en-US" sz="1800" b="1"/>
                  <a:t>(e.g. code)</a:t>
                </a:r>
              </a:p>
            </p:txBody>
          </p:sp>
          <p:sp>
            <p:nvSpPr>
              <p:cNvPr id="51237" name="Rectangle 33"/>
              <p:cNvSpPr>
                <a:spLocks noChangeArrowheads="1"/>
              </p:cNvSpPr>
              <p:nvPr/>
            </p:nvSpPr>
            <p:spPr bwMode="auto">
              <a:xfrm>
                <a:off x="4356100" y="2276475"/>
                <a:ext cx="1944688" cy="936625"/>
              </a:xfrm>
              <a:prstGeom prst="rect">
                <a:avLst/>
              </a:prstGeom>
              <a:solidFill>
                <a:srgbClr val="6699FF">
                  <a:alpha val="50195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Modeling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language</a:t>
                </a:r>
              </a:p>
            </p:txBody>
          </p:sp>
          <p:sp>
            <p:nvSpPr>
              <p:cNvPr id="51238" name="Rectangle 34"/>
              <p:cNvSpPr>
                <a:spLocks noChangeArrowheads="1"/>
              </p:cNvSpPr>
              <p:nvPr/>
            </p:nvSpPr>
            <p:spPr bwMode="auto">
              <a:xfrm>
                <a:off x="4356100" y="4941888"/>
                <a:ext cx="1944688" cy="936625"/>
              </a:xfrm>
              <a:prstGeom prst="rect">
                <a:avLst/>
              </a:prstGeom>
              <a:solidFill>
                <a:srgbClr val="66FF66">
                  <a:alpha val="50195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Platform</a:t>
                </a:r>
              </a:p>
            </p:txBody>
          </p:sp>
          <p:sp>
            <p:nvSpPr>
              <p:cNvPr id="51239" name="Rectangle 35"/>
              <p:cNvSpPr>
                <a:spLocks noChangeArrowheads="1"/>
              </p:cNvSpPr>
              <p:nvPr/>
            </p:nvSpPr>
            <p:spPr bwMode="auto">
              <a:xfrm>
                <a:off x="6732588" y="2276475"/>
                <a:ext cx="1944687" cy="936625"/>
              </a:xfrm>
              <a:prstGeom prst="rect">
                <a:avLst/>
              </a:prstGeom>
              <a:solidFill>
                <a:srgbClr val="FF99FF">
                  <a:alpha val="41960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Meta-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modeling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language</a:t>
                </a:r>
              </a:p>
            </p:txBody>
          </p:sp>
          <p:sp>
            <p:nvSpPr>
              <p:cNvPr id="51240" name="Rectangle 36"/>
              <p:cNvSpPr>
                <a:spLocks noChangeArrowheads="1"/>
              </p:cNvSpPr>
              <p:nvPr/>
            </p:nvSpPr>
            <p:spPr bwMode="auto">
              <a:xfrm>
                <a:off x="4354513" y="3575050"/>
                <a:ext cx="1944687" cy="936625"/>
              </a:xfrm>
              <a:prstGeom prst="rect">
                <a:avLst/>
              </a:prstGeom>
              <a:solidFill>
                <a:srgbClr val="00FFFF">
                  <a:alpha val="50195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Transformation</a:t>
                </a:r>
                <a:br>
                  <a:rPr lang="de-DE" altLang="en-US" sz="1800" b="1"/>
                </a:br>
                <a:r>
                  <a:rPr lang="de-DE" altLang="en-US" sz="1800" b="1"/>
                  <a:t>definition</a:t>
                </a:r>
              </a:p>
            </p:txBody>
          </p:sp>
          <p:sp>
            <p:nvSpPr>
              <p:cNvPr id="51241" name="Rectangle 37"/>
              <p:cNvSpPr>
                <a:spLocks noChangeArrowheads="1"/>
              </p:cNvSpPr>
              <p:nvPr/>
            </p:nvSpPr>
            <p:spPr bwMode="auto">
              <a:xfrm>
                <a:off x="6732588" y="3575050"/>
                <a:ext cx="1944687" cy="936625"/>
              </a:xfrm>
              <a:prstGeom prst="rect">
                <a:avLst/>
              </a:prstGeom>
              <a:solidFill>
                <a:srgbClr val="FF99FF">
                  <a:alpha val="41960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Transformation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language</a:t>
                </a:r>
              </a:p>
            </p:txBody>
          </p:sp>
          <p:cxnSp>
            <p:nvCxnSpPr>
              <p:cNvPr id="51242" name="AutoShape 38"/>
              <p:cNvCxnSpPr>
                <a:cxnSpLocks noChangeShapeType="1"/>
                <a:stCxn id="51234" idx="3"/>
                <a:endCxn id="51237" idx="1"/>
              </p:cNvCxnSpPr>
              <p:nvPr/>
            </p:nvCxnSpPr>
            <p:spPr bwMode="auto">
              <a:xfrm flipV="1">
                <a:off x="3175000" y="2744788"/>
                <a:ext cx="1181100" cy="730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43" name="AutoShape 39"/>
              <p:cNvCxnSpPr>
                <a:cxnSpLocks noChangeShapeType="1"/>
                <a:stCxn id="51237" idx="3"/>
                <a:endCxn id="51239" idx="1"/>
              </p:cNvCxnSpPr>
              <p:nvPr/>
            </p:nvCxnSpPr>
            <p:spPr bwMode="auto">
              <a:xfrm>
                <a:off x="6300788" y="2744788"/>
                <a:ext cx="431800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44" name="AutoShape 40"/>
              <p:cNvCxnSpPr>
                <a:cxnSpLocks noChangeShapeType="1"/>
                <a:stCxn id="51240" idx="3"/>
                <a:endCxn id="51241" idx="1"/>
              </p:cNvCxnSpPr>
              <p:nvPr/>
            </p:nvCxnSpPr>
            <p:spPr bwMode="auto">
              <a:xfrm>
                <a:off x="6299200" y="4043363"/>
                <a:ext cx="433388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45" name="AutoShape 41"/>
              <p:cNvCxnSpPr>
                <a:cxnSpLocks noChangeShapeType="1"/>
                <a:stCxn id="51236" idx="3"/>
                <a:endCxn id="51238" idx="1"/>
              </p:cNvCxnSpPr>
              <p:nvPr/>
            </p:nvCxnSpPr>
            <p:spPr bwMode="auto">
              <a:xfrm flipV="1">
                <a:off x="3175000" y="5410200"/>
                <a:ext cx="1181100" cy="7143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46" name="Rectangle 42"/>
              <p:cNvSpPr>
                <a:spLocks noChangeArrowheads="1"/>
              </p:cNvSpPr>
              <p:nvPr/>
            </p:nvSpPr>
            <p:spPr bwMode="auto">
              <a:xfrm>
                <a:off x="2012950" y="4005263"/>
                <a:ext cx="233363" cy="144462"/>
              </a:xfrm>
              <a:prstGeom prst="rect">
                <a:avLst/>
              </a:prstGeom>
              <a:solidFill>
                <a:srgbClr val="FF99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47" name="AutoShape 43"/>
              <p:cNvSpPr>
                <a:spLocks noChangeArrowheads="1"/>
              </p:cNvSpPr>
              <p:nvPr/>
            </p:nvSpPr>
            <p:spPr bwMode="auto">
              <a:xfrm>
                <a:off x="1876425" y="3500438"/>
                <a:ext cx="504825" cy="1368425"/>
              </a:xfrm>
              <a:prstGeom prst="downArrow">
                <a:avLst>
                  <a:gd name="adj1" fmla="val 50000"/>
                  <a:gd name="adj2" fmla="val 67767"/>
                </a:avLst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de-DE" altLang="en-US" sz="1800"/>
              </a:p>
            </p:txBody>
          </p:sp>
          <p:cxnSp>
            <p:nvCxnSpPr>
              <p:cNvPr id="51248" name="AutoShape 44"/>
              <p:cNvCxnSpPr>
                <a:cxnSpLocks noChangeShapeType="1"/>
                <a:stCxn id="51235" idx="3"/>
                <a:endCxn id="51238" idx="1"/>
              </p:cNvCxnSpPr>
              <p:nvPr/>
            </p:nvCxnSpPr>
            <p:spPr bwMode="auto">
              <a:xfrm>
                <a:off x="3248025" y="5410200"/>
                <a:ext cx="1108075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49" name="AutoShape 45"/>
              <p:cNvCxnSpPr>
                <a:cxnSpLocks noChangeShapeType="1"/>
                <a:stCxn id="51233" idx="3"/>
                <a:endCxn id="51237" idx="1"/>
              </p:cNvCxnSpPr>
              <p:nvPr/>
            </p:nvCxnSpPr>
            <p:spPr bwMode="auto">
              <a:xfrm flipV="1">
                <a:off x="3248025" y="2744788"/>
                <a:ext cx="1108075" cy="158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50" name="AutoShape 46"/>
              <p:cNvCxnSpPr>
                <a:cxnSpLocks noChangeShapeType="1"/>
                <a:stCxn id="51223" idx="3"/>
                <a:endCxn id="51239" idx="1"/>
              </p:cNvCxnSpPr>
              <p:nvPr/>
            </p:nvCxnSpPr>
            <p:spPr bwMode="auto">
              <a:xfrm>
                <a:off x="6373813" y="2673350"/>
                <a:ext cx="358775" cy="7143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51" name="AutoShape 47"/>
              <p:cNvCxnSpPr>
                <a:cxnSpLocks noChangeShapeType="1"/>
                <a:stCxn id="51217" idx="3"/>
                <a:endCxn id="51241" idx="1"/>
              </p:cNvCxnSpPr>
              <p:nvPr/>
            </p:nvCxnSpPr>
            <p:spPr bwMode="auto">
              <a:xfrm>
                <a:off x="6373813" y="3970338"/>
                <a:ext cx="358775" cy="730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52" name="Line 48"/>
              <p:cNvSpPr>
                <a:spLocks noChangeShapeType="1"/>
              </p:cNvSpPr>
              <p:nvPr/>
            </p:nvSpPr>
            <p:spPr bwMode="auto">
              <a:xfrm>
                <a:off x="6959600" y="5810250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253" name="Text Box 49"/>
              <p:cNvSpPr txBox="1">
                <a:spLocks noChangeArrowheads="1"/>
              </p:cNvSpPr>
              <p:nvPr/>
            </p:nvSpPr>
            <p:spPr bwMode="auto">
              <a:xfrm>
                <a:off x="7354888" y="5662613"/>
                <a:ext cx="53412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200"/>
                  <a:t>uses</a:t>
                </a:r>
              </a:p>
            </p:txBody>
          </p:sp>
          <p:sp>
            <p:nvSpPr>
              <p:cNvPr id="51254" name="Line 50"/>
              <p:cNvSpPr>
                <a:spLocks noChangeShapeType="1"/>
              </p:cNvSpPr>
              <p:nvPr/>
            </p:nvSpPr>
            <p:spPr bwMode="auto">
              <a:xfrm>
                <a:off x="6959600" y="5233988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255" name="Text Box 51"/>
              <p:cNvSpPr txBox="1">
                <a:spLocks noChangeArrowheads="1"/>
              </p:cNvSpPr>
              <p:nvPr/>
            </p:nvSpPr>
            <p:spPr bwMode="auto">
              <a:xfrm>
                <a:off x="7354888" y="5086350"/>
                <a:ext cx="122180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200"/>
                  <a:t>defined using</a:t>
                </a:r>
              </a:p>
            </p:txBody>
          </p:sp>
          <p:cxnSp>
            <p:nvCxnSpPr>
              <p:cNvPr id="51256" name="AutoShape 52"/>
              <p:cNvCxnSpPr>
                <a:cxnSpLocks noChangeShapeType="1"/>
                <a:stCxn id="51271" idx="3"/>
                <a:endCxn id="51240" idx="1"/>
              </p:cNvCxnSpPr>
              <p:nvPr/>
            </p:nvCxnSpPr>
            <p:spPr bwMode="auto">
              <a:xfrm>
                <a:off x="3175000" y="4043363"/>
                <a:ext cx="1179513" cy="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257" name="AutoShape 53"/>
              <p:cNvCxnSpPr>
                <a:cxnSpLocks noChangeShapeType="1"/>
                <a:stCxn id="51215" idx="3"/>
                <a:endCxn id="51240" idx="1"/>
              </p:cNvCxnSpPr>
              <p:nvPr/>
            </p:nvCxnSpPr>
            <p:spPr bwMode="auto">
              <a:xfrm>
                <a:off x="3246438" y="3970338"/>
                <a:ext cx="1108075" cy="730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58" name="Line 54"/>
              <p:cNvSpPr>
                <a:spLocks noChangeShapeType="1"/>
              </p:cNvSpPr>
              <p:nvPr/>
            </p:nvSpPr>
            <p:spPr bwMode="auto">
              <a:xfrm>
                <a:off x="6959600" y="5521325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259" name="Text Box 55"/>
              <p:cNvSpPr txBox="1">
                <a:spLocks noChangeArrowheads="1"/>
              </p:cNvSpPr>
              <p:nvPr/>
            </p:nvSpPr>
            <p:spPr bwMode="auto">
              <a:xfrm>
                <a:off x="7354888" y="5373688"/>
                <a:ext cx="99540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200"/>
                  <a:t>defined by</a:t>
                </a:r>
              </a:p>
            </p:txBody>
          </p:sp>
          <p:cxnSp>
            <p:nvCxnSpPr>
              <p:cNvPr id="51260" name="AutoShape 56"/>
              <p:cNvCxnSpPr>
                <a:cxnSpLocks noChangeShapeType="1"/>
                <a:stCxn id="51241" idx="0"/>
                <a:endCxn id="51239" idx="2"/>
              </p:cNvCxnSpPr>
              <p:nvPr/>
            </p:nvCxnSpPr>
            <p:spPr bwMode="auto">
              <a:xfrm flipV="1">
                <a:off x="7705725" y="3213100"/>
                <a:ext cx="0" cy="36195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261" name="AutoShape 57"/>
              <p:cNvSpPr>
                <a:spLocks/>
              </p:cNvSpPr>
              <p:nvPr/>
            </p:nvSpPr>
            <p:spPr bwMode="auto">
              <a:xfrm rot="5400000">
                <a:off x="5220494" y="908844"/>
                <a:ext cx="215900" cy="1944688"/>
              </a:xfrm>
              <a:prstGeom prst="leftBrace">
                <a:avLst>
                  <a:gd name="adj1" fmla="val 7506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62" name="Text Box 58"/>
              <p:cNvSpPr txBox="1">
                <a:spLocks noChangeArrowheads="1"/>
              </p:cNvSpPr>
              <p:nvPr/>
            </p:nvSpPr>
            <p:spPr bwMode="auto">
              <a:xfrm>
                <a:off x="4107632" y="1465610"/>
                <a:ext cx="259228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Application domain</a:t>
                </a:r>
              </a:p>
            </p:txBody>
          </p:sp>
          <p:sp>
            <p:nvSpPr>
              <p:cNvPr id="51263" name="Text Box 59"/>
              <p:cNvSpPr txBox="1">
                <a:spLocks noChangeArrowheads="1"/>
              </p:cNvSpPr>
              <p:nvPr/>
            </p:nvSpPr>
            <p:spPr bwMode="auto">
              <a:xfrm>
                <a:off x="1576388" y="1441450"/>
                <a:ext cx="131638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Application</a:t>
                </a:r>
              </a:p>
            </p:txBody>
          </p:sp>
          <p:sp>
            <p:nvSpPr>
              <p:cNvPr id="51264" name="Text Box 60"/>
              <p:cNvSpPr txBox="1">
                <a:spLocks noChangeArrowheads="1"/>
              </p:cNvSpPr>
              <p:nvPr/>
            </p:nvSpPr>
            <p:spPr bwMode="auto">
              <a:xfrm>
                <a:off x="6948488" y="1441450"/>
                <a:ext cx="130978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Meta-Level</a:t>
                </a:r>
              </a:p>
            </p:txBody>
          </p:sp>
          <p:sp>
            <p:nvSpPr>
              <p:cNvPr id="51265" name="AutoShape 61"/>
              <p:cNvSpPr>
                <a:spLocks/>
              </p:cNvSpPr>
              <p:nvPr/>
            </p:nvSpPr>
            <p:spPr bwMode="auto">
              <a:xfrm rot="5400000">
                <a:off x="2166144" y="908844"/>
                <a:ext cx="215900" cy="1944688"/>
              </a:xfrm>
              <a:prstGeom prst="leftBrace">
                <a:avLst>
                  <a:gd name="adj1" fmla="val 7506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66" name="AutoShape 62"/>
              <p:cNvSpPr>
                <a:spLocks/>
              </p:cNvSpPr>
              <p:nvPr/>
            </p:nvSpPr>
            <p:spPr bwMode="auto">
              <a:xfrm rot="5400000">
                <a:off x="7596982" y="908844"/>
                <a:ext cx="215900" cy="1944687"/>
              </a:xfrm>
              <a:prstGeom prst="leftBrace">
                <a:avLst>
                  <a:gd name="adj1" fmla="val 75061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67" name="AutoShape 63"/>
              <p:cNvSpPr>
                <a:spLocks/>
              </p:cNvSpPr>
              <p:nvPr/>
            </p:nvSpPr>
            <p:spPr bwMode="auto">
              <a:xfrm>
                <a:off x="869950" y="2208213"/>
                <a:ext cx="215900" cy="1077912"/>
              </a:xfrm>
              <a:prstGeom prst="leftBrace">
                <a:avLst>
                  <a:gd name="adj1" fmla="val 41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68" name="AutoShape 64"/>
              <p:cNvSpPr>
                <a:spLocks/>
              </p:cNvSpPr>
              <p:nvPr/>
            </p:nvSpPr>
            <p:spPr bwMode="auto">
              <a:xfrm>
                <a:off x="869950" y="4868863"/>
                <a:ext cx="215900" cy="1077912"/>
              </a:xfrm>
              <a:prstGeom prst="leftBrace">
                <a:avLst>
                  <a:gd name="adj1" fmla="val 41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69" name="Text Box 65"/>
              <p:cNvSpPr txBox="1">
                <a:spLocks noChangeArrowheads="1"/>
              </p:cNvSpPr>
              <p:nvPr/>
            </p:nvSpPr>
            <p:spPr bwMode="auto">
              <a:xfrm rot="-4500000">
                <a:off x="-50748" y="3839955"/>
                <a:ext cx="13746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800"/>
                  <a:t>Automation</a:t>
                </a:r>
              </a:p>
            </p:txBody>
          </p:sp>
          <p:sp>
            <p:nvSpPr>
              <p:cNvPr id="51270" name="AutoShape 66"/>
              <p:cNvSpPr>
                <a:spLocks/>
              </p:cNvSpPr>
              <p:nvPr/>
            </p:nvSpPr>
            <p:spPr bwMode="auto">
              <a:xfrm>
                <a:off x="869950" y="3502025"/>
                <a:ext cx="215900" cy="1077913"/>
              </a:xfrm>
              <a:prstGeom prst="leftBrace">
                <a:avLst>
                  <a:gd name="adj1" fmla="val 41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AT" altLang="en-US" sz="1800"/>
              </a:p>
            </p:txBody>
          </p:sp>
          <p:sp>
            <p:nvSpPr>
              <p:cNvPr id="51271" name="Rectangle 67"/>
              <p:cNvSpPr>
                <a:spLocks noChangeArrowheads="1"/>
              </p:cNvSpPr>
              <p:nvPr/>
            </p:nvSpPr>
            <p:spPr bwMode="auto">
              <a:xfrm>
                <a:off x="1230313" y="3790950"/>
                <a:ext cx="1944687" cy="503238"/>
              </a:xfrm>
              <a:prstGeom prst="rect">
                <a:avLst/>
              </a:prstGeom>
              <a:solidFill>
                <a:srgbClr val="FF9933">
                  <a:alpha val="50195"/>
                </a:srgbClr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de-DE" altLang="en-US" sz="1800" b="1"/>
                  <a:t>Transformation /</a:t>
                </a:r>
                <a:br>
                  <a:rPr lang="de-DE" altLang="en-US" sz="1800" b="1"/>
                </a:br>
                <a:r>
                  <a:rPr lang="de-DE" altLang="en-US" sz="1800" b="1"/>
                  <a:t>Code generation</a:t>
                </a:r>
              </a:p>
            </p:txBody>
          </p:sp>
          <p:sp>
            <p:nvSpPr>
              <p:cNvPr id="51272" name="Text Box 68"/>
              <p:cNvSpPr txBox="1">
                <a:spLocks noChangeArrowheads="1"/>
              </p:cNvSpPr>
              <p:nvPr/>
            </p:nvSpPr>
            <p:spPr bwMode="auto">
              <a:xfrm>
                <a:off x="4211638" y="3213100"/>
                <a:ext cx="207031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200"/>
                  <a:t>Abstraction (bottom-up)</a:t>
                </a:r>
              </a:p>
            </p:txBody>
          </p:sp>
          <p:sp>
            <p:nvSpPr>
              <p:cNvPr id="51273" name="Text Box 69"/>
              <p:cNvSpPr txBox="1">
                <a:spLocks noChangeArrowheads="1"/>
              </p:cNvSpPr>
              <p:nvPr/>
            </p:nvSpPr>
            <p:spPr bwMode="auto">
              <a:xfrm>
                <a:off x="2411413" y="3298825"/>
                <a:ext cx="64896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200"/>
                  <a:t>Reuse</a:t>
                </a:r>
              </a:p>
            </p:txBody>
          </p:sp>
          <p:sp>
            <p:nvSpPr>
              <p:cNvPr id="51274" name="Text Box 71"/>
              <p:cNvSpPr txBox="1">
                <a:spLocks noChangeArrowheads="1"/>
              </p:cNvSpPr>
              <p:nvPr/>
            </p:nvSpPr>
            <p:spPr bwMode="auto">
              <a:xfrm>
                <a:off x="3914775" y="4581525"/>
                <a:ext cx="20906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de-DE" altLang="en-US" sz="1200"/>
                  <a:t>Construction (top-down)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1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Modelware</a:t>
            </a:r>
            <a:r>
              <a:rPr lang="en-US" dirty="0"/>
              <a:t> vs. </a:t>
            </a:r>
            <a:r>
              <a:rPr lang="en-US" dirty="0" err="1"/>
              <a:t>Grammarware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5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/>
              <a:t>Two technical spaces</a:t>
            </a:r>
          </a:p>
        </p:txBody>
      </p:sp>
      <p:pic>
        <p:nvPicPr>
          <p:cNvPr id="5325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974850"/>
            <a:ext cx="7046912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Types of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30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 b="1"/>
              <a:t>Static models: </a:t>
            </a:r>
            <a:r>
              <a:rPr lang="en-US" altLang="en-US"/>
              <a:t>Focus on the static aspects of the system in terms of managed data and of structural shape and architecture of the system.</a:t>
            </a:r>
          </a:p>
          <a:p>
            <a:r>
              <a:rPr lang="en-US" altLang="en-US" b="1"/>
              <a:t>Dynamic models: </a:t>
            </a:r>
            <a:r>
              <a:rPr lang="en-US" altLang="en-US"/>
              <a:t>Emphasize the dynamic behavior of the system by showing the execution</a:t>
            </a:r>
          </a:p>
          <a:p>
            <a:endParaRPr lang="en-US" altLang="en-US"/>
          </a:p>
          <a:p>
            <a:r>
              <a:rPr lang="en-US" altLang="en-US"/>
              <a:t>Just think about UML!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Driven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Object Management Group (OMG) has defined its own comprehensive proposal for applying MDE practices to system’s development: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n-US" sz="2800" b="1" dirty="0"/>
              <a:t>MDA (Model-Driven Architecture)</a:t>
            </a:r>
          </a:p>
        </p:txBody>
      </p:sp>
    </p:spTree>
    <p:extLst>
      <p:ext uri="{BB962C8B-B14F-4D97-AF65-F5344CB8AC3E}">
        <p14:creationId xmlns:p14="http://schemas.microsoft.com/office/powerpoint/2010/main" val="293283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 principles of MDA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/>
          <a:lstStyle/>
          <a:p>
            <a:r>
              <a:rPr lang="en-US" altLang="en-US" b="1"/>
              <a:t>Models must be expressed in a well-defined notation</a:t>
            </a:r>
            <a:r>
              <a:rPr lang="en-US" altLang="en-US"/>
              <a:t>, so as to enable effective communication and understanding</a:t>
            </a:r>
          </a:p>
          <a:p>
            <a:r>
              <a:rPr lang="en-US" altLang="en-US"/>
              <a:t>Systems specifications must be organized around </a:t>
            </a:r>
            <a:r>
              <a:rPr lang="en-US" altLang="en-US" b="1"/>
              <a:t>a set of models and associated transformations</a:t>
            </a:r>
          </a:p>
          <a:p>
            <a:pPr lvl="1"/>
            <a:r>
              <a:rPr lang="en-US" altLang="en-US"/>
              <a:t>implementing mappings and relations between the models. </a:t>
            </a:r>
          </a:p>
          <a:p>
            <a:pPr lvl="1"/>
            <a:r>
              <a:rPr lang="en-US" altLang="en-US"/>
              <a:t>multi-layered and multi-perspective architectural framework.</a:t>
            </a:r>
          </a:p>
          <a:p>
            <a:r>
              <a:rPr lang="en-US" altLang="en-US"/>
              <a:t>Models must be </a:t>
            </a:r>
            <a:r>
              <a:rPr lang="en-US" altLang="en-US" b="1"/>
              <a:t>compliant with metamodels</a:t>
            </a:r>
          </a:p>
          <a:p>
            <a:r>
              <a:rPr lang="en-US" altLang="en-US"/>
              <a:t>Increase acceptance, broad adoption and tool competition  for MDE</a:t>
            </a:r>
          </a:p>
        </p:txBody>
      </p:sp>
    </p:spTree>
    <p:extLst>
      <p:ext uri="{BB962C8B-B14F-4D97-AF65-F5344CB8AC3E}">
        <p14:creationId xmlns:p14="http://schemas.microsoft.com/office/powerpoint/2010/main" val="308412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Definitions according to MDA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System</a:t>
            </a:r>
            <a:r>
              <a:rPr lang="en-US" dirty="0"/>
              <a:t>: The subject of any MDA specification (program, computer system, federation of systems)</a:t>
            </a:r>
          </a:p>
          <a:p>
            <a:pPr>
              <a:defRPr/>
            </a:pPr>
            <a:r>
              <a:rPr lang="en-US" b="1" dirty="0"/>
              <a:t>Problem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 (or </a:t>
            </a:r>
            <a:r>
              <a:rPr lang="en-US" b="1" dirty="0"/>
              <a:t>Domain</a:t>
            </a:r>
            <a:r>
              <a:rPr lang="en-US" dirty="0"/>
              <a:t>): The context or environment of the system</a:t>
            </a:r>
          </a:p>
          <a:p>
            <a:pPr>
              <a:defRPr/>
            </a:pPr>
            <a:r>
              <a:rPr lang="en-US" b="1" dirty="0"/>
              <a:t>Solution</a:t>
            </a:r>
            <a:r>
              <a:rPr lang="en-US" dirty="0"/>
              <a:t> </a:t>
            </a:r>
            <a:r>
              <a:rPr lang="en-US" b="1" dirty="0"/>
              <a:t>Space</a:t>
            </a:r>
            <a:r>
              <a:rPr lang="en-US" dirty="0"/>
              <a:t>: The spectrum of possible solutions that satisfy the </a:t>
            </a:r>
            <a:r>
              <a:rPr lang="en-US" dirty="0" err="1"/>
              <a:t>reqs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b="1" dirty="0"/>
              <a:t>Model</a:t>
            </a:r>
            <a:r>
              <a:rPr lang="en-US" dirty="0"/>
              <a:t>: Any representation of the system and/or its environment</a:t>
            </a:r>
          </a:p>
          <a:p>
            <a:pPr>
              <a:defRPr/>
            </a:pPr>
            <a:r>
              <a:rPr lang="en-US" b="1" dirty="0"/>
              <a:t>Architecture</a:t>
            </a:r>
            <a:r>
              <a:rPr lang="en-US" dirty="0"/>
              <a:t>: The specification of the parts and connectors of the system and the rules for the interactions of the parts using the connectors</a:t>
            </a:r>
          </a:p>
          <a:p>
            <a:pPr>
              <a:defRPr/>
            </a:pPr>
            <a:r>
              <a:rPr lang="en-US" b="1" dirty="0"/>
              <a:t>Platform</a:t>
            </a:r>
            <a:r>
              <a:rPr lang="en-US" dirty="0"/>
              <a:t>: Set of subsystems and technologies that provide a coherent set of functionalities for a specified goal</a:t>
            </a:r>
          </a:p>
          <a:p>
            <a:pPr>
              <a:defRPr/>
            </a:pPr>
            <a:r>
              <a:rPr lang="en-US" b="1" dirty="0"/>
              <a:t>Viewpoint</a:t>
            </a:r>
            <a:r>
              <a:rPr lang="en-US" dirty="0"/>
              <a:t>: A description of a system that focuses on one or more particular concerns</a:t>
            </a:r>
          </a:p>
          <a:p>
            <a:pPr>
              <a:defRPr/>
            </a:pPr>
            <a:r>
              <a:rPr lang="en-US" b="1" dirty="0"/>
              <a:t>View</a:t>
            </a:r>
            <a:r>
              <a:rPr lang="en-US" dirty="0"/>
              <a:t>: A model of a system seen under a specific viewpoint</a:t>
            </a:r>
          </a:p>
          <a:p>
            <a:pPr>
              <a:defRPr/>
            </a:pPr>
            <a:r>
              <a:rPr lang="en-US" b="1" dirty="0"/>
              <a:t>Transformation</a:t>
            </a:r>
            <a:r>
              <a:rPr lang="en-US" dirty="0"/>
              <a:t>: The conversion of a model into another model</a:t>
            </a:r>
          </a:p>
        </p:txBody>
      </p:sp>
    </p:spTree>
    <p:extLst>
      <p:ext uri="{BB962C8B-B14F-4D97-AF65-F5344CB8AC3E}">
        <p14:creationId xmlns:p14="http://schemas.microsoft.com/office/powerpoint/2010/main" val="628844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475656" y="1276350"/>
            <a:ext cx="6624736" cy="5581650"/>
            <a:chOff x="1182" y="866"/>
            <a:chExt cx="3570" cy="3018"/>
          </a:xfrm>
        </p:grpSpPr>
        <p:sp>
          <p:nvSpPr>
            <p:cNvPr id="64517" name="Text Box 3"/>
            <p:cNvSpPr txBox="1">
              <a:spLocks noChangeArrowheads="1"/>
            </p:cNvSpPr>
            <p:nvPr/>
          </p:nvSpPr>
          <p:spPr bwMode="auto">
            <a:xfrm>
              <a:off x="1682" y="912"/>
              <a:ext cx="1100" cy="445"/>
            </a:xfrm>
            <a:prstGeom prst="rect">
              <a:avLst/>
            </a:prstGeom>
            <a:noFill/>
            <a:ln w="4826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Base Level: UML</a:t>
              </a:r>
              <a:br>
                <a:rPr lang="de-AT" altLang="en-US" sz="1000"/>
              </a:br>
              <a:r>
                <a:rPr lang="de-AT" altLang="en-US" sz="1000"/>
                <a:t>Platform-Independent</a:t>
              </a:r>
              <a:br>
                <a:rPr lang="de-AT" altLang="en-US" sz="1000"/>
              </a:br>
              <a:r>
                <a:rPr lang="de-AT" altLang="en-US" sz="1000"/>
                <a:t>Model of Business</a:t>
              </a:r>
              <a:br>
                <a:rPr lang="de-AT" altLang="en-US" sz="1000"/>
              </a:br>
              <a:r>
                <a:rPr lang="de-AT" altLang="en-US" sz="1000"/>
                <a:t>Functionality &amp; Behavior</a:t>
              </a:r>
            </a:p>
          </p:txBody>
        </p:sp>
        <p:sp>
          <p:nvSpPr>
            <p:cNvPr id="64518" name="Text Box 4"/>
            <p:cNvSpPr txBox="1">
              <a:spLocks noChangeArrowheads="1"/>
            </p:cNvSpPr>
            <p:nvPr/>
          </p:nvSpPr>
          <p:spPr bwMode="auto">
            <a:xfrm>
              <a:off x="1865" y="1617"/>
              <a:ext cx="732" cy="253"/>
            </a:xfrm>
            <a:prstGeom prst="rect">
              <a:avLst/>
            </a:prstGeom>
            <a:noFill/>
            <a:ln w="4826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Automated</a:t>
              </a:r>
              <a:br>
                <a:rPr lang="de-AT" altLang="en-US" sz="1000"/>
              </a:br>
              <a:r>
                <a:rPr lang="de-AT" altLang="en-US" sz="1000"/>
                <a:t>Transformation</a:t>
              </a:r>
            </a:p>
          </p:txBody>
        </p:sp>
        <p:sp>
          <p:nvSpPr>
            <p:cNvPr id="64519" name="Text Box 5"/>
            <p:cNvSpPr txBox="1">
              <a:spLocks noChangeArrowheads="1"/>
            </p:cNvSpPr>
            <p:nvPr/>
          </p:nvSpPr>
          <p:spPr bwMode="auto">
            <a:xfrm>
              <a:off x="1692" y="2076"/>
              <a:ext cx="1079" cy="541"/>
            </a:xfrm>
            <a:prstGeom prst="rect">
              <a:avLst/>
            </a:prstGeom>
            <a:noFill/>
            <a:ln w="4826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Intermediate Level UML</a:t>
              </a:r>
              <a:br>
                <a:rPr lang="de-AT" altLang="en-US" sz="1000"/>
              </a:br>
              <a:r>
                <a:rPr lang="de-AT" altLang="en-US" sz="1000"/>
                <a:t>Platform-Specific</a:t>
              </a:r>
              <a:br>
                <a:rPr lang="de-AT" altLang="en-US" sz="1000"/>
              </a:br>
              <a:r>
                <a:rPr lang="de-AT" altLang="en-US" sz="1000"/>
                <a:t>Model|s| 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selected platforms</a:t>
              </a:r>
              <a:br>
                <a:rPr lang="de-AT" altLang="en-US" sz="1000"/>
              </a:br>
              <a:r>
                <a:rPr lang="de-AT" altLang="en-US" sz="1000"/>
                <a:t>generated from PIM</a:t>
              </a:r>
            </a:p>
          </p:txBody>
        </p:sp>
        <p:sp>
          <p:nvSpPr>
            <p:cNvPr id="64520" name="Text Box 6"/>
            <p:cNvSpPr txBox="1">
              <a:spLocks noChangeArrowheads="1"/>
            </p:cNvSpPr>
            <p:nvPr/>
          </p:nvSpPr>
          <p:spPr bwMode="auto">
            <a:xfrm>
              <a:off x="1740" y="3331"/>
              <a:ext cx="983" cy="253"/>
            </a:xfrm>
            <a:prstGeom prst="rect">
              <a:avLst/>
            </a:prstGeom>
            <a:noFill/>
            <a:ln w="4826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Implementation</a:t>
              </a:r>
              <a:br>
                <a:rPr lang="de-AT" altLang="en-US" sz="1000"/>
              </a:br>
              <a:r>
                <a:rPr lang="de-AT" altLang="en-US" sz="1000"/>
                <a:t>generated from PSMs</a:t>
              </a:r>
            </a:p>
          </p:txBody>
        </p:sp>
        <p:sp>
          <p:nvSpPr>
            <p:cNvPr id="64521" name="Text Box 7"/>
            <p:cNvSpPr txBox="1">
              <a:spLocks noChangeArrowheads="1"/>
            </p:cNvSpPr>
            <p:nvPr/>
          </p:nvSpPr>
          <p:spPr bwMode="auto">
            <a:xfrm>
              <a:off x="3132" y="913"/>
              <a:ext cx="137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Modeling in a technology-</a:t>
              </a:r>
              <a:br>
                <a:rPr lang="de-AT" altLang="en-US" sz="1000"/>
              </a:br>
              <a:r>
                <a:rPr lang="de-AT" altLang="en-US" sz="1000"/>
                <a:t>independent UML profile allows</a:t>
              </a:r>
              <a:br>
                <a:rPr lang="de-AT" altLang="en-US" sz="1000"/>
              </a:br>
              <a:r>
                <a:rPr lang="de-AT" altLang="en-US" sz="1000"/>
                <a:t>a precise representation</a:t>
              </a:r>
              <a:br>
                <a:rPr lang="de-AT" altLang="en-US" sz="1000"/>
              </a:br>
              <a:r>
                <a:rPr lang="de-AT" altLang="en-US" sz="1000"/>
                <a:t>of business process/rules</a:t>
              </a:r>
            </a:p>
          </p:txBody>
        </p:sp>
        <p:sp>
          <p:nvSpPr>
            <p:cNvPr id="64522" name="Text Box 8"/>
            <p:cNvSpPr txBox="1">
              <a:spLocks noChangeArrowheads="1"/>
            </p:cNvSpPr>
            <p:nvPr/>
          </p:nvSpPr>
          <p:spPr bwMode="auto">
            <a:xfrm>
              <a:off x="3097" y="1446"/>
              <a:ext cx="1442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Executed by MDA tool which</a:t>
              </a:r>
              <a:br>
                <a:rPr lang="de-AT" altLang="en-US" sz="1000"/>
              </a:br>
              <a:r>
                <a:rPr lang="de-AT" altLang="en-US" sz="1000"/>
                <a:t>follows OMG standard mappings.</a:t>
              </a:r>
              <a:br>
                <a:rPr lang="de-AT" altLang="en-US" sz="1000"/>
              </a:br>
              <a:r>
                <a:rPr lang="de-AT" altLang="en-US" sz="1000"/>
                <a:t>Resulting PSM may need some</a:t>
              </a:r>
              <a:br>
                <a:rPr lang="de-AT" altLang="en-US" sz="1000"/>
              </a:br>
              <a:r>
                <a:rPr lang="de-AT" altLang="en-US" sz="1000"/>
                <a:t>hand adjustments based</a:t>
              </a:r>
              <a:br>
                <a:rPr lang="de-AT" altLang="en-US" sz="1000"/>
              </a:br>
              <a:r>
                <a:rPr lang="de-AT" altLang="en-US" sz="1000"/>
                <a:t>on infrastructure decisions</a:t>
              </a:r>
            </a:p>
          </p:txBody>
        </p:sp>
        <p:sp>
          <p:nvSpPr>
            <p:cNvPr id="64523" name="Text Box 9"/>
            <p:cNvSpPr txBox="1">
              <a:spLocks noChangeArrowheads="1"/>
            </p:cNvSpPr>
            <p:nvPr/>
          </p:nvSpPr>
          <p:spPr bwMode="auto">
            <a:xfrm>
              <a:off x="2937" y="2109"/>
              <a:ext cx="176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Modeled in a technology-</a:t>
              </a:r>
              <a:br>
                <a:rPr lang="de-AT" altLang="en-US" sz="1000"/>
              </a:br>
              <a:r>
                <a:rPr lang="de-AT" altLang="en-US" sz="1000"/>
                <a:t>specific UML profile.</a:t>
              </a:r>
              <a:br>
                <a:rPr lang="de-AT" altLang="en-US" sz="1000"/>
              </a:br>
              <a:r>
                <a:rPr lang="de-AT" altLang="en-US" sz="1000"/>
                <a:t>Represents every aspect of a</a:t>
              </a:r>
              <a:br>
                <a:rPr lang="de-AT" altLang="en-US" sz="1000"/>
              </a:br>
              <a:r>
                <a:rPr lang="de-AT" altLang="en-US" sz="1000"/>
                <a:t>coded application, but still as a model</a:t>
              </a:r>
            </a:p>
          </p:txBody>
        </p:sp>
        <p:sp>
          <p:nvSpPr>
            <p:cNvPr id="64524" name="Text Box 10"/>
            <p:cNvSpPr txBox="1">
              <a:spLocks noChangeArrowheads="1"/>
            </p:cNvSpPr>
            <p:nvPr/>
          </p:nvSpPr>
          <p:spPr bwMode="auto">
            <a:xfrm>
              <a:off x="3094" y="2796"/>
              <a:ext cx="144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Executed by MDA tool.</a:t>
              </a:r>
              <a:br>
                <a:rPr lang="de-AT" altLang="en-US" sz="1000"/>
              </a:br>
              <a:r>
                <a:rPr lang="de-AT" altLang="en-US" sz="1000"/>
                <a:t>Many tools on the market</a:t>
              </a:r>
              <a:br>
                <a:rPr lang="de-AT" altLang="en-US" sz="1000"/>
              </a:br>
              <a:r>
                <a:rPr lang="de-AT" altLang="en-US" sz="1000"/>
                <a:t>execute this step very well today</a:t>
              </a:r>
            </a:p>
          </p:txBody>
        </p:sp>
        <p:sp>
          <p:nvSpPr>
            <p:cNvPr id="64525" name="Text Box 11"/>
            <p:cNvSpPr txBox="1">
              <a:spLocks noChangeArrowheads="1"/>
            </p:cNvSpPr>
            <p:nvPr/>
          </p:nvSpPr>
          <p:spPr bwMode="auto">
            <a:xfrm>
              <a:off x="2894" y="3332"/>
              <a:ext cx="184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Generated code and auxiliary files</a:t>
              </a:r>
              <a:br>
                <a:rPr lang="de-AT" altLang="en-US" sz="1000"/>
              </a:br>
              <a:r>
                <a:rPr lang="de-AT" altLang="en-US" sz="1000"/>
                <a:t>ready for compilation, linking</a:t>
              </a:r>
              <a:br>
                <a:rPr lang="de-AT" altLang="en-US" sz="1000"/>
              </a:br>
              <a:r>
                <a:rPr lang="de-AT" altLang="en-US" sz="1000"/>
                <a:t>with legacy or other code, and deployment</a:t>
              </a:r>
            </a:p>
          </p:txBody>
        </p:sp>
        <p:sp>
          <p:nvSpPr>
            <p:cNvPr id="64526" name="Rectangle 12"/>
            <p:cNvSpPr>
              <a:spLocks noChangeArrowheads="1"/>
            </p:cNvSpPr>
            <p:nvPr/>
          </p:nvSpPr>
          <p:spPr bwMode="auto">
            <a:xfrm>
              <a:off x="1182" y="866"/>
              <a:ext cx="3570" cy="2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AT" altLang="en-US" sz="1800"/>
            </a:p>
          </p:txBody>
        </p:sp>
        <p:sp>
          <p:nvSpPr>
            <p:cNvPr id="64527" name="Text Box 13"/>
            <p:cNvSpPr txBox="1">
              <a:spLocks noChangeArrowheads="1"/>
            </p:cNvSpPr>
            <p:nvPr/>
          </p:nvSpPr>
          <p:spPr bwMode="auto">
            <a:xfrm>
              <a:off x="1865" y="2853"/>
              <a:ext cx="732" cy="253"/>
            </a:xfrm>
            <a:prstGeom prst="rect">
              <a:avLst/>
            </a:prstGeom>
            <a:noFill/>
            <a:ln w="4826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AT" altLang="en-US" sz="1000"/>
                <a:t>Automated</a:t>
              </a:r>
              <a:br>
                <a:rPr lang="de-AT" altLang="en-US" sz="1000"/>
              </a:br>
              <a:r>
                <a:rPr lang="de-AT" altLang="en-US" sz="1000"/>
                <a:t>Transformation</a:t>
              </a:r>
            </a:p>
          </p:txBody>
        </p:sp>
        <p:sp>
          <p:nvSpPr>
            <p:cNvPr id="64528" name="Line 14"/>
            <p:cNvSpPr>
              <a:spLocks noChangeShapeType="1"/>
            </p:cNvSpPr>
            <p:nvPr/>
          </p:nvSpPr>
          <p:spPr bwMode="auto">
            <a:xfrm>
              <a:off x="2612" y="2982"/>
              <a:ext cx="414" cy="0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64529" name="Line 15"/>
            <p:cNvSpPr>
              <a:spLocks noChangeShapeType="1"/>
            </p:cNvSpPr>
            <p:nvPr/>
          </p:nvSpPr>
          <p:spPr bwMode="auto">
            <a:xfrm flipH="1">
              <a:off x="1212" y="2982"/>
              <a:ext cx="642" cy="0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64530" name="Text Box 16"/>
            <p:cNvSpPr txBox="1">
              <a:spLocks noChangeArrowheads="1"/>
            </p:cNvSpPr>
            <p:nvPr/>
          </p:nvSpPr>
          <p:spPr bwMode="auto">
            <a:xfrm rot="-5404419">
              <a:off x="807" y="1785"/>
              <a:ext cx="11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/>
                <a:t>Modeling Space</a:t>
              </a:r>
            </a:p>
          </p:txBody>
        </p:sp>
        <p:sp>
          <p:nvSpPr>
            <p:cNvPr id="64531" name="Text Box 17"/>
            <p:cNvSpPr txBox="1">
              <a:spLocks noChangeArrowheads="1"/>
            </p:cNvSpPr>
            <p:nvPr/>
          </p:nvSpPr>
          <p:spPr bwMode="auto">
            <a:xfrm rot="-5404419">
              <a:off x="931" y="3343"/>
              <a:ext cx="8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826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/>
                <a:t>Code Space</a:t>
              </a:r>
            </a:p>
          </p:txBody>
        </p:sp>
        <p:sp>
          <p:nvSpPr>
            <p:cNvPr id="64532" name="Line 18"/>
            <p:cNvSpPr>
              <a:spLocks noChangeShapeType="1"/>
            </p:cNvSpPr>
            <p:nvPr/>
          </p:nvSpPr>
          <p:spPr bwMode="auto">
            <a:xfrm>
              <a:off x="2217" y="1416"/>
              <a:ext cx="0" cy="186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64533" name="Line 19"/>
            <p:cNvSpPr>
              <a:spLocks noChangeShapeType="1"/>
            </p:cNvSpPr>
            <p:nvPr/>
          </p:nvSpPr>
          <p:spPr bwMode="auto">
            <a:xfrm>
              <a:off x="2217" y="2700"/>
              <a:ext cx="0" cy="138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64534" name="Line 20"/>
            <p:cNvSpPr>
              <a:spLocks noChangeShapeType="1"/>
            </p:cNvSpPr>
            <p:nvPr/>
          </p:nvSpPr>
          <p:spPr bwMode="auto">
            <a:xfrm>
              <a:off x="2217" y="1896"/>
              <a:ext cx="0" cy="164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  <p:sp>
          <p:nvSpPr>
            <p:cNvPr id="64535" name="Line 21"/>
            <p:cNvSpPr>
              <a:spLocks noChangeShapeType="1"/>
            </p:cNvSpPr>
            <p:nvPr/>
          </p:nvSpPr>
          <p:spPr bwMode="auto">
            <a:xfrm>
              <a:off x="2217" y="3132"/>
              <a:ext cx="0" cy="186"/>
            </a:xfrm>
            <a:prstGeom prst="line">
              <a:avLst/>
            </a:prstGeom>
            <a:noFill/>
            <a:ln w="4826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n-GB"/>
            </a:p>
          </p:txBody>
        </p:sp>
      </p:grpSp>
      <p:sp>
        <p:nvSpPr>
          <p:cNvPr id="32771" name="Rectangle 2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Approaches</a:t>
            </a:r>
            <a:endParaRPr lang="de-AT" dirty="0"/>
          </a:p>
        </p:txBody>
      </p:sp>
      <p:sp>
        <p:nvSpPr>
          <p:cNvPr id="64516" name="Textplatzhalter 25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MDA development cycle</a:t>
            </a:r>
            <a:endParaRPr lang="de-AT" altLang="en-US">
              <a:solidFill>
                <a:srgbClr val="7F7F7F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Models</a:t>
            </a:r>
            <a:endParaRPr lang="de-D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7F7F7F"/>
                </a:solidFill>
              </a:rPr>
              <a:t>What is a model?</a:t>
            </a:r>
            <a:endParaRPr lang="de-DE" altLang="en-US" dirty="0">
              <a:solidFill>
                <a:srgbClr val="7F7F7F"/>
              </a:solidFill>
            </a:endParaRP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/>
        </p:nvGraphicFramePr>
        <p:xfrm>
          <a:off x="1071563" y="3581400"/>
          <a:ext cx="7286625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noProof="0" dirty="0"/>
                        <a:t>Mapping</a:t>
                      </a:r>
                      <a:r>
                        <a:rPr lang="en-US" b="1" i="0" baseline="0" noProof="0" dirty="0"/>
                        <a:t> Feature</a:t>
                      </a:r>
                      <a:endParaRPr lang="en-US" b="1" i="0" noProof="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 model is based on</a:t>
                      </a:r>
                      <a:r>
                        <a:rPr lang="en-US" baseline="0" noProof="0" dirty="0"/>
                        <a:t> an original (=system)</a:t>
                      </a:r>
                      <a:endParaRPr lang="en-US" noProof="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noProof="0" dirty="0"/>
                        <a:t>Reduction Feature</a:t>
                      </a:r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 model</a:t>
                      </a:r>
                      <a:r>
                        <a:rPr lang="en-US" baseline="0" noProof="0" dirty="0"/>
                        <a:t> only reflects a (relevant) selection of the original‘s properties</a:t>
                      </a:r>
                      <a:endParaRPr lang="en-US" noProof="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noProof="0" dirty="0"/>
                        <a:t>Pragmatic</a:t>
                      </a:r>
                      <a:r>
                        <a:rPr lang="en-US" b="1" i="0" baseline="0" noProof="0" dirty="0"/>
                        <a:t> Feature</a:t>
                      </a:r>
                      <a:endParaRPr lang="en-US" b="1" i="0" noProof="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 model needs to</a:t>
                      </a:r>
                      <a:r>
                        <a:rPr lang="en-US" baseline="0" noProof="0" dirty="0"/>
                        <a:t> be usable in place of an original with respect to some purpose</a:t>
                      </a:r>
                      <a:endParaRPr lang="en-US" noProof="0" dirty="0"/>
                    </a:p>
                  </a:txBody>
                  <a:tcPr marL="91439" marR="9143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49" name="Rechteck 9"/>
          <p:cNvSpPr>
            <a:spLocks noChangeArrowheads="1"/>
          </p:cNvSpPr>
          <p:nvPr/>
        </p:nvSpPr>
        <p:spPr bwMode="auto">
          <a:xfrm>
            <a:off x="5264150" y="1509713"/>
            <a:ext cx="2214563" cy="1000125"/>
          </a:xfrm>
          <a:prstGeom prst="rect">
            <a:avLst/>
          </a:prstGeom>
          <a:solidFill>
            <a:srgbClr val="6666FF"/>
          </a:solidFill>
          <a:ln w="19050" algn="ctr">
            <a:solidFill>
              <a:srgbClr val="000099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en-US" sz="3600" dirty="0">
                <a:solidFill>
                  <a:schemeClr val="bg1"/>
                </a:solidFill>
                <a:latin typeface="Myriad Roman"/>
              </a:rPr>
              <a:t>Model</a:t>
            </a:r>
          </a:p>
        </p:txBody>
      </p:sp>
      <p:sp>
        <p:nvSpPr>
          <p:cNvPr id="14350" name="AutoShape 7" descr="40%"/>
          <p:cNvSpPr>
            <a:spLocks noChangeArrowheads="1"/>
          </p:cNvSpPr>
          <p:nvPr/>
        </p:nvSpPr>
        <p:spPr bwMode="auto">
          <a:xfrm>
            <a:off x="1835150" y="938213"/>
            <a:ext cx="2286000" cy="2143125"/>
          </a:xfrm>
          <a:prstGeom prst="cloudCallout">
            <a:avLst>
              <a:gd name="adj1" fmla="val 40000"/>
              <a:gd name="adj2" fmla="val -3833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de-DE" altLang="en-US" sz="1600" dirty="0">
              <a:latin typeface="Myriad Roman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de-DE" altLang="en-US" sz="1600" dirty="0">
              <a:latin typeface="Myriad Roman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de-DE" altLang="en-US" sz="1600" dirty="0">
              <a:latin typeface="Myriad Roman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de-DE" altLang="en-US" sz="1600" dirty="0">
              <a:latin typeface="Myriad Roman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de-AT" altLang="en-US" sz="1600" dirty="0">
              <a:latin typeface="Myriad Roman"/>
            </a:endParaRPr>
          </a:p>
        </p:txBody>
      </p:sp>
      <p:sp>
        <p:nvSpPr>
          <p:cNvPr id="14351" name="AutoShape 92"/>
          <p:cNvSpPr>
            <a:spLocks noChangeArrowheads="1"/>
          </p:cNvSpPr>
          <p:nvPr/>
        </p:nvSpPr>
        <p:spPr bwMode="auto">
          <a:xfrm flipH="1">
            <a:off x="3835400" y="1652588"/>
            <a:ext cx="1785938" cy="7112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385511854 h 21600"/>
              <a:gd name="T4" fmla="*/ 2147483646 w 21600"/>
              <a:gd name="T5" fmla="*/ 771023740 h 21600"/>
              <a:gd name="T6" fmla="*/ 2147483646 w 21600"/>
              <a:gd name="T7" fmla="*/ 38551185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0">
            <a:gsLst>
              <a:gs pos="0">
                <a:srgbClr val="CCCCFF"/>
              </a:gs>
              <a:gs pos="100000">
                <a:srgbClr val="6666FF"/>
              </a:gs>
            </a:gsLst>
            <a:lin ang="0" scaled="1"/>
          </a:gradFill>
          <a:ln w="12700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en-US" sz="1800" dirty="0" err="1">
                <a:solidFill>
                  <a:schemeClr val="bg1"/>
                </a:solidFill>
                <a:latin typeface="Myriad Roman"/>
              </a:rPr>
              <a:t>represents</a:t>
            </a:r>
            <a:endParaRPr lang="de-AT" altLang="en-US" sz="1800">
              <a:solidFill>
                <a:schemeClr val="bg1"/>
              </a:solidFill>
              <a:latin typeface="Myriad Roman"/>
            </a:endParaRPr>
          </a:p>
        </p:txBody>
      </p:sp>
      <p:sp>
        <p:nvSpPr>
          <p:cNvPr id="14352" name="Text Box 91"/>
          <p:cNvSpPr txBox="1">
            <a:spLocks noChangeArrowheads="1"/>
          </p:cNvSpPr>
          <p:nvPr/>
        </p:nvSpPr>
        <p:spPr bwMode="auto">
          <a:xfrm>
            <a:off x="2182813" y="1724025"/>
            <a:ext cx="17240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de-DE" altLang="en-US" sz="3600">
                <a:latin typeface="Myriad Roman"/>
              </a:rPr>
              <a:t>System</a:t>
            </a:r>
            <a:endParaRPr lang="de-AT" altLang="en-US" sz="1800">
              <a:latin typeface="Myriad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1563" y="5380038"/>
            <a:ext cx="778668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/>
              <a:t>Purposes:</a:t>
            </a:r>
            <a:r>
              <a:rPr lang="en-US" dirty="0"/>
              <a:t>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/>
              <a:t>descriptive purposes</a:t>
            </a:r>
            <a:endParaRPr lang="en-US" b="1" dirty="0"/>
          </a:p>
          <a:p>
            <a:pPr marL="285750" indent="-285750">
              <a:buFont typeface="Arial"/>
              <a:buChar char="•"/>
              <a:defRPr/>
            </a:pPr>
            <a:r>
              <a:rPr lang="en-US" dirty="0"/>
              <a:t>constructive purposes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Modeling Levels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r>
              <a:rPr lang="en-US" dirty="0"/>
              <a:t>CIM, PIM, PSM</a:t>
            </a:r>
          </a:p>
        </p:txBody>
      </p:sp>
      <p:sp>
        <p:nvSpPr>
          <p:cNvPr id="6656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 dirty="0"/>
              <a:t>Computation independent (CIM): describe requirements and needs at a very abstract level, without any reference to implementation aspects (e.g., description of user requirements or business objectives);</a:t>
            </a:r>
          </a:p>
          <a:p>
            <a:r>
              <a:rPr lang="en-US" altLang="en-US" dirty="0"/>
              <a:t>Platform independent (PIM): define the behavior of the systems in terms of stored data and performed algorithms, without any technical or technological details;</a:t>
            </a:r>
          </a:p>
          <a:p>
            <a:r>
              <a:rPr lang="en-US" altLang="en-US" dirty="0"/>
              <a:t>Platform-specific (PSM): define all the technological aspects in detail.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22250"/>
            <a:ext cx="8229600" cy="990600"/>
          </a:xfrm>
        </p:spPr>
        <p:txBody>
          <a:bodyPr/>
          <a:lstStyle/>
          <a:p>
            <a:r>
              <a:rPr lang="en-US" altLang="en-US"/>
              <a:t>CIM, PIM and PSM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1311275"/>
            <a:ext cx="442912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561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CIM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r>
              <a:rPr lang="en-US" altLang="en-US">
                <a:solidFill>
                  <a:srgbClr val="7F7F7F"/>
                </a:solidFill>
              </a:rPr>
              <a:t>MDA Computation Independent Model (CIM)</a:t>
            </a:r>
            <a:endParaRPr lang="de-DE" altLang="en-US">
              <a:solidFill>
                <a:srgbClr val="7F7F7F"/>
              </a:solidFill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/>
              <a:t>E.g., business process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E67E722-D260-4BC3-94EB-6331364E75E6}" type="slidenum">
              <a:rPr lang="de-DE" altLang="en-US" smtClean="0"/>
              <a:pPr/>
              <a:t>32</a:t>
            </a:fld>
            <a:endParaRPr lang="de-DE" altLang="en-US"/>
          </a:p>
        </p:txBody>
      </p:sp>
      <p:pic>
        <p:nvPicPr>
          <p:cNvPr id="1741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0388"/>
            <a:ext cx="91440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342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PIM </a:t>
            </a:r>
            <a:endParaRPr lang="de-DE" dirty="0"/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MDA Platform Independent Model (PIM)</a:t>
            </a:r>
            <a:endParaRPr lang="de-DE" altLang="en-US">
              <a:solidFill>
                <a:srgbClr val="7F7F7F"/>
              </a:solidFill>
            </a:endParaRPr>
          </a:p>
        </p:txBody>
      </p:sp>
      <p:sp>
        <p:nvSpPr>
          <p:cNvPr id="1843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de-DE" altLang="en-US" dirty="0" err="1"/>
              <a:t>specification</a:t>
            </a:r>
            <a:r>
              <a:rPr lang="de-DE" altLang="en-US" dirty="0"/>
              <a:t> of  </a:t>
            </a:r>
            <a:br>
              <a:rPr lang="de-DE" altLang="en-US" dirty="0"/>
            </a:br>
            <a:r>
              <a:rPr lang="de-DE" altLang="en-US" dirty="0" err="1"/>
              <a:t>structure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behaviour</a:t>
            </a:r>
            <a:br>
              <a:rPr lang="de-DE" altLang="en-US" dirty="0"/>
            </a:br>
            <a:r>
              <a:rPr lang="de-DE" altLang="en-US" dirty="0"/>
              <a:t>of a  </a:t>
            </a:r>
            <a:r>
              <a:rPr lang="de-DE" altLang="en-US" dirty="0" err="1"/>
              <a:t>system</a:t>
            </a:r>
            <a:r>
              <a:rPr lang="de-DE" altLang="en-US" dirty="0"/>
              <a:t>, </a:t>
            </a:r>
            <a:r>
              <a:rPr lang="de-DE" altLang="en-US" dirty="0" err="1"/>
              <a:t>abstracted</a:t>
            </a:r>
            <a:br>
              <a:rPr lang="de-DE" altLang="en-US" dirty="0"/>
            </a:br>
            <a:r>
              <a:rPr lang="de-DE" altLang="en-US" dirty="0" err="1"/>
              <a:t>from</a:t>
            </a:r>
            <a:r>
              <a:rPr lang="de-DE" altLang="en-US" dirty="0"/>
              <a:t> </a:t>
            </a:r>
            <a:r>
              <a:rPr lang="de-DE" altLang="en-US" dirty="0" err="1"/>
              <a:t>technologicical</a:t>
            </a:r>
            <a:br>
              <a:rPr lang="de-DE" altLang="en-US" dirty="0"/>
            </a:br>
            <a:r>
              <a:rPr lang="de-DE" altLang="en-US" dirty="0" err="1"/>
              <a:t>details</a:t>
            </a:r>
            <a:endParaRPr lang="de-DE" altLang="en-US" dirty="0"/>
          </a:p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 err="1"/>
              <a:t>Using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UML(optional)</a:t>
            </a:r>
          </a:p>
          <a:p>
            <a:pPr eaLnBrk="1" hangingPunct="1">
              <a:buFont typeface="Wingdings" pitchFamily="2" charset="2"/>
              <a:buNone/>
            </a:pPr>
            <a:endParaRPr lang="de-DE" altLang="en-US" dirty="0"/>
          </a:p>
          <a:p>
            <a:pPr eaLnBrk="1" hangingPunct="1"/>
            <a:r>
              <a:rPr lang="de-DE" altLang="en-US" dirty="0" err="1"/>
              <a:t>Abstraction</a:t>
            </a:r>
            <a:r>
              <a:rPr lang="de-DE" altLang="en-US" dirty="0"/>
              <a:t> of </a:t>
            </a:r>
            <a:r>
              <a:rPr lang="de-DE" altLang="en-US" dirty="0" err="1"/>
              <a:t>structure</a:t>
            </a:r>
            <a:r>
              <a:rPr lang="de-DE" altLang="en-US" dirty="0"/>
              <a:t> </a:t>
            </a:r>
            <a:r>
              <a:rPr lang="de-DE" altLang="en-US" dirty="0" err="1"/>
              <a:t>and</a:t>
            </a:r>
            <a:r>
              <a:rPr lang="de-DE" altLang="en-US" dirty="0"/>
              <a:t> </a:t>
            </a:r>
            <a:r>
              <a:rPr lang="de-DE" altLang="en-US" dirty="0" err="1"/>
              <a:t>behaviour</a:t>
            </a:r>
            <a:r>
              <a:rPr lang="de-DE" altLang="en-US" dirty="0"/>
              <a:t> of a </a:t>
            </a:r>
            <a:r>
              <a:rPr lang="de-DE" altLang="en-US" dirty="0" err="1"/>
              <a:t>system</a:t>
            </a:r>
            <a:r>
              <a:rPr lang="de-DE" altLang="en-US" dirty="0"/>
              <a:t> </a:t>
            </a:r>
            <a:r>
              <a:rPr lang="de-DE" altLang="en-US" dirty="0" err="1"/>
              <a:t>with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PIM </a:t>
            </a:r>
            <a:r>
              <a:rPr lang="de-DE" altLang="en-US" dirty="0" err="1"/>
              <a:t>simplifies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following</a:t>
            </a:r>
            <a:r>
              <a:rPr lang="de-DE" altLang="en-US" dirty="0"/>
              <a:t>:</a:t>
            </a:r>
          </a:p>
          <a:p>
            <a:pPr lvl="1" eaLnBrk="1" hangingPunct="1">
              <a:buSzTx/>
            </a:pPr>
            <a:r>
              <a:rPr lang="de-DE" altLang="en-US" dirty="0"/>
              <a:t>Validation </a:t>
            </a:r>
            <a:r>
              <a:rPr lang="de-DE" altLang="en-US" dirty="0" err="1"/>
              <a:t>for</a:t>
            </a:r>
            <a:r>
              <a:rPr lang="de-DE" altLang="en-US" dirty="0"/>
              <a:t> </a:t>
            </a:r>
            <a:r>
              <a:rPr lang="de-DE" altLang="en-US" dirty="0" err="1"/>
              <a:t>correctness</a:t>
            </a:r>
            <a:r>
              <a:rPr lang="de-DE" altLang="en-US" dirty="0"/>
              <a:t> of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model</a:t>
            </a:r>
            <a:endParaRPr lang="de-DE" altLang="en-US" dirty="0"/>
          </a:p>
          <a:p>
            <a:pPr lvl="1" eaLnBrk="1" hangingPunct="1">
              <a:buSzTx/>
            </a:pPr>
            <a:r>
              <a:rPr lang="de-DE" altLang="en-US" dirty="0"/>
              <a:t>Create implementations on different </a:t>
            </a:r>
            <a:r>
              <a:rPr lang="de-DE" altLang="en-US" dirty="0" err="1"/>
              <a:t>platforms</a:t>
            </a:r>
            <a:endParaRPr lang="de-DE" altLang="en-US" dirty="0"/>
          </a:p>
          <a:p>
            <a:pPr lvl="1" eaLnBrk="1" hangingPunct="1">
              <a:buSzTx/>
            </a:pPr>
            <a:r>
              <a:rPr lang="de-DE" altLang="en-US" dirty="0"/>
              <a:t>Tool </a:t>
            </a:r>
            <a:r>
              <a:rPr lang="de-DE" altLang="en-US" dirty="0" err="1"/>
              <a:t>support</a:t>
            </a:r>
            <a:r>
              <a:rPr lang="de-DE" altLang="en-US" dirty="0"/>
              <a:t> </a:t>
            </a:r>
            <a:r>
              <a:rPr lang="de-DE" altLang="en-US" dirty="0" err="1"/>
              <a:t>during</a:t>
            </a:r>
            <a:r>
              <a:rPr lang="de-DE" altLang="en-US" dirty="0"/>
              <a:t> </a:t>
            </a:r>
            <a:r>
              <a:rPr lang="de-DE" altLang="en-US" dirty="0" err="1"/>
              <a:t>implementation</a:t>
            </a:r>
            <a:endParaRPr lang="de-DE" altLang="en-US" dirty="0"/>
          </a:p>
          <a:p>
            <a:pPr eaLnBrk="1" hangingPunct="1"/>
            <a:endParaRPr lang="de-AT" altLang="en-US" dirty="0"/>
          </a:p>
        </p:txBody>
      </p:sp>
      <p:pic>
        <p:nvPicPr>
          <p:cNvPr id="1843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1241425"/>
            <a:ext cx="54864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CFA73B-D1E3-4BE9-A3C0-2EA444D29C9A}" type="slidenum">
              <a:rPr lang="de-DE" altLang="en-US" smtClean="0"/>
              <a:pPr/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4470860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PSM</a:t>
            </a:r>
            <a:endParaRPr lang="de-DE" dirty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MDA Platform Specific Model (PSM)</a:t>
            </a:r>
            <a:endParaRPr lang="de-DE" altLang="en-US">
              <a:solidFill>
                <a:srgbClr val="7F7F7F"/>
              </a:solidFill>
            </a:endParaRPr>
          </a:p>
        </p:txBody>
      </p:sp>
      <p:sp>
        <p:nvSpPr>
          <p:cNvPr id="1946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4257675"/>
            <a:ext cx="8534400" cy="2000250"/>
          </a:xfrm>
        </p:spPr>
        <p:txBody>
          <a:bodyPr/>
          <a:lstStyle/>
          <a:p>
            <a:pPr eaLnBrk="1" hangingPunct="1"/>
            <a:r>
              <a:rPr lang="de-DE" altLang="en-US"/>
              <a:t>Specifies how the functionality described in the PIM is realized on a certain platform</a:t>
            </a:r>
          </a:p>
          <a:p>
            <a:pPr eaLnBrk="1" hangingPunct="1"/>
            <a:r>
              <a:rPr lang="de-DE" altLang="en-US"/>
              <a:t>Using a UML-Profile for the selected platform, e.g., EJB</a:t>
            </a:r>
          </a:p>
          <a:p>
            <a:pPr eaLnBrk="1" hangingPunct="1"/>
            <a:endParaRPr lang="de-AT" altLang="en-US"/>
          </a:p>
        </p:txBody>
      </p:sp>
      <p:pic>
        <p:nvPicPr>
          <p:cNvPr id="1946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292225"/>
            <a:ext cx="66452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Slide Number Placeholder 4"/>
          <p:cNvSpPr>
            <a:spLocks noGrp="1"/>
          </p:cNvSpPr>
          <p:nvPr>
            <p:ph type="sldNum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2E3DD1-6D17-4BFD-B09D-BAB172D416CB}" type="slidenum">
              <a:rPr lang="de-DE" altLang="en-US" smtClean="0"/>
              <a:pPr/>
              <a:t>34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901666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149225"/>
            <a:ext cx="8229600" cy="990600"/>
          </a:xfrm>
        </p:spPr>
        <p:txBody>
          <a:bodyPr/>
          <a:lstStyle/>
          <a:p>
            <a:r>
              <a:rPr lang="en-US" altLang="en-US"/>
              <a:t>CIM – PIM – PSM mappings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2048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139825"/>
            <a:ext cx="610235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388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Approaches</a:t>
            </a:r>
            <a:endParaRPr lang="de-DE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MDA Reverse Engineering / Roundtrip Engineering</a:t>
            </a:r>
            <a:endParaRPr lang="de-DE" altLang="en-US">
              <a:solidFill>
                <a:srgbClr val="7F7F7F"/>
              </a:solidFill>
            </a:endParaRPr>
          </a:p>
        </p:txBody>
      </p:sp>
      <p:sp>
        <p:nvSpPr>
          <p:cNvPr id="70660" name="Textplatzhalter 21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3033713" cy="4713287"/>
          </a:xfrm>
        </p:spPr>
        <p:txBody>
          <a:bodyPr/>
          <a:lstStyle/>
          <a:p>
            <a:pPr eaLnBrk="1" hangingPunct="1"/>
            <a:r>
              <a:rPr lang="de-DE" altLang="en-US" dirty="0"/>
              <a:t>Re-integration </a:t>
            </a:r>
            <a:r>
              <a:rPr lang="de-DE" altLang="en-US" dirty="0" err="1"/>
              <a:t>onto</a:t>
            </a:r>
            <a:r>
              <a:rPr lang="de-DE" altLang="en-US" dirty="0"/>
              <a:t> </a:t>
            </a:r>
            <a:r>
              <a:rPr lang="de-DE" altLang="en-US" dirty="0" err="1"/>
              <a:t>new</a:t>
            </a:r>
            <a:r>
              <a:rPr lang="de-DE" altLang="en-US" dirty="0"/>
              <a:t> </a:t>
            </a:r>
            <a:r>
              <a:rPr lang="de-DE" altLang="en-US" dirty="0" err="1"/>
              <a:t>platforms</a:t>
            </a:r>
            <a:r>
              <a:rPr lang="de-DE" altLang="en-US" dirty="0"/>
              <a:t> via Reverse Engineering of an </a:t>
            </a:r>
            <a:r>
              <a:rPr lang="de-DE" altLang="en-US" dirty="0" err="1"/>
              <a:t>existing</a:t>
            </a:r>
            <a:r>
              <a:rPr lang="de-DE" altLang="en-US" dirty="0"/>
              <a:t> </a:t>
            </a:r>
            <a:r>
              <a:rPr lang="de-DE" altLang="en-US" dirty="0" err="1"/>
              <a:t>application</a:t>
            </a:r>
            <a:r>
              <a:rPr lang="de-DE" altLang="en-US" dirty="0"/>
              <a:t> </a:t>
            </a:r>
            <a:r>
              <a:rPr lang="de-DE" altLang="en-US" dirty="0" err="1"/>
              <a:t>into</a:t>
            </a:r>
            <a:r>
              <a:rPr lang="de-DE" altLang="en-US" dirty="0"/>
              <a:t> a PIM </a:t>
            </a:r>
            <a:r>
              <a:rPr lang="de-DE" altLang="en-US" dirty="0" err="1"/>
              <a:t>and</a:t>
            </a:r>
            <a:r>
              <a:rPr lang="de-DE" altLang="en-US" dirty="0"/>
              <a:t> subsequent </a:t>
            </a:r>
            <a:r>
              <a:rPr lang="de-DE" altLang="en-US" dirty="0" err="1"/>
              <a:t>code</a:t>
            </a:r>
            <a:r>
              <a:rPr lang="de-DE" altLang="en-US" dirty="0"/>
              <a:t> </a:t>
            </a:r>
            <a:r>
              <a:rPr lang="de-DE" altLang="en-US" dirty="0" err="1"/>
              <a:t>generation</a:t>
            </a:r>
            <a:endParaRPr lang="de-DE" altLang="en-US" dirty="0"/>
          </a:p>
          <a:p>
            <a:pPr eaLnBrk="1" hangingPunct="1"/>
            <a:endParaRPr lang="de-DE" altLang="en-US" dirty="0"/>
          </a:p>
          <a:p>
            <a:pPr eaLnBrk="1" hangingPunct="1"/>
            <a:r>
              <a:rPr lang="de-DE" altLang="en-US" dirty="0"/>
              <a:t>MDA </a:t>
            </a:r>
            <a:r>
              <a:rPr lang="de-DE" altLang="en-US" dirty="0" err="1"/>
              <a:t>tools</a:t>
            </a:r>
            <a:r>
              <a:rPr lang="de-DE" altLang="en-US" dirty="0"/>
              <a:t> </a:t>
            </a:r>
            <a:r>
              <a:rPr lang="de-DE" altLang="en-US" dirty="0" err="1"/>
              <a:t>for</a:t>
            </a:r>
            <a:r>
              <a:rPr lang="de-DE" altLang="en-US" dirty="0"/>
              <a:t> </a:t>
            </a:r>
            <a:br>
              <a:rPr lang="de-DE" altLang="en-US" dirty="0"/>
            </a:br>
            <a:r>
              <a:rPr lang="de-DE" altLang="en-US" dirty="0"/>
              <a:t>Reverse Engineering </a:t>
            </a:r>
            <a:r>
              <a:rPr lang="de-DE" altLang="en-US" dirty="0" err="1"/>
              <a:t>automate</a:t>
            </a:r>
            <a:r>
              <a:rPr lang="de-DE" altLang="en-US" dirty="0"/>
              <a:t> </a:t>
            </a:r>
            <a:r>
              <a:rPr lang="de-DE" altLang="en-US" dirty="0" err="1"/>
              <a:t>the</a:t>
            </a:r>
            <a:r>
              <a:rPr lang="de-DE" altLang="en-US" dirty="0"/>
              <a:t> </a:t>
            </a:r>
            <a:r>
              <a:rPr lang="de-DE" altLang="en-US" dirty="0" err="1"/>
              <a:t>model</a:t>
            </a:r>
            <a:r>
              <a:rPr lang="de-DE" altLang="en-US" dirty="0"/>
              <a:t> </a:t>
            </a:r>
            <a:r>
              <a:rPr lang="de-DE" altLang="en-US" dirty="0" err="1"/>
              <a:t>construction</a:t>
            </a:r>
            <a:r>
              <a:rPr lang="de-DE" altLang="en-US" dirty="0"/>
              <a:t> </a:t>
            </a:r>
            <a:r>
              <a:rPr lang="de-DE" altLang="en-US" dirty="0" err="1"/>
              <a:t>from</a:t>
            </a:r>
            <a:r>
              <a:rPr lang="de-DE" altLang="en-US" dirty="0"/>
              <a:t> </a:t>
            </a:r>
            <a:r>
              <a:rPr lang="de-DE" altLang="en-US" dirty="0" err="1"/>
              <a:t>existing</a:t>
            </a:r>
            <a:r>
              <a:rPr lang="de-DE" altLang="en-US" dirty="0"/>
              <a:t> </a:t>
            </a:r>
            <a:r>
              <a:rPr lang="de-DE" altLang="en-US" dirty="0" err="1"/>
              <a:t>code</a:t>
            </a:r>
            <a:endParaRPr lang="de-DE" altLang="en-US" dirty="0"/>
          </a:p>
          <a:p>
            <a:pPr eaLnBrk="1" hangingPunct="1"/>
            <a:endParaRPr lang="de-AT" altLang="en-US" dirty="0"/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3468688" y="1370013"/>
            <a:ext cx="5461000" cy="3916362"/>
          </a:xfrm>
          <a:prstGeom prst="rect">
            <a:avLst/>
          </a:prstGeom>
          <a:solidFill>
            <a:srgbClr val="CCECFF">
              <a:alpha val="50195"/>
            </a:srgbClr>
          </a:solidFill>
          <a:ln w="38100">
            <a:solidFill>
              <a:srgbClr val="6699FF">
                <a:alpha val="49019"/>
              </a:srgb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de-AT" altLang="en-US" sz="2400" i="1"/>
          </a:p>
        </p:txBody>
      </p:sp>
      <p:sp>
        <p:nvSpPr>
          <p:cNvPr id="70662" name="Rectangle 5"/>
          <p:cNvSpPr>
            <a:spLocks noChangeArrowheads="1"/>
          </p:cNvSpPr>
          <p:nvPr/>
        </p:nvSpPr>
        <p:spPr bwMode="auto">
          <a:xfrm>
            <a:off x="3697288" y="3192463"/>
            <a:ext cx="1096962" cy="692150"/>
          </a:xfrm>
          <a:prstGeom prst="rect">
            <a:avLst/>
          </a:prstGeom>
          <a:solidFill>
            <a:srgbClr val="DEDEDE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Legacy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App</a:t>
            </a:r>
          </a:p>
        </p:txBody>
      </p:sp>
      <p:sp>
        <p:nvSpPr>
          <p:cNvPr id="70663" name="Line 6"/>
          <p:cNvSpPr>
            <a:spLocks noChangeShapeType="1"/>
          </p:cNvSpPr>
          <p:nvPr/>
        </p:nvSpPr>
        <p:spPr bwMode="auto">
          <a:xfrm rot="10711955" flipH="1">
            <a:off x="4306888" y="2794000"/>
            <a:ext cx="180975" cy="4000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4" name="Rectangle 7"/>
          <p:cNvSpPr>
            <a:spLocks noChangeArrowheads="1"/>
          </p:cNvSpPr>
          <p:nvPr/>
        </p:nvSpPr>
        <p:spPr bwMode="auto">
          <a:xfrm>
            <a:off x="5068888" y="3190875"/>
            <a:ext cx="1096962" cy="690563"/>
          </a:xfrm>
          <a:prstGeom prst="rect">
            <a:avLst/>
          </a:prstGeom>
          <a:solidFill>
            <a:srgbClr val="DEDEDE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COTS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App</a:t>
            </a:r>
          </a:p>
        </p:txBody>
      </p:sp>
      <p:sp>
        <p:nvSpPr>
          <p:cNvPr id="70665" name="Line 8"/>
          <p:cNvSpPr>
            <a:spLocks noChangeShapeType="1"/>
          </p:cNvSpPr>
          <p:nvPr/>
        </p:nvSpPr>
        <p:spPr bwMode="auto">
          <a:xfrm rot="10717513">
            <a:off x="5189538" y="2784475"/>
            <a:ext cx="377825" cy="4111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70666" name="Group 9"/>
          <p:cNvGrpSpPr>
            <a:grpSpLocks/>
          </p:cNvGrpSpPr>
          <p:nvPr/>
        </p:nvGrpSpPr>
        <p:grpSpPr bwMode="auto">
          <a:xfrm>
            <a:off x="7583488" y="3860800"/>
            <a:ext cx="1096962" cy="1209675"/>
            <a:chOff x="4778" y="2640"/>
            <a:chExt cx="691" cy="762"/>
          </a:xfrm>
        </p:grpSpPr>
        <p:sp>
          <p:nvSpPr>
            <p:cNvPr id="70674" name="Rectangle 10"/>
            <p:cNvSpPr>
              <a:spLocks noChangeArrowheads="1"/>
            </p:cNvSpPr>
            <p:nvPr/>
          </p:nvSpPr>
          <p:spPr bwMode="auto">
            <a:xfrm>
              <a:off x="4778" y="2918"/>
              <a:ext cx="691" cy="484"/>
            </a:xfrm>
            <a:prstGeom prst="rect">
              <a:avLst/>
            </a:prstGeom>
            <a:solidFill>
              <a:srgbClr val="DEDEDE"/>
            </a:solidFill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Other</a:t>
              </a:r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>
              <a:off x="5136" y="2640"/>
              <a:ext cx="0" cy="28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0667" name="Rectangle 12"/>
          <p:cNvSpPr>
            <a:spLocks noChangeArrowheads="1"/>
          </p:cNvSpPr>
          <p:nvPr/>
        </p:nvSpPr>
        <p:spPr bwMode="auto">
          <a:xfrm>
            <a:off x="7615238" y="3168650"/>
            <a:ext cx="1096962" cy="692150"/>
          </a:xfrm>
          <a:prstGeom prst="rect">
            <a:avLst/>
          </a:prstGeom>
          <a:solidFill>
            <a:srgbClr val="DEDEDE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Other</a:t>
            </a:r>
            <a:br>
              <a:rPr lang="en-US" altLang="en-US" sz="1800" b="1"/>
            </a:br>
            <a:r>
              <a:rPr lang="en-US" altLang="en-US" sz="1800" b="1"/>
              <a:t>Model</a:t>
            </a:r>
          </a:p>
        </p:txBody>
      </p:sp>
      <p:sp>
        <p:nvSpPr>
          <p:cNvPr id="70668" name="Line 13"/>
          <p:cNvSpPr>
            <a:spLocks noChangeShapeType="1"/>
          </p:cNvSpPr>
          <p:nvPr/>
        </p:nvSpPr>
        <p:spPr bwMode="auto">
          <a:xfrm>
            <a:off x="5370513" y="2336800"/>
            <a:ext cx="3067050" cy="8032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0669" name="Text Box 14"/>
          <p:cNvSpPr txBox="1">
            <a:spLocks noChangeArrowheads="1"/>
          </p:cNvSpPr>
          <p:nvPr/>
        </p:nvSpPr>
        <p:spPr bwMode="auto">
          <a:xfrm>
            <a:off x="6265863" y="1574800"/>
            <a:ext cx="25114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800" b="1"/>
              <a:t>Reverse-engineer existing application into a model and redeploy</a:t>
            </a:r>
          </a:p>
        </p:txBody>
      </p:sp>
      <p:grpSp>
        <p:nvGrpSpPr>
          <p:cNvPr id="70670" name="Group 15"/>
          <p:cNvGrpSpPr>
            <a:grpSpLocks/>
          </p:cNvGrpSpPr>
          <p:nvPr/>
        </p:nvGrpSpPr>
        <p:grpSpPr bwMode="auto">
          <a:xfrm>
            <a:off x="4133850" y="1841500"/>
            <a:ext cx="1511300" cy="950913"/>
            <a:chOff x="336" y="1862"/>
            <a:chExt cx="1289" cy="860"/>
          </a:xfrm>
        </p:grpSpPr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336" y="2064"/>
              <a:ext cx="1289" cy="658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100" b="1"/>
                <a:t>PIM </a:t>
              </a:r>
              <a:r>
                <a:rPr lang="en-US" altLang="en-US" sz="2100"/>
                <a:t>(UML)</a:t>
              </a:r>
              <a:endParaRPr lang="en-US" altLang="en-US" sz="2400"/>
            </a:p>
          </p:txBody>
        </p:sp>
        <p:sp>
          <p:nvSpPr>
            <p:cNvPr id="70673" name="Freeform 17"/>
            <p:cNvSpPr>
              <a:spLocks/>
            </p:cNvSpPr>
            <p:nvPr/>
          </p:nvSpPr>
          <p:spPr bwMode="auto">
            <a:xfrm>
              <a:off x="336" y="1862"/>
              <a:ext cx="522" cy="202"/>
            </a:xfrm>
            <a:custGeom>
              <a:avLst/>
              <a:gdLst>
                <a:gd name="T0" fmla="*/ 0 w 391"/>
                <a:gd name="T1" fmla="*/ 44261 h 141"/>
                <a:gd name="T2" fmla="*/ 0 w 391"/>
                <a:gd name="T3" fmla="*/ 0 h 141"/>
                <a:gd name="T4" fmla="*/ 39729 w 391"/>
                <a:gd name="T5" fmla="*/ 0 h 141"/>
                <a:gd name="T6" fmla="*/ 39729 w 391"/>
                <a:gd name="T7" fmla="*/ 44261 h 1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141"/>
                <a:gd name="T14" fmla="*/ 391 w 391"/>
                <a:gd name="T15" fmla="*/ 141 h 1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141">
                  <a:moveTo>
                    <a:pt x="0" y="140"/>
                  </a:moveTo>
                  <a:lnTo>
                    <a:pt x="0" y="0"/>
                  </a:lnTo>
                  <a:lnTo>
                    <a:pt x="390" y="0"/>
                  </a:lnTo>
                  <a:lnTo>
                    <a:pt x="390" y="14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0671" name="Rectangle 18"/>
          <p:cNvSpPr>
            <a:spLocks noChangeArrowheads="1"/>
          </p:cNvSpPr>
          <p:nvPr/>
        </p:nvSpPr>
        <p:spPr bwMode="auto">
          <a:xfrm>
            <a:off x="7612063" y="3052763"/>
            <a:ext cx="368300" cy="115887"/>
          </a:xfrm>
          <a:prstGeom prst="rect">
            <a:avLst/>
          </a:prstGeom>
          <a:solidFill>
            <a:srgbClr val="DDDDDD"/>
          </a:solidFill>
          <a:ln w="1905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AT" altLang="en-US" sz="180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Approaches</a:t>
            </a:r>
            <a:endParaRPr lang="de-AT" dirty="0"/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Excursus: OMG Standards</a:t>
            </a:r>
            <a:endParaRPr lang="de-DE" altLang="en-US">
              <a:solidFill>
                <a:srgbClr val="7F7F7F"/>
              </a:solidFill>
            </a:endParaRPr>
          </a:p>
        </p:txBody>
      </p:sp>
      <p:sp>
        <p:nvSpPr>
          <p:cNvPr id="71684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en-US"/>
              <a:t>CORBA - Common Object Request Broker Architecture</a:t>
            </a:r>
          </a:p>
          <a:p>
            <a:pPr lvl="1" eaLnBrk="1" hangingPunct="1">
              <a:buSzTx/>
            </a:pPr>
            <a:r>
              <a:rPr lang="en-US" altLang="en-US"/>
              <a:t>Language-  and platform-neutral interoperability standard (similar to WSDL, SOAP and UDDI)</a:t>
            </a:r>
          </a:p>
          <a:p>
            <a:pPr eaLnBrk="1" hangingPunct="1"/>
            <a:r>
              <a:rPr lang="en-US" altLang="en-US"/>
              <a:t>UML - Unified Modeling Language</a:t>
            </a:r>
          </a:p>
          <a:p>
            <a:pPr lvl="1" eaLnBrk="1" hangingPunct="1">
              <a:buSzTx/>
            </a:pPr>
            <a:r>
              <a:rPr lang="en-US" altLang="en-US"/>
              <a:t>Standardized modeling language, industry standard</a:t>
            </a:r>
          </a:p>
          <a:p>
            <a:pPr eaLnBrk="1" hangingPunct="1"/>
            <a:r>
              <a:rPr lang="en-US" altLang="en-US"/>
              <a:t>CWM - Common Warehouse Metamodel</a:t>
            </a:r>
          </a:p>
          <a:p>
            <a:pPr lvl="1" eaLnBrk="1" hangingPunct="1">
              <a:buSzTx/>
            </a:pPr>
            <a:r>
              <a:rPr lang="en-US" altLang="en-US"/>
              <a:t>Integrated modeling language for Data Warehouses</a:t>
            </a:r>
          </a:p>
          <a:p>
            <a:pPr eaLnBrk="1" hangingPunct="1"/>
            <a:r>
              <a:rPr lang="en-US" altLang="en-US"/>
              <a:t>MOF – Meta Object Facility</a:t>
            </a:r>
          </a:p>
          <a:p>
            <a:pPr lvl="1" eaLnBrk="1" hangingPunct="1">
              <a:buSzTx/>
            </a:pPr>
            <a:r>
              <a:rPr lang="en-US" altLang="en-US"/>
              <a:t>A standard for metamodels and model repositories</a:t>
            </a:r>
          </a:p>
          <a:p>
            <a:pPr eaLnBrk="1" hangingPunct="1"/>
            <a:r>
              <a:rPr lang="en-US" altLang="en-US"/>
              <a:t>XMI - XML Metadata Interchange</a:t>
            </a:r>
          </a:p>
          <a:p>
            <a:pPr lvl="1" eaLnBrk="1" hangingPunct="1">
              <a:buSzTx/>
            </a:pPr>
            <a:r>
              <a:rPr lang="en-US" altLang="en-US"/>
              <a:t>XML-based exchange of models</a:t>
            </a:r>
          </a:p>
          <a:p>
            <a:pPr eaLnBrk="1" hangingPunct="1"/>
            <a:r>
              <a:rPr lang="de-DE" altLang="en-US"/>
              <a:t>QVT – Queries/Views/Transformations</a:t>
            </a:r>
          </a:p>
          <a:p>
            <a:pPr lvl="1" eaLnBrk="1" hangingPunct="1">
              <a:buSzTx/>
            </a:pPr>
            <a:r>
              <a:rPr lang="de-DE" altLang="en-US"/>
              <a:t>Standard language for Model-to-Model transformations</a:t>
            </a:r>
          </a:p>
          <a:p>
            <a:pPr eaLnBrk="1" hangingPunct="1"/>
            <a:endParaRPr lang="de-AT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Approaches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MDA with UML</a:t>
            </a:r>
          </a:p>
        </p:txBody>
      </p:sp>
      <p:sp>
        <p:nvSpPr>
          <p:cNvPr id="72708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en-US"/>
              <a:t>Problems when using </a:t>
            </a:r>
            <a:r>
              <a:rPr lang="en-US" altLang="en-US" b="1"/>
              <a:t>UML </a:t>
            </a:r>
            <a:r>
              <a:rPr lang="en-US" altLang="en-US"/>
              <a:t>as PIM/PSM</a:t>
            </a:r>
          </a:p>
          <a:p>
            <a:pPr lvl="1" eaLnBrk="1" hangingPunct="1">
              <a:buSzTx/>
            </a:pPr>
            <a:r>
              <a:rPr lang="en-US" altLang="en-US"/>
              <a:t>Method bodies?</a:t>
            </a:r>
          </a:p>
          <a:p>
            <a:pPr lvl="1" eaLnBrk="1" hangingPunct="1">
              <a:buSzTx/>
            </a:pPr>
            <a:r>
              <a:rPr lang="en-US" altLang="en-US"/>
              <a:t>Incomplete diagrams, e.g. missing attributes</a:t>
            </a:r>
          </a:p>
          <a:p>
            <a:pPr lvl="1" eaLnBrk="1" hangingPunct="1">
              <a:buSzTx/>
            </a:pPr>
            <a:r>
              <a:rPr lang="en-US" altLang="en-US"/>
              <a:t>Inconsistent diagrams</a:t>
            </a:r>
          </a:p>
          <a:p>
            <a:pPr lvl="1" eaLnBrk="1" hangingPunct="1">
              <a:buSzTx/>
            </a:pPr>
            <a:r>
              <a:rPr lang="en-US" altLang="en-US" i="1"/>
              <a:t>For the usage of the UML in Model Engineering special guidelines have to be defined and adhered to</a:t>
            </a:r>
          </a:p>
          <a:p>
            <a:pPr eaLnBrk="1" hangingPunct="1"/>
            <a:r>
              <a:rPr lang="en-US" altLang="en-US"/>
              <a:t>Different requirements to </a:t>
            </a:r>
            <a:r>
              <a:rPr lang="en-US" altLang="en-US" b="1"/>
              <a:t>code generation</a:t>
            </a:r>
          </a:p>
          <a:p>
            <a:pPr lvl="1" eaLnBrk="1" hangingPunct="1">
              <a:buSzTx/>
            </a:pPr>
            <a:r>
              <a:rPr lang="en-US" altLang="en-US"/>
              <a:t>get/set methods</a:t>
            </a:r>
          </a:p>
          <a:p>
            <a:pPr lvl="1" eaLnBrk="1" hangingPunct="1">
              <a:buSzTx/>
            </a:pPr>
            <a:r>
              <a:rPr lang="en-US" altLang="en-US"/>
              <a:t>Serialization or persistence of an object</a:t>
            </a:r>
          </a:p>
          <a:p>
            <a:pPr lvl="1" eaLnBrk="1" hangingPunct="1">
              <a:buSzTx/>
            </a:pPr>
            <a:r>
              <a:rPr lang="en-US" altLang="en-US"/>
              <a:t>Security features, e.g. Java Security Policy</a:t>
            </a:r>
          </a:p>
          <a:p>
            <a:pPr lvl="1" eaLnBrk="1" hangingPunct="1">
              <a:buSzTx/>
            </a:pPr>
            <a:r>
              <a:rPr lang="en-US" altLang="en-US" i="1"/>
              <a:t>Using adaptable code generators or PIM-to-PSM transformations</a:t>
            </a:r>
          </a:p>
          <a:p>
            <a:pPr eaLnBrk="1" hangingPunct="1"/>
            <a:r>
              <a:rPr lang="en-US" altLang="en-US" b="1"/>
              <a:t>Expressiveness </a:t>
            </a:r>
            <a:r>
              <a:rPr lang="en-US" altLang="en-US"/>
              <a:t>of the UML</a:t>
            </a:r>
          </a:p>
          <a:p>
            <a:pPr lvl="1" eaLnBrk="1" hangingPunct="1">
              <a:buSzTx/>
            </a:pPr>
            <a:r>
              <a:rPr lang="en-US" altLang="en-US"/>
              <a:t>UML is mainly suitable for “generic” software platforms like Java, EJB, .NET</a:t>
            </a:r>
          </a:p>
          <a:p>
            <a:pPr lvl="1" eaLnBrk="1" hangingPunct="1">
              <a:buSzTx/>
            </a:pPr>
            <a:r>
              <a:rPr lang="en-US" altLang="en-US"/>
              <a:t>Lack of support for user interfaces, code, etc.</a:t>
            </a:r>
          </a:p>
          <a:p>
            <a:pPr lvl="1" eaLnBrk="1" hangingPunct="1">
              <a:buSzTx/>
            </a:pPr>
            <a:r>
              <a:rPr lang="en-US" altLang="en-US" i="1"/>
              <a:t>MDA tools often use proprietary extensions</a:t>
            </a:r>
          </a:p>
          <a:p>
            <a:pPr eaLnBrk="1" hangingPunct="1"/>
            <a:endParaRPr lang="de-AT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MDSE industry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r>
              <a:rPr lang="en-US" dirty="0"/>
              <a:t>Adoption and acceptance (hype)</a:t>
            </a:r>
          </a:p>
        </p:txBody>
      </p:sp>
      <p:sp>
        <p:nvSpPr>
          <p:cNvPr id="7578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/>
              <a:t>Not yet mainstream in all industries</a:t>
            </a:r>
          </a:p>
          <a:p>
            <a:r>
              <a:rPr lang="en-US" altLang="en-US"/>
              <a:t>Strong in core industry (defense, avionics, …)</a:t>
            </a:r>
          </a:p>
        </p:txBody>
      </p:sp>
      <p:pic>
        <p:nvPicPr>
          <p:cNvPr id="7578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363788"/>
            <a:ext cx="52657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Motivation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What is Model Engineering?</a:t>
            </a:r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Model as the </a:t>
            </a:r>
            <a:r>
              <a:rPr lang="en-US" b="1" dirty="0"/>
              <a:t>central artifact </a:t>
            </a:r>
            <a:r>
              <a:rPr lang="en-US" dirty="0"/>
              <a:t>of software development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Related terms</a:t>
            </a:r>
          </a:p>
          <a:p>
            <a:pPr lvl="1" eaLnBrk="1" hangingPunct="1">
              <a:defRPr/>
            </a:pPr>
            <a:r>
              <a:rPr lang="en-US" dirty="0"/>
              <a:t>Model Driven Engineering (MDE), </a:t>
            </a:r>
          </a:p>
          <a:p>
            <a:pPr lvl="1" eaLnBrk="1" hangingPunct="1">
              <a:defRPr/>
            </a:pPr>
            <a:r>
              <a:rPr lang="en-US" dirty="0"/>
              <a:t>Model Driven [Software] Development (MDD/MDSD),</a:t>
            </a:r>
          </a:p>
          <a:p>
            <a:pPr lvl="1" eaLnBrk="1" hangingPunct="1">
              <a:defRPr/>
            </a:pPr>
            <a:r>
              <a:rPr lang="en-US" dirty="0"/>
              <a:t>Model Driven Architecture (MDA)</a:t>
            </a:r>
          </a:p>
          <a:p>
            <a:pPr eaLnBrk="1" hangingPunct="1">
              <a:defRPr/>
            </a:pPr>
            <a:endParaRPr lang="de-AT" dirty="0"/>
          </a:p>
        </p:txBody>
      </p:sp>
      <p:grpSp>
        <p:nvGrpSpPr>
          <p:cNvPr id="16389" name="Gruppieren 22"/>
          <p:cNvGrpSpPr>
            <a:grpSpLocks/>
          </p:cNvGrpSpPr>
          <p:nvPr/>
        </p:nvGrpSpPr>
        <p:grpSpPr bwMode="auto">
          <a:xfrm>
            <a:off x="928688" y="1552575"/>
            <a:ext cx="6767512" cy="2376488"/>
            <a:chOff x="1258888" y="1844675"/>
            <a:chExt cx="6767512" cy="2376488"/>
          </a:xfrm>
        </p:grpSpPr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4047494" y="2817813"/>
              <a:ext cx="1042273" cy="40011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DE" altLang="en-US" b="1"/>
                <a:t>Model</a:t>
              </a:r>
            </a:p>
          </p:txBody>
        </p:sp>
        <p:sp>
          <p:nvSpPr>
            <p:cNvPr id="16392" name="AutoShape 7"/>
            <p:cNvSpPr>
              <a:spLocks noChangeArrowheads="1"/>
            </p:cNvSpPr>
            <p:nvPr/>
          </p:nvSpPr>
          <p:spPr bwMode="auto">
            <a:xfrm>
              <a:off x="5938838" y="2420938"/>
              <a:ext cx="2016125" cy="36036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Rapid prototyping</a:t>
              </a:r>
            </a:p>
          </p:txBody>
        </p:sp>
        <p:sp>
          <p:nvSpPr>
            <p:cNvPr id="16393" name="AutoShape 8"/>
            <p:cNvSpPr>
              <a:spLocks noChangeArrowheads="1"/>
            </p:cNvSpPr>
            <p:nvPr/>
          </p:nvSpPr>
          <p:spPr bwMode="auto">
            <a:xfrm>
              <a:off x="3562350" y="1844675"/>
              <a:ext cx="2016125" cy="3603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Static analysis</a:t>
              </a:r>
            </a:p>
          </p:txBody>
        </p:sp>
        <p:sp>
          <p:nvSpPr>
            <p:cNvPr id="16394" name="AutoShape 9"/>
            <p:cNvSpPr>
              <a:spLocks noChangeArrowheads="1"/>
            </p:cNvSpPr>
            <p:nvPr/>
          </p:nvSpPr>
          <p:spPr bwMode="auto">
            <a:xfrm>
              <a:off x="6010275" y="3357563"/>
              <a:ext cx="2016125" cy="36036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Code generation</a:t>
              </a:r>
            </a:p>
          </p:txBody>
        </p:sp>
        <p:sp>
          <p:nvSpPr>
            <p:cNvPr id="16395" name="AutoShape 10"/>
            <p:cNvSpPr>
              <a:spLocks noChangeArrowheads="1"/>
            </p:cNvSpPr>
            <p:nvPr/>
          </p:nvSpPr>
          <p:spPr bwMode="auto">
            <a:xfrm>
              <a:off x="3348038" y="3860800"/>
              <a:ext cx="2447925" cy="360363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Automated testing</a:t>
              </a:r>
            </a:p>
          </p:txBody>
        </p:sp>
        <p:sp>
          <p:nvSpPr>
            <p:cNvPr id="16396" name="AutoShape 11"/>
            <p:cNvSpPr>
              <a:spLocks noChangeArrowheads="1"/>
            </p:cNvSpPr>
            <p:nvPr/>
          </p:nvSpPr>
          <p:spPr bwMode="auto">
            <a:xfrm>
              <a:off x="1258888" y="3213100"/>
              <a:ext cx="1871662" cy="5048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Refactoring/</a:t>
              </a:r>
              <a:br>
                <a:rPr lang="de-DE" altLang="en-US" sz="1800"/>
              </a:br>
              <a:r>
                <a:rPr lang="de-DE" altLang="en-US" sz="1800"/>
                <a:t>Transformation</a:t>
              </a:r>
            </a:p>
          </p:txBody>
        </p:sp>
        <p:sp>
          <p:nvSpPr>
            <p:cNvPr id="16397" name="AutoShape 12"/>
            <p:cNvSpPr>
              <a:spLocks noChangeArrowheads="1"/>
            </p:cNvSpPr>
            <p:nvPr/>
          </p:nvSpPr>
          <p:spPr bwMode="auto">
            <a:xfrm>
              <a:off x="1258888" y="2420938"/>
              <a:ext cx="1871662" cy="36036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de-DE" altLang="en-US" sz="1800"/>
                <a:t>Documentation</a:t>
              </a:r>
            </a:p>
          </p:txBody>
        </p:sp>
        <p:cxnSp>
          <p:nvCxnSpPr>
            <p:cNvPr id="16398" name="AutoShape 14"/>
            <p:cNvCxnSpPr>
              <a:cxnSpLocks noChangeShapeType="1"/>
              <a:stCxn id="16391" idx="0"/>
              <a:endCxn id="16393" idx="2"/>
            </p:cNvCxnSpPr>
            <p:nvPr/>
          </p:nvCxnSpPr>
          <p:spPr bwMode="auto">
            <a:xfrm rot="5400000" flipH="1" flipV="1">
              <a:off x="4263135" y="2510535"/>
              <a:ext cx="612775" cy="17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15"/>
            <p:cNvCxnSpPr>
              <a:cxnSpLocks noChangeShapeType="1"/>
              <a:stCxn id="16392" idx="1"/>
              <a:endCxn id="16391" idx="3"/>
            </p:cNvCxnSpPr>
            <p:nvPr/>
          </p:nvCxnSpPr>
          <p:spPr bwMode="auto">
            <a:xfrm rot="10800000" flipV="1">
              <a:off x="5089768" y="2601118"/>
              <a:ext cx="849071" cy="4167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16"/>
            <p:cNvCxnSpPr>
              <a:cxnSpLocks noChangeShapeType="1"/>
              <a:stCxn id="16394" idx="1"/>
              <a:endCxn id="16391" idx="3"/>
            </p:cNvCxnSpPr>
            <p:nvPr/>
          </p:nvCxnSpPr>
          <p:spPr bwMode="auto">
            <a:xfrm rot="10800000">
              <a:off x="5089767" y="3017868"/>
              <a:ext cx="920508" cy="5198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1" name="AutoShape 17"/>
            <p:cNvCxnSpPr>
              <a:cxnSpLocks noChangeShapeType="1"/>
              <a:stCxn id="16395" idx="0"/>
              <a:endCxn id="16391" idx="2"/>
            </p:cNvCxnSpPr>
            <p:nvPr/>
          </p:nvCxnSpPr>
          <p:spPr bwMode="auto">
            <a:xfrm rot="16200000" flipV="1">
              <a:off x="4248878" y="3537677"/>
              <a:ext cx="642877" cy="33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2" name="AutoShape 18"/>
            <p:cNvCxnSpPr>
              <a:cxnSpLocks noChangeShapeType="1"/>
              <a:stCxn id="16396" idx="3"/>
              <a:endCxn id="16391" idx="1"/>
            </p:cNvCxnSpPr>
            <p:nvPr/>
          </p:nvCxnSpPr>
          <p:spPr bwMode="auto">
            <a:xfrm flipV="1">
              <a:off x="3130550" y="3017868"/>
              <a:ext cx="916944" cy="4476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9"/>
            <p:cNvCxnSpPr>
              <a:cxnSpLocks noChangeShapeType="1"/>
              <a:stCxn id="16391" idx="1"/>
              <a:endCxn id="16397" idx="3"/>
            </p:cNvCxnSpPr>
            <p:nvPr/>
          </p:nvCxnSpPr>
          <p:spPr bwMode="auto">
            <a:xfrm rot="10800000">
              <a:off x="3130550" y="2601120"/>
              <a:ext cx="916944" cy="4167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0" name="Text Box 20"/>
          <p:cNvSpPr txBox="1">
            <a:spLocks noChangeArrowheads="1"/>
          </p:cNvSpPr>
          <p:nvPr/>
        </p:nvSpPr>
        <p:spPr bwMode="auto">
          <a:xfrm>
            <a:off x="265113" y="5810250"/>
            <a:ext cx="2765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/>
              <a:t>[Illustration by Bernhard Rumpe]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MDSE Industry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r>
              <a:rPr lang="en-US" dirty="0"/>
              <a:t>Adoption</a:t>
            </a:r>
          </a:p>
        </p:txBody>
      </p:sp>
      <p:sp>
        <p:nvSpPr>
          <p:cNvPr id="7680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7680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3551238"/>
            <a:ext cx="7281863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Tool support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82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/>
              <a:t>Drawing vs. modeling</a:t>
            </a:r>
          </a:p>
        </p:txBody>
      </p:sp>
      <p:pic>
        <p:nvPicPr>
          <p:cNvPr id="7782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79600"/>
            <a:ext cx="62611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Eclipse and EMF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97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en-US" dirty="0"/>
              <a:t>Eclipse Modeling Framework</a:t>
            </a:r>
          </a:p>
          <a:p>
            <a:r>
              <a:rPr lang="en-US" altLang="en-US" dirty="0"/>
              <a:t>Full support for metamodeling and language design</a:t>
            </a:r>
          </a:p>
          <a:p>
            <a:r>
              <a:rPr lang="en-US" altLang="en-US" dirty="0"/>
              <a:t>Fully MD (vs. programming-based tools)</a:t>
            </a:r>
          </a:p>
        </p:txBody>
      </p:sp>
      <p:pic>
        <p:nvPicPr>
          <p:cNvPr id="83973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429000"/>
            <a:ext cx="3695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5327650"/>
            <a:ext cx="7035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013" y="1371600"/>
            <a:ext cx="8926512" cy="2711450"/>
          </a:xfrm>
        </p:spPr>
        <p:txBody>
          <a:bodyPr/>
          <a:lstStyle/>
          <a:p>
            <a:pPr>
              <a:defRPr/>
            </a:pPr>
            <a:r>
              <a:rPr lang="it-IT" dirty="0"/>
              <a:t>Use Case 1 – Model </a:t>
            </a:r>
            <a:r>
              <a:rPr lang="it-IT" dirty="0" err="1"/>
              <a:t>driven</a:t>
            </a:r>
            <a:r>
              <a:rPr lang="it-IT" dirty="0"/>
              <a:t> </a:t>
            </a:r>
            <a:r>
              <a:rPr lang="it-IT" dirty="0" err="1"/>
              <a:t>deveopment</a:t>
            </a:r>
            <a:endParaRPr lang="en-I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MDD contribution: Productivity</a:t>
            </a:r>
            <a:endParaRPr lang="en-IE" altLang="en-US"/>
          </a:p>
        </p:txBody>
      </p:sp>
      <p:sp>
        <p:nvSpPr>
          <p:cNvPr id="96259" name="Inhaltsplatzhalt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/>
          <a:lstStyle/>
          <a:p>
            <a:r>
              <a:rPr lang="en-US" altLang="en-US"/>
              <a:t>MDD (semi)automates software development</a:t>
            </a:r>
          </a:p>
          <a:p>
            <a:r>
              <a:rPr lang="en-US" altLang="en-US"/>
              <a:t>In MDD, software is derived through a series of model-to-model transformations (possibly) ending with a model-to-text transformations that produces the final code</a:t>
            </a:r>
          </a:p>
          <a:p>
            <a:endParaRPr lang="en-US" altLang="en-US"/>
          </a:p>
        </p:txBody>
      </p:sp>
      <p:pic>
        <p:nvPicPr>
          <p:cNvPr id="962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4014788"/>
            <a:ext cx="9969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4078288"/>
            <a:ext cx="9953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38" y="4033838"/>
            <a:ext cx="9969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6263" name="35 Grupo"/>
          <p:cNvGrpSpPr>
            <a:grpSpLocks/>
          </p:cNvGrpSpPr>
          <p:nvPr/>
        </p:nvGrpSpPr>
        <p:grpSpPr bwMode="auto">
          <a:xfrm>
            <a:off x="8104188" y="4310063"/>
            <a:ext cx="582612" cy="700087"/>
            <a:chOff x="8104106" y="2751026"/>
            <a:chExt cx="582694" cy="700718"/>
          </a:xfrm>
        </p:grpSpPr>
        <p:pic>
          <p:nvPicPr>
            <p:cNvPr id="962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4106" y="2751026"/>
              <a:ext cx="582694" cy="700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10 Conector recto"/>
            <p:cNvCxnSpPr/>
            <p:nvPr/>
          </p:nvCxnSpPr>
          <p:spPr bwMode="auto">
            <a:xfrm>
              <a:off x="8156500" y="3017966"/>
              <a:ext cx="458853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11 Conector recto"/>
            <p:cNvCxnSpPr/>
            <p:nvPr/>
          </p:nvCxnSpPr>
          <p:spPr bwMode="auto">
            <a:xfrm>
              <a:off x="8156500" y="3102179"/>
              <a:ext cx="458853" cy="158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2 Conector recto"/>
            <p:cNvCxnSpPr/>
            <p:nvPr/>
          </p:nvCxnSpPr>
          <p:spPr bwMode="auto">
            <a:xfrm>
              <a:off x="8156500" y="3194337"/>
              <a:ext cx="458853" cy="158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3 Conector recto"/>
            <p:cNvCxnSpPr/>
            <p:nvPr/>
          </p:nvCxnSpPr>
          <p:spPr bwMode="auto">
            <a:xfrm>
              <a:off x="8156500" y="3286495"/>
              <a:ext cx="458853" cy="158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4 Conector recto"/>
            <p:cNvCxnSpPr/>
            <p:nvPr/>
          </p:nvCxnSpPr>
          <p:spPr bwMode="auto">
            <a:xfrm>
              <a:off x="8156500" y="3370709"/>
              <a:ext cx="458853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26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4310063"/>
            <a:ext cx="56038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4330700"/>
            <a:ext cx="5603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21 Flecha derecha"/>
          <p:cNvSpPr/>
          <p:nvPr/>
        </p:nvSpPr>
        <p:spPr>
          <a:xfrm>
            <a:off x="1182688" y="4406900"/>
            <a:ext cx="457200" cy="298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/>
          </a:p>
        </p:txBody>
      </p:sp>
      <p:sp>
        <p:nvSpPr>
          <p:cNvPr id="17" name="22 Flecha derecha"/>
          <p:cNvSpPr/>
          <p:nvPr/>
        </p:nvSpPr>
        <p:spPr>
          <a:xfrm>
            <a:off x="2217738" y="4452938"/>
            <a:ext cx="457200" cy="3000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/>
          </a:p>
        </p:txBody>
      </p:sp>
      <p:sp>
        <p:nvSpPr>
          <p:cNvPr id="18" name="23 Flecha derecha"/>
          <p:cNvSpPr/>
          <p:nvPr/>
        </p:nvSpPr>
        <p:spPr>
          <a:xfrm>
            <a:off x="3517900" y="4441825"/>
            <a:ext cx="457200" cy="298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/>
          </a:p>
        </p:txBody>
      </p:sp>
      <p:sp>
        <p:nvSpPr>
          <p:cNvPr id="19" name="24 Flecha derecha"/>
          <p:cNvSpPr/>
          <p:nvPr/>
        </p:nvSpPr>
        <p:spPr>
          <a:xfrm>
            <a:off x="4781550" y="4441825"/>
            <a:ext cx="457200" cy="298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/>
          </a:p>
        </p:txBody>
      </p:sp>
      <p:sp>
        <p:nvSpPr>
          <p:cNvPr id="20" name="25 CuadroTexto"/>
          <p:cNvSpPr txBox="1"/>
          <p:nvPr/>
        </p:nvSpPr>
        <p:spPr>
          <a:xfrm>
            <a:off x="96838" y="3368675"/>
            <a:ext cx="11874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Original model</a:t>
            </a:r>
            <a:endParaRPr lang="fr-FR" b="1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26 CuadroTexto"/>
          <p:cNvSpPr txBox="1"/>
          <p:nvPr/>
        </p:nvSpPr>
        <p:spPr>
          <a:xfrm>
            <a:off x="2359025" y="3432175"/>
            <a:ext cx="1463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1</a:t>
            </a:r>
            <a:r>
              <a:rPr lang="en-US" b="1" baseline="3000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st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refinement</a:t>
            </a:r>
            <a:endParaRPr lang="fr-FR" b="1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27 CuadroTexto"/>
          <p:cNvSpPr txBox="1"/>
          <p:nvPr/>
        </p:nvSpPr>
        <p:spPr>
          <a:xfrm>
            <a:off x="5049838" y="3387725"/>
            <a:ext cx="14382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</a:t>
            </a:r>
            <a:r>
              <a:rPr lang="en-US" b="1" baseline="3000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th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refinement</a:t>
            </a:r>
            <a:endParaRPr lang="fr-FR" b="1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96273" name="28 CuadroTexto"/>
          <p:cNvSpPr txBox="1">
            <a:spLocks noChangeArrowheads="1"/>
          </p:cNvSpPr>
          <p:nvPr/>
        </p:nvSpPr>
        <p:spPr bwMode="auto">
          <a:xfrm>
            <a:off x="1033463" y="5075238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Verdana" panose="020B0604030504040204" pitchFamily="34" charset="0"/>
              </a:rPr>
              <a:t>Model-to-model Transformation</a:t>
            </a:r>
            <a:endParaRPr lang="fr-FR" altLang="en-US" sz="1400" b="1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96274" name="29 CuadroTexto"/>
          <p:cNvSpPr txBox="1">
            <a:spLocks noChangeArrowheads="1"/>
          </p:cNvSpPr>
          <p:nvPr/>
        </p:nvSpPr>
        <p:spPr bwMode="auto">
          <a:xfrm>
            <a:off x="6257925" y="5075238"/>
            <a:ext cx="1898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Verdana" panose="020B0604030504040204" pitchFamily="34" charset="0"/>
              </a:rPr>
              <a:t>Model-to-text Transformation</a:t>
            </a:r>
            <a:endParaRPr lang="fr-FR" altLang="en-US" sz="1400" b="1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31 CuadroTexto"/>
          <p:cNvSpPr txBox="1"/>
          <p:nvPr/>
        </p:nvSpPr>
        <p:spPr>
          <a:xfrm>
            <a:off x="3784600" y="4086225"/>
            <a:ext cx="118745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5400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...</a:t>
            </a:r>
            <a:endParaRPr lang="fr-FR" sz="5400" b="1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32 Flecha derecha"/>
          <p:cNvSpPr/>
          <p:nvPr/>
        </p:nvSpPr>
        <p:spPr>
          <a:xfrm>
            <a:off x="6196013" y="4441825"/>
            <a:ext cx="457200" cy="298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/>
          </a:p>
        </p:txBody>
      </p:sp>
      <p:sp>
        <p:nvSpPr>
          <p:cNvPr id="27" name="33 Flecha derecha"/>
          <p:cNvSpPr/>
          <p:nvPr/>
        </p:nvSpPr>
        <p:spPr>
          <a:xfrm>
            <a:off x="7491413" y="4441825"/>
            <a:ext cx="457200" cy="2984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Code Generation</a:t>
            </a:r>
            <a:endParaRPr lang="en-IE" altLang="en-US"/>
          </a:p>
        </p:txBody>
      </p:sp>
      <p:sp>
        <p:nvSpPr>
          <p:cNvPr id="101379" name="Inhaltsplatzhalt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/>
          <a:lstStyle/>
          <a:p>
            <a:r>
              <a:rPr lang="en-US" altLang="en-US"/>
              <a:t>Goal: generating running code from higher level models</a:t>
            </a:r>
          </a:p>
          <a:p>
            <a:pPr lvl="1"/>
            <a:r>
              <a:rPr lang="en-US" altLang="en-US"/>
              <a:t>Like compilers producing executable binary files from source code</a:t>
            </a:r>
          </a:p>
          <a:p>
            <a:pPr lvl="1"/>
            <a:r>
              <a:rPr lang="en-US" altLang="en-US"/>
              <a:t>Also known as model compilers</a:t>
            </a:r>
          </a:p>
          <a:p>
            <a:endParaRPr lang="en-US" altLang="en-US"/>
          </a:p>
          <a:p>
            <a:r>
              <a:rPr lang="en-US" altLang="en-US"/>
              <a:t>Once the source code is generated state-of-the-art IDEs can be used to manipulate the code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el 2"/>
          <p:cNvSpPr>
            <a:spLocks noGrp="1"/>
          </p:cNvSpPr>
          <p:nvPr>
            <p:ph type="title"/>
          </p:nvPr>
        </p:nvSpPr>
        <p:spPr>
          <a:xfrm>
            <a:off x="346075" y="404813"/>
            <a:ext cx="8448675" cy="695325"/>
          </a:xfrm>
        </p:spPr>
        <p:txBody>
          <a:bodyPr/>
          <a:lstStyle/>
          <a:p>
            <a:r>
              <a:rPr lang="it-IT" altLang="en-US"/>
              <a:t>Code Generation: Scope</a:t>
            </a:r>
            <a:endParaRPr lang="en-IE" altLang="en-US"/>
          </a:p>
        </p:txBody>
      </p:sp>
      <p:grpSp>
        <p:nvGrpSpPr>
          <p:cNvPr id="102403" name="Group 4"/>
          <p:cNvGrpSpPr>
            <a:grpSpLocks noChangeAspect="1"/>
          </p:cNvGrpSpPr>
          <p:nvPr/>
        </p:nvGrpSpPr>
        <p:grpSpPr bwMode="auto">
          <a:xfrm>
            <a:off x="0" y="1600200"/>
            <a:ext cx="9144000" cy="4575175"/>
            <a:chOff x="0" y="960"/>
            <a:chExt cx="5760" cy="2882"/>
          </a:xfrm>
        </p:grpSpPr>
        <p:sp>
          <p:nvSpPr>
            <p:cNvPr id="102404" name="AutoShape 3"/>
            <p:cNvSpPr>
              <a:spLocks noChangeAspect="1" noChangeArrowheads="1" noTextEdit="1"/>
            </p:cNvSpPr>
            <p:nvPr/>
          </p:nvSpPr>
          <p:spPr bwMode="auto">
            <a:xfrm>
              <a:off x="0" y="960"/>
              <a:ext cx="5760" cy="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405" name="Freeform 5"/>
            <p:cNvSpPr>
              <a:spLocks/>
            </p:cNvSpPr>
            <p:nvPr/>
          </p:nvSpPr>
          <p:spPr bwMode="auto">
            <a:xfrm>
              <a:off x="0" y="959"/>
              <a:ext cx="5764" cy="2887"/>
            </a:xfrm>
            <a:custGeom>
              <a:avLst/>
              <a:gdLst>
                <a:gd name="T0" fmla="*/ 0 w 15559"/>
                <a:gd name="T1" fmla="*/ 2887 h 7786"/>
                <a:gd name="T2" fmla="*/ 0 w 15559"/>
                <a:gd name="T3" fmla="*/ 2887 h 7786"/>
                <a:gd name="T4" fmla="*/ 5764 w 15559"/>
                <a:gd name="T5" fmla="*/ 2887 h 7786"/>
                <a:gd name="T6" fmla="*/ 5764 w 15559"/>
                <a:gd name="T7" fmla="*/ 0 h 7786"/>
                <a:gd name="T8" fmla="*/ 0 w 15559"/>
                <a:gd name="T9" fmla="*/ 0 h 7786"/>
                <a:gd name="T10" fmla="*/ 0 w 15559"/>
                <a:gd name="T11" fmla="*/ 2887 h 77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59" h="7786">
                  <a:moveTo>
                    <a:pt x="0" y="7786"/>
                  </a:moveTo>
                  <a:lnTo>
                    <a:pt x="0" y="7786"/>
                  </a:lnTo>
                  <a:lnTo>
                    <a:pt x="15559" y="7786"/>
                  </a:lnTo>
                  <a:lnTo>
                    <a:pt x="15559" y="0"/>
                  </a:lnTo>
                  <a:lnTo>
                    <a:pt x="0" y="0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10240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9"/>
              <a:ext cx="5764" cy="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Code Generation: Benefits</a:t>
            </a:r>
            <a:endParaRPr lang="en-IE" altLang="en-US"/>
          </a:p>
        </p:txBody>
      </p:sp>
      <p:sp>
        <p:nvSpPr>
          <p:cNvPr id="103427" name="Inhaltsplatzhalt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/>
          <a:lstStyle/>
          <a:p>
            <a:r>
              <a:rPr lang="en-US" altLang="en-US" dirty="0"/>
              <a:t>Intellectual property</a:t>
            </a:r>
          </a:p>
          <a:p>
            <a:r>
              <a:rPr lang="en-US" altLang="en-US" dirty="0"/>
              <a:t>Separation of modeling and execution</a:t>
            </a:r>
          </a:p>
          <a:p>
            <a:r>
              <a:rPr lang="en-US" altLang="en-US" dirty="0"/>
              <a:t>Multi-platform generation</a:t>
            </a:r>
          </a:p>
          <a:p>
            <a:r>
              <a:rPr lang="en-US" altLang="en-US" dirty="0"/>
              <a:t>Generators simpler than interpreters</a:t>
            </a:r>
          </a:p>
          <a:p>
            <a:r>
              <a:rPr lang="en-US" altLang="en-US" dirty="0"/>
              <a:t>Reuse of existing artefacts</a:t>
            </a:r>
          </a:p>
          <a:p>
            <a:r>
              <a:rPr lang="en-US" altLang="en-US" dirty="0"/>
              <a:t>Adaptation to enterprise policies</a:t>
            </a:r>
          </a:p>
          <a:p>
            <a:r>
              <a:rPr lang="en-US" altLang="en-US" dirty="0"/>
              <a:t>Better performances </a:t>
            </a:r>
          </a:p>
          <a:p>
            <a:endParaRPr lang="en-US" altLang="en-US" dirty="0"/>
          </a:p>
          <a:p>
            <a:endParaRPr lang="en-IE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en-US"/>
              <a:t>Code Generation: Partial Generation</a:t>
            </a:r>
            <a:endParaRPr lang="en-IE" alt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6075" y="2087563"/>
            <a:ext cx="8448675" cy="4229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Input models are not complete &amp; code generator is not smart enough to derive or guess the missing information</a:t>
            </a:r>
          </a:p>
          <a:p>
            <a:pPr>
              <a:defRPr/>
            </a:pPr>
            <a:r>
              <a:rPr lang="en-US" dirty="0"/>
              <a:t>Programmers will need to complete the code manually</a:t>
            </a:r>
            <a:endParaRPr lang="en-US" b="1" dirty="0"/>
          </a:p>
          <a:p>
            <a:pPr>
              <a:defRPr/>
            </a:pPr>
            <a:r>
              <a:rPr lang="en-US" b="1" dirty="0"/>
              <a:t>Caution! </a:t>
            </a:r>
            <a:r>
              <a:rPr lang="en-US" dirty="0"/>
              <a:t>Breaking the generation cycle is dangerous</a:t>
            </a:r>
          </a:p>
          <a:p>
            <a:pPr marL="0" indent="0">
              <a:buFontTx/>
              <a:buNone/>
              <a:defRPr/>
            </a:pPr>
            <a:endParaRPr lang="en-US" b="1" dirty="0"/>
          </a:p>
          <a:p>
            <a:pPr marL="0" indent="0">
              <a:buFontTx/>
              <a:buNone/>
              <a:defRPr/>
            </a:pPr>
            <a:r>
              <a:rPr lang="en-US" b="1" dirty="0"/>
              <a:t>Solutions:</a:t>
            </a:r>
          </a:p>
          <a:p>
            <a:pPr>
              <a:defRPr/>
            </a:pPr>
            <a:r>
              <a:rPr lang="en-US" dirty="0"/>
              <a:t>Defining protected areas in the code, which are the ones to be manually edited by the developer</a:t>
            </a:r>
          </a:p>
          <a:p>
            <a:pPr>
              <a:defRPr/>
            </a:pPr>
            <a:r>
              <a:rPr lang="en-US" dirty="0"/>
              <a:t>Using round-trip engineering tools (not many available)</a:t>
            </a:r>
          </a:p>
          <a:p>
            <a:pPr>
              <a:defRPr/>
            </a:pPr>
            <a:r>
              <a:rPr lang="en-US" dirty="0"/>
              <a:t>Better to do complete generation of parts of the system instead of partial generation of the full system</a:t>
            </a:r>
            <a:endParaRPr lang="en-US" b="1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0013" y="1371600"/>
            <a:ext cx="8926512" cy="2711450"/>
          </a:xfrm>
        </p:spPr>
        <p:txBody>
          <a:bodyPr/>
          <a:lstStyle/>
          <a:p>
            <a:pPr>
              <a:defRPr/>
            </a:pPr>
            <a:r>
              <a:rPr lang="it-IT" dirty="0"/>
              <a:t>USE CASE 2 – Model </a:t>
            </a:r>
            <a:r>
              <a:rPr lang="it-IT" dirty="0" err="1"/>
              <a:t>driven</a:t>
            </a:r>
            <a:r>
              <a:rPr lang="it-IT" dirty="0"/>
              <a:t> reverse </a:t>
            </a:r>
            <a:r>
              <a:rPr lang="it-IT" dirty="0" err="1"/>
              <a:t>engineering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Motivation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Why Model Engineering?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545276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Increasing </a:t>
            </a:r>
            <a:r>
              <a:rPr lang="en-US" sz="2800" b="1" dirty="0"/>
              <a:t>complexity</a:t>
            </a:r>
            <a:r>
              <a:rPr lang="en-US" sz="2800" dirty="0"/>
              <a:t> of software</a:t>
            </a:r>
          </a:p>
          <a:p>
            <a:pPr lvl="1" eaLnBrk="1" hangingPunct="1">
              <a:defRPr/>
            </a:pPr>
            <a:r>
              <a:rPr lang="en-US" sz="2000" dirty="0"/>
              <a:t>Increasing basic requirements, e.g., adaptable GUIs, security, network capabilities, …</a:t>
            </a:r>
          </a:p>
          <a:p>
            <a:pPr lvl="1" eaLnBrk="1" hangingPunct="1">
              <a:defRPr/>
            </a:pPr>
            <a:r>
              <a:rPr lang="en-US" sz="2000" dirty="0"/>
              <a:t>Complex infrastructures, e.g., operating system APIs, language libraries, application frameworks</a:t>
            </a:r>
          </a:p>
          <a:p>
            <a:pPr eaLnBrk="1" hangingPunct="1">
              <a:defRPr/>
            </a:pPr>
            <a:r>
              <a:rPr lang="en-US" sz="2800" b="1" dirty="0"/>
              <a:t>Technological progress …</a:t>
            </a:r>
          </a:p>
          <a:p>
            <a:pPr lvl="1" eaLnBrk="1" hangingPunct="1">
              <a:defRPr/>
            </a:pPr>
            <a:r>
              <a:rPr lang="en-US" sz="2000" dirty="0"/>
              <a:t>Integration of different technologies and legacy systems, migration to new technologies</a:t>
            </a:r>
          </a:p>
          <a:p>
            <a:pPr eaLnBrk="1" hangingPunct="1">
              <a:defRPr/>
            </a:pPr>
            <a:r>
              <a:rPr lang="en-US" sz="2800" dirty="0"/>
              <a:t>… leads to </a:t>
            </a:r>
            <a:r>
              <a:rPr lang="en-US" sz="2800" b="1" dirty="0"/>
              <a:t>problems</a:t>
            </a:r>
            <a:r>
              <a:rPr lang="en-US" sz="2800" dirty="0"/>
              <a:t> with software development</a:t>
            </a:r>
          </a:p>
          <a:p>
            <a:pPr lvl="1" eaLnBrk="1" hangingPunct="1">
              <a:defRPr/>
            </a:pPr>
            <a:r>
              <a:rPr lang="en-US" sz="2000" dirty="0"/>
              <a:t>Software finished too late</a:t>
            </a:r>
          </a:p>
          <a:p>
            <a:pPr lvl="1" eaLnBrk="1" hangingPunct="1">
              <a:defRPr/>
            </a:pPr>
            <a:r>
              <a:rPr lang="en-US" sz="2000" dirty="0"/>
              <a:t>Wrong functionality realized</a:t>
            </a:r>
          </a:p>
          <a:p>
            <a:pPr lvl="1" eaLnBrk="1" hangingPunct="1">
              <a:defRPr/>
            </a:pPr>
            <a:r>
              <a:rPr lang="en-US" sz="2000" dirty="0"/>
              <a:t>Software is poorly documented/commented</a:t>
            </a:r>
          </a:p>
          <a:p>
            <a:pPr lvl="1" eaLnBrk="1" hangingPunct="1">
              <a:defRPr/>
            </a:pPr>
            <a:r>
              <a:rPr lang="en-US" sz="2000" dirty="0"/>
              <a:t>and can not be further developed, e.g., when the technical environment changes, business model/ requirements change, etc.</a:t>
            </a:r>
          </a:p>
          <a:p>
            <a:pPr eaLnBrk="1" hangingPunct="1">
              <a:defRPr/>
            </a:pPr>
            <a:endParaRPr lang="de-AT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el 1"/>
          <p:cNvSpPr>
            <a:spLocks noGrp="1"/>
          </p:cNvSpPr>
          <p:nvPr>
            <p:ph type="title"/>
          </p:nvPr>
        </p:nvSpPr>
        <p:spPr>
          <a:xfrm>
            <a:off x="346075" y="333375"/>
            <a:ext cx="8448675" cy="695325"/>
          </a:xfrm>
        </p:spPr>
        <p:txBody>
          <a:bodyPr/>
          <a:lstStyle/>
          <a:p>
            <a:r>
              <a:rPr lang="it-IT" altLang="en-US"/>
              <a:t>Need for reverse engineering</a:t>
            </a:r>
            <a:endParaRPr lang="en-IE" altLang="en-US"/>
          </a:p>
        </p:txBody>
      </p:sp>
      <p:sp>
        <p:nvSpPr>
          <p:cNvPr id="113667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65175"/>
          </a:xfrm>
        </p:spPr>
        <p:txBody>
          <a:bodyPr/>
          <a:lstStyle/>
          <a:p>
            <a:endParaRPr lang="en-IE" altLang="en-US"/>
          </a:p>
        </p:txBody>
      </p:sp>
      <p:pic>
        <p:nvPicPr>
          <p:cNvPr id="113668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9800"/>
            <a:ext cx="91440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it-IT" altLang="en-US"/>
              <a:t>Model-driven reverse engineering	</a:t>
            </a:r>
            <a:endParaRPr lang="en-US" altLang="en-US"/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2638"/>
          </a:xfrm>
        </p:spPr>
        <p:txBody>
          <a:bodyPr/>
          <a:lstStyle/>
          <a:p>
            <a:pPr marL="182563" indent="-182563" eaLnBrk="1" hangingPunct="1">
              <a:buClr>
                <a:schemeClr val="accent1"/>
              </a:buClr>
              <a:buSzPct val="85000"/>
            </a:pPr>
            <a:r>
              <a:rPr lang="en-US" altLang="en-US" sz="2400" b="1"/>
              <a:t>Why? </a:t>
            </a:r>
            <a:r>
              <a:rPr lang="en-US" altLang="en-US" sz="2400"/>
              <a:t>Models provide an homogeneous and interrelated representation of all legacy components.</a:t>
            </a:r>
          </a:p>
          <a:p>
            <a:pPr marL="457200" lvl="1" indent="0" eaLnBrk="1" hangingPunct="1">
              <a:buClr>
                <a:schemeClr val="accent1"/>
              </a:buClr>
              <a:buSzPct val="85000"/>
              <a:buFontTx/>
              <a:buNone/>
            </a:pPr>
            <a:r>
              <a:rPr lang="en-US" altLang="en-US" sz="2400"/>
              <a:t>No information loss: initial models have a 1:1 correspondance with the code</a:t>
            </a:r>
            <a:endParaRPr lang="en-US" altLang="en-US" sz="2000"/>
          </a:p>
          <a:p>
            <a:pPr marL="182563" indent="-182563" eaLnBrk="1" hangingPunct="1">
              <a:buClr>
                <a:schemeClr val="accent1"/>
              </a:buClr>
              <a:buSzPct val="85000"/>
            </a:pPr>
            <a:endParaRPr lang="en-US" altLang="en-US"/>
          </a:p>
        </p:txBody>
      </p:sp>
      <p:pic>
        <p:nvPicPr>
          <p:cNvPr id="6" name="Picture 16" descr="folder_yel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3625850"/>
            <a:ext cx="9286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e 34"/>
          <p:cNvGrpSpPr>
            <a:grpSpLocks/>
          </p:cNvGrpSpPr>
          <p:nvPr/>
        </p:nvGrpSpPr>
        <p:grpSpPr bwMode="auto">
          <a:xfrm>
            <a:off x="1928813" y="3663950"/>
            <a:ext cx="1958975" cy="2414588"/>
            <a:chOff x="1928813" y="2714625"/>
            <a:chExt cx="2357437" cy="2786063"/>
          </a:xfrm>
        </p:grpSpPr>
        <p:sp>
          <p:nvSpPr>
            <p:cNvPr id="8" name="Rectangle à coins arrondis 5"/>
            <p:cNvSpPr/>
            <p:nvPr/>
          </p:nvSpPr>
          <p:spPr bwMode="auto">
            <a:xfrm>
              <a:off x="2286000" y="2714625"/>
              <a:ext cx="2000250" cy="2786063"/>
            </a:xfrm>
            <a:prstGeom prst="roundRect">
              <a:avLst/>
            </a:prstGeom>
            <a:gradFill flip="none" rotWithShape="1">
              <a:gsLst>
                <a:gs pos="0">
                  <a:srgbClr val="1366A2">
                    <a:shade val="30000"/>
                    <a:satMod val="115000"/>
                  </a:srgbClr>
                </a:gs>
                <a:gs pos="50000">
                  <a:srgbClr val="1366A2">
                    <a:shade val="67500"/>
                    <a:satMod val="115000"/>
                  </a:srgbClr>
                </a:gs>
                <a:gs pos="100000">
                  <a:srgbClr val="1366A2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</a:rPr>
                <a:t>Discover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  <p:grpSp>
          <p:nvGrpSpPr>
            <p:cNvPr id="114727" name="Groupe 66"/>
            <p:cNvGrpSpPr>
              <a:grpSpLocks/>
            </p:cNvGrpSpPr>
            <p:nvPr/>
          </p:nvGrpSpPr>
          <p:grpSpPr bwMode="auto">
            <a:xfrm>
              <a:off x="2786066" y="3533772"/>
              <a:ext cx="1000126" cy="785812"/>
              <a:chOff x="2786050" y="3500438"/>
              <a:chExt cx="1000132" cy="785818"/>
            </a:xfrm>
          </p:grpSpPr>
          <p:cxnSp>
            <p:nvCxnSpPr>
              <p:cNvPr id="12" name="AutoShape 10"/>
              <p:cNvCxnSpPr>
                <a:cxnSpLocks noChangeShapeType="1"/>
                <a:stCxn id="16" idx="4"/>
                <a:endCxn id="14" idx="0"/>
              </p:cNvCxnSpPr>
              <p:nvPr/>
            </p:nvCxnSpPr>
            <p:spPr bwMode="auto">
              <a:xfrm rot="5400000">
                <a:off x="2989831" y="3729644"/>
                <a:ext cx="302237" cy="326682"/>
              </a:xfrm>
              <a:prstGeom prst="bentConnector3">
                <a:avLst>
                  <a:gd name="adj1" fmla="val 47727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13" name="AutoShape 11"/>
              <p:cNvCxnSpPr>
                <a:cxnSpLocks noChangeShapeType="1"/>
                <a:stCxn id="16" idx="4"/>
                <a:endCxn id="15" idx="0"/>
              </p:cNvCxnSpPr>
              <p:nvPr/>
            </p:nvCxnSpPr>
            <p:spPr bwMode="auto">
              <a:xfrm rot="16200000" flipH="1">
                <a:off x="3298363" y="3747794"/>
                <a:ext cx="302237" cy="290383"/>
              </a:xfrm>
              <a:prstGeom prst="bentConnector3">
                <a:avLst>
                  <a:gd name="adj1" fmla="val 47727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</p:cxnSp>
          <p:sp>
            <p:nvSpPr>
              <p:cNvPr id="14" name="Oval 12"/>
              <p:cNvSpPr>
                <a:spLocks noChangeArrowheads="1"/>
              </p:cNvSpPr>
              <p:nvPr/>
            </p:nvSpPr>
            <p:spPr bwMode="auto">
              <a:xfrm>
                <a:off x="2786050" y="4044996"/>
                <a:ext cx="383772" cy="2412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fr-F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3402410" y="4044996"/>
                <a:ext cx="383772" cy="2412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fr-F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auto">
              <a:xfrm>
                <a:off x="3111674" y="3500438"/>
                <a:ext cx="383772" cy="2412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fr-FR" altLang="en-US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0" name="Flèche droite à entaille 7"/>
            <p:cNvSpPr/>
            <p:nvPr/>
          </p:nvSpPr>
          <p:spPr bwMode="auto">
            <a:xfrm>
              <a:off x="1928813" y="3857625"/>
              <a:ext cx="642937" cy="357188"/>
            </a:xfrm>
            <a:prstGeom prst="notchedRightArrow">
              <a:avLst/>
            </a:prstGeom>
            <a:solidFill>
              <a:srgbClr val="92D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fr-FR" altLang="en-US">
                <a:solidFill>
                  <a:srgbClr val="2D2D8A"/>
                </a:solidFill>
              </a:endParaRPr>
            </a:p>
          </p:txBody>
        </p:sp>
        <p:sp>
          <p:nvSpPr>
            <p:cNvPr id="114731" name="Rectangle 17"/>
            <p:cNvSpPr>
              <a:spLocks noChangeArrowheads="1"/>
            </p:cNvSpPr>
            <p:nvPr/>
          </p:nvSpPr>
          <p:spPr bwMode="auto">
            <a:xfrm>
              <a:off x="2286000" y="4681839"/>
              <a:ext cx="2000250" cy="390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1"/>
                  </a:solidFill>
                  <a:latin typeface="Calibri" panose="020F0502020204030204" pitchFamily="34" charset="0"/>
                </a:rPr>
                <a:t>Models</a:t>
              </a:r>
            </a:p>
          </p:txBody>
        </p:sp>
      </p:grpSp>
      <p:grpSp>
        <p:nvGrpSpPr>
          <p:cNvPr id="17" name="Groupe 35"/>
          <p:cNvGrpSpPr>
            <a:grpSpLocks/>
          </p:cNvGrpSpPr>
          <p:nvPr/>
        </p:nvGrpSpPr>
        <p:grpSpPr bwMode="auto">
          <a:xfrm>
            <a:off x="4071938" y="3663950"/>
            <a:ext cx="2316162" cy="2414588"/>
            <a:chOff x="4071938" y="2714625"/>
            <a:chExt cx="2428875" cy="2786063"/>
          </a:xfrm>
        </p:grpSpPr>
        <p:sp>
          <p:nvSpPr>
            <p:cNvPr id="18" name="Rectangle à coins arrondis 15"/>
            <p:cNvSpPr/>
            <p:nvPr/>
          </p:nvSpPr>
          <p:spPr bwMode="auto">
            <a:xfrm>
              <a:off x="4276702" y="2714625"/>
              <a:ext cx="2224111" cy="2786063"/>
            </a:xfrm>
            <a:prstGeom prst="roundRect">
              <a:avLst/>
            </a:prstGeom>
            <a:gradFill flip="none" rotWithShape="1">
              <a:gsLst>
                <a:gs pos="0">
                  <a:srgbClr val="1366A2">
                    <a:shade val="30000"/>
                    <a:satMod val="115000"/>
                  </a:srgbClr>
                </a:gs>
                <a:gs pos="50000">
                  <a:srgbClr val="1366A2">
                    <a:shade val="67500"/>
                    <a:satMod val="115000"/>
                  </a:srgbClr>
                </a:gs>
                <a:gs pos="100000">
                  <a:srgbClr val="1366A2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</a:rPr>
                <a:t>Understand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14708" name="Rectangle 17"/>
            <p:cNvSpPr>
              <a:spLocks noChangeArrowheads="1"/>
            </p:cNvSpPr>
            <p:nvPr/>
          </p:nvSpPr>
          <p:spPr bwMode="auto">
            <a:xfrm>
              <a:off x="4500565" y="4681839"/>
              <a:ext cx="2000248" cy="390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1"/>
                  </a:solidFill>
                  <a:latin typeface="Calibri" panose="020F0502020204030204" pitchFamily="34" charset="0"/>
                </a:rPr>
                <a:t>Viewpoints</a:t>
              </a:r>
            </a:p>
          </p:txBody>
        </p:sp>
        <p:sp>
          <p:nvSpPr>
            <p:cNvPr id="20" name="Flèche droite à entaille 17"/>
            <p:cNvSpPr/>
            <p:nvPr/>
          </p:nvSpPr>
          <p:spPr bwMode="auto">
            <a:xfrm>
              <a:off x="4071938" y="3857625"/>
              <a:ext cx="642938" cy="357188"/>
            </a:xfrm>
            <a:prstGeom prst="notchedRightArrow">
              <a:avLst/>
            </a:prstGeom>
            <a:solidFill>
              <a:srgbClr val="92D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fr-FR" altLang="en-US">
                <a:solidFill>
                  <a:srgbClr val="2D2D8A"/>
                </a:solidFill>
              </a:endParaRPr>
            </a:p>
          </p:txBody>
        </p:sp>
        <p:grpSp>
          <p:nvGrpSpPr>
            <p:cNvPr id="114712" name="Groupe 67"/>
            <p:cNvGrpSpPr>
              <a:grpSpLocks/>
            </p:cNvGrpSpPr>
            <p:nvPr/>
          </p:nvGrpSpPr>
          <p:grpSpPr bwMode="auto">
            <a:xfrm>
              <a:off x="5000627" y="3556022"/>
              <a:ext cx="1000126" cy="741321"/>
              <a:chOff x="5000628" y="3473492"/>
              <a:chExt cx="1000132" cy="741326"/>
            </a:xfrm>
          </p:grpSpPr>
          <p:cxnSp>
            <p:nvCxnSpPr>
              <p:cNvPr id="22" name="AutoShape 10"/>
              <p:cNvCxnSpPr>
                <a:cxnSpLocks noChangeShapeType="1"/>
              </p:cNvCxnSpPr>
              <p:nvPr/>
            </p:nvCxnSpPr>
            <p:spPr bwMode="auto">
              <a:xfrm rot="5400000">
                <a:off x="5182705" y="3702622"/>
                <a:ext cx="302237" cy="326294"/>
              </a:xfrm>
              <a:prstGeom prst="bentConnector3">
                <a:avLst>
                  <a:gd name="adj1" fmla="val 47727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</p:cxnSp>
          <p:cxnSp>
            <p:nvCxnSpPr>
              <p:cNvPr id="23" name="AutoShape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5490687" y="3720934"/>
                <a:ext cx="302237" cy="289669"/>
              </a:xfrm>
              <a:prstGeom prst="bentConnector3">
                <a:avLst>
                  <a:gd name="adj1" fmla="val 47727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  <a:effectLst/>
            </p:spPr>
          </p:cxnSp>
          <p:sp>
            <p:nvSpPr>
              <p:cNvPr id="24" name="Oval 14"/>
              <p:cNvSpPr>
                <a:spLocks noChangeArrowheads="1"/>
              </p:cNvSpPr>
              <p:nvPr/>
            </p:nvSpPr>
            <p:spPr bwMode="auto">
              <a:xfrm>
                <a:off x="5326252" y="3473492"/>
                <a:ext cx="383772" cy="241260"/>
              </a:xfrm>
              <a:prstGeom prst="ellipse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fr-F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5" name="Triangle isocèle 22"/>
              <p:cNvSpPr/>
              <p:nvPr/>
            </p:nvSpPr>
            <p:spPr>
              <a:xfrm>
                <a:off x="5643570" y="4000504"/>
                <a:ext cx="357190" cy="214314"/>
              </a:xfrm>
              <a:prstGeom prst="triangle">
                <a:avLst/>
              </a:prstGeom>
              <a:solidFill>
                <a:srgbClr val="00B0F0"/>
              </a:solidFill>
              <a:ln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fr-F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Parallélogramme 23"/>
              <p:cNvSpPr/>
              <p:nvPr/>
            </p:nvSpPr>
            <p:spPr>
              <a:xfrm>
                <a:off x="5000628" y="4000504"/>
                <a:ext cx="357190" cy="200020"/>
              </a:xfrm>
              <a:prstGeom prst="parallelogram">
                <a:avLst/>
              </a:prstGeom>
              <a:solidFill>
                <a:srgbClr val="FF0000"/>
              </a:solidFill>
              <a:ln>
                <a:noFill/>
                <a:headEnd/>
                <a:tailEnd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fr-FR" altLang="en-US">
                  <a:solidFill>
                    <a:srgbClr val="FFC000"/>
                  </a:solidFill>
                </a:endParaRPr>
              </a:p>
            </p:txBody>
          </p:sp>
        </p:grpSp>
      </p:grpSp>
      <p:grpSp>
        <p:nvGrpSpPr>
          <p:cNvPr id="27" name="Groupe 36"/>
          <p:cNvGrpSpPr>
            <a:grpSpLocks/>
          </p:cNvGrpSpPr>
          <p:nvPr/>
        </p:nvGrpSpPr>
        <p:grpSpPr bwMode="auto">
          <a:xfrm>
            <a:off x="6286500" y="3663950"/>
            <a:ext cx="2438400" cy="2414588"/>
            <a:chOff x="6286500" y="2714625"/>
            <a:chExt cx="2492531" cy="2786063"/>
          </a:xfrm>
        </p:grpSpPr>
        <p:sp>
          <p:nvSpPr>
            <p:cNvPr id="28" name="Rectangle à coins arrondis 25"/>
            <p:cNvSpPr/>
            <p:nvPr/>
          </p:nvSpPr>
          <p:spPr bwMode="auto">
            <a:xfrm>
              <a:off x="6715125" y="2714625"/>
              <a:ext cx="2000250" cy="2786063"/>
            </a:xfrm>
            <a:prstGeom prst="roundRect">
              <a:avLst/>
            </a:prstGeom>
            <a:gradFill flip="none" rotWithShape="1">
              <a:gsLst>
                <a:gs pos="0">
                  <a:srgbClr val="1366A2">
                    <a:shade val="30000"/>
                    <a:satMod val="115000"/>
                  </a:srgbClr>
                </a:gs>
                <a:gs pos="50000">
                  <a:srgbClr val="1366A2">
                    <a:shade val="67500"/>
                    <a:satMod val="115000"/>
                  </a:srgbClr>
                </a:gs>
                <a:gs pos="100000">
                  <a:srgbClr val="1366A2">
                    <a:shade val="100000"/>
                    <a:satMod val="115000"/>
                  </a:srgbClr>
                </a:gs>
              </a:gsLst>
              <a:lin ang="0" scaled="1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000" b="1">
                  <a:solidFill>
                    <a:schemeClr val="bg1"/>
                  </a:solidFill>
                </a:rPr>
                <a:t>Regenerate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  <p:pic>
          <p:nvPicPr>
            <p:cNvPr id="114700" name="Picture 34" descr="fold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162" y="3424240"/>
              <a:ext cx="1004885" cy="10048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701" name="Rectangle 17"/>
            <p:cNvSpPr>
              <a:spLocks noChangeArrowheads="1"/>
            </p:cNvSpPr>
            <p:nvPr/>
          </p:nvSpPr>
          <p:spPr bwMode="auto">
            <a:xfrm>
              <a:off x="6642256" y="4532574"/>
              <a:ext cx="2136775" cy="674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1"/>
                  </a:solidFill>
                  <a:latin typeface="Calibri" panose="020F0502020204030204" pitchFamily="34" charset="0"/>
                </a:rPr>
                <a:t>New</a:t>
              </a:r>
            </a:p>
            <a:p>
              <a:r>
                <a:rPr lang="en-US" altLang="en-US" sz="1600">
                  <a:solidFill>
                    <a:schemeClr val="bg1"/>
                  </a:solidFill>
                  <a:latin typeface="Calibri" panose="020F0502020204030204" pitchFamily="34" charset="0"/>
                </a:rPr>
                <a:t>Software Artifacts</a:t>
              </a:r>
            </a:p>
          </p:txBody>
        </p:sp>
        <p:sp>
          <p:nvSpPr>
            <p:cNvPr id="31" name="Flèche droite à entaille 28"/>
            <p:cNvSpPr/>
            <p:nvPr/>
          </p:nvSpPr>
          <p:spPr bwMode="auto">
            <a:xfrm>
              <a:off x="6286500" y="3857625"/>
              <a:ext cx="642938" cy="357188"/>
            </a:xfrm>
            <a:prstGeom prst="notchedRightArrow">
              <a:avLst/>
            </a:prstGeom>
            <a:solidFill>
              <a:srgbClr val="92D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fr-FR" altLang="en-US">
                <a:solidFill>
                  <a:srgbClr val="2D2D8A"/>
                </a:solidFill>
              </a:endParaRPr>
            </a:p>
          </p:txBody>
        </p:sp>
      </p:grp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258763" y="4554538"/>
            <a:ext cx="16700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>
                <a:latin typeface="Calibri" panose="020F0502020204030204" pitchFamily="34" charset="0"/>
              </a:rPr>
              <a:t>Legacy artifacts :</a:t>
            </a:r>
          </a:p>
          <a:p>
            <a:r>
              <a:rPr lang="en-US" altLang="en-US">
                <a:latin typeface="Calibri" panose="020F0502020204030204" pitchFamily="34" charset="0"/>
              </a:rPr>
              <a:t> - source code</a:t>
            </a:r>
          </a:p>
          <a:p>
            <a:r>
              <a:rPr lang="en-US" altLang="en-US">
                <a:latin typeface="Calibri" panose="020F0502020204030204" pitchFamily="34" charset="0"/>
              </a:rPr>
              <a:t> - configuration files </a:t>
            </a:r>
          </a:p>
          <a:p>
            <a:r>
              <a:rPr lang="en-US" altLang="en-US">
                <a:latin typeface="Calibri" panose="020F0502020204030204" pitchFamily="34" charset="0"/>
              </a:rPr>
              <a:t> - tests</a:t>
            </a:r>
          </a:p>
          <a:p>
            <a:r>
              <a:rPr lang="en-US" altLang="en-US">
                <a:latin typeface="Calibri" panose="020F0502020204030204" pitchFamily="34" charset="0"/>
              </a:rPr>
              <a:t> - databases</a:t>
            </a:r>
          </a:p>
          <a:p>
            <a:r>
              <a:rPr lang="en-US" altLang="en-US">
                <a:latin typeface="Calibri" panose="020F0502020204030204" pitchFamily="34" charset="0"/>
              </a:rPr>
              <a:t> - etc.</a:t>
            </a:r>
          </a:p>
          <a:p>
            <a:pPr>
              <a:buFontTx/>
              <a:buChar char="-"/>
            </a:pPr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Model-To-Text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697575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70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534400" cy="828328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/>
              <a:t>Code Generation – </a:t>
            </a:r>
            <a:br>
              <a:rPr lang="en-US" sz="3600" dirty="0"/>
            </a:br>
            <a:r>
              <a:rPr lang="en-US" sz="3600" dirty="0"/>
              <a:t>Basic Questions</a:t>
            </a:r>
            <a:endParaRPr lang="en-US" sz="3600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1380009"/>
            <a:ext cx="8534400" cy="507332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b="1" i="1" noProof="0" dirty="0"/>
              <a:t>How much is generated?</a:t>
            </a:r>
          </a:p>
          <a:p>
            <a:pPr lvl="1">
              <a:defRPr/>
            </a:pPr>
            <a:r>
              <a:rPr lang="en-US" sz="2000" i="1" dirty="0"/>
              <a:t>Which parts can be automatically generated from models?</a:t>
            </a:r>
          </a:p>
          <a:p>
            <a:pPr lvl="1">
              <a:defRPr/>
            </a:pPr>
            <a:r>
              <a:rPr lang="en-US" sz="2000" i="1" dirty="0"/>
              <a:t>Full or partial code generation?</a:t>
            </a:r>
          </a:p>
          <a:p>
            <a:pPr eaLnBrk="1" hangingPunct="1">
              <a:defRPr/>
            </a:pPr>
            <a:endParaRPr lang="en-US" i="1" dirty="0"/>
          </a:p>
          <a:p>
            <a:pPr eaLnBrk="1" hangingPunct="1">
              <a:defRPr/>
            </a:pPr>
            <a:r>
              <a:rPr lang="en-US" sz="2800" b="1" i="1" noProof="0" dirty="0"/>
              <a:t>What is generated?</a:t>
            </a:r>
          </a:p>
          <a:p>
            <a:pPr lvl="1">
              <a:defRPr/>
            </a:pPr>
            <a:r>
              <a:rPr lang="en-US" sz="2000" i="1" dirty="0"/>
              <a:t>Which kind of source code to generate?</a:t>
            </a:r>
          </a:p>
          <a:p>
            <a:pPr lvl="1">
              <a:defRPr/>
            </a:pPr>
            <a:r>
              <a:rPr lang="en-US" sz="2000" i="1" dirty="0"/>
              <a:t>The less code to generate the better!</a:t>
            </a:r>
          </a:p>
          <a:p>
            <a:pPr eaLnBrk="1" hangingPunct="1">
              <a:defRPr/>
            </a:pPr>
            <a:endParaRPr lang="en-US" i="1" noProof="0" dirty="0"/>
          </a:p>
          <a:p>
            <a:pPr eaLnBrk="1" hangingPunct="1">
              <a:defRPr/>
            </a:pPr>
            <a:r>
              <a:rPr lang="en-US" sz="2800" b="1" i="1" dirty="0"/>
              <a:t>How to generate?</a:t>
            </a:r>
          </a:p>
          <a:p>
            <a:pPr lvl="1">
              <a:defRPr/>
            </a:pPr>
            <a:r>
              <a:rPr lang="en-US" sz="2000" i="1" noProof="0" dirty="0"/>
              <a:t>Which languages and tools to use for developing code generators?</a:t>
            </a:r>
          </a:p>
          <a:p>
            <a:pPr lvl="1">
              <a:defRPr/>
            </a:pPr>
            <a:r>
              <a:rPr lang="en-US" sz="2000" i="1" dirty="0"/>
              <a:t>GPLs vs. DSLs</a:t>
            </a:r>
            <a:endParaRPr lang="en-US" sz="2000" i="1" noProof="0" dirty="0"/>
          </a:p>
        </p:txBody>
      </p:sp>
    </p:spTree>
    <p:extLst>
      <p:ext uri="{BB962C8B-B14F-4D97-AF65-F5344CB8AC3E}">
        <p14:creationId xmlns:p14="http://schemas.microsoft.com/office/powerpoint/2010/main" val="3284872545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5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Code Generation in MDA </a:t>
            </a:r>
            <a:br>
              <a:rPr lang="en-US" dirty="0"/>
            </a:br>
            <a:r>
              <a:rPr lang="en-US" dirty="0"/>
              <a:t>(just an example)</a:t>
            </a:r>
            <a:endParaRPr lang="en-US" noProof="0" dirty="0"/>
          </a:p>
        </p:txBody>
      </p:sp>
      <p:grpSp>
        <p:nvGrpSpPr>
          <p:cNvPr id="17414" name="Gruppieren 59"/>
          <p:cNvGrpSpPr>
            <a:grpSpLocks/>
          </p:cNvGrpSpPr>
          <p:nvPr/>
        </p:nvGrpSpPr>
        <p:grpSpPr bwMode="auto">
          <a:xfrm>
            <a:off x="539552" y="1258818"/>
            <a:ext cx="7704856" cy="5482550"/>
            <a:chOff x="1282700" y="1174750"/>
            <a:chExt cx="6540500" cy="4511675"/>
          </a:xfrm>
        </p:grpSpPr>
        <p:sp>
          <p:nvSpPr>
            <p:cNvPr id="17415" name="Oval 9"/>
            <p:cNvSpPr>
              <a:spLocks noChangeArrowheads="1"/>
            </p:cNvSpPr>
            <p:nvPr/>
          </p:nvSpPr>
          <p:spPr bwMode="auto">
            <a:xfrm>
              <a:off x="1539875" y="1516063"/>
              <a:ext cx="1343025" cy="277812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 err="1">
                  <a:latin typeface="Myriad Roman" pitchFamily="34" charset="0"/>
                </a:rPr>
                <a:t>Requirements</a:t>
              </a:r>
              <a:endParaRPr lang="de-DE" sz="1200" dirty="0">
                <a:latin typeface="Myriad Roman" pitchFamily="34" charset="0"/>
              </a:endParaRPr>
            </a:p>
          </p:txBody>
        </p:sp>
        <p:sp>
          <p:nvSpPr>
            <p:cNvPr id="17416" name="Oval 10"/>
            <p:cNvSpPr>
              <a:spLocks noChangeArrowheads="1"/>
            </p:cNvSpPr>
            <p:nvPr/>
          </p:nvSpPr>
          <p:spPr bwMode="auto">
            <a:xfrm>
              <a:off x="1738313" y="2222500"/>
              <a:ext cx="1343025" cy="279400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>
                  <a:latin typeface="Myriad Roman" pitchFamily="34" charset="0"/>
                </a:rPr>
                <a:t>Analysis</a:t>
              </a:r>
            </a:p>
          </p:txBody>
        </p:sp>
        <p:sp>
          <p:nvSpPr>
            <p:cNvPr id="17417" name="Oval 11"/>
            <p:cNvSpPr>
              <a:spLocks noChangeArrowheads="1"/>
            </p:cNvSpPr>
            <p:nvPr/>
          </p:nvSpPr>
          <p:spPr bwMode="auto">
            <a:xfrm>
              <a:off x="1909763" y="3025775"/>
              <a:ext cx="1343025" cy="279400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>
                  <a:latin typeface="Myriad Roman" pitchFamily="34" charset="0"/>
                </a:rPr>
                <a:t>Design</a:t>
              </a:r>
            </a:p>
          </p:txBody>
        </p:sp>
        <p:sp>
          <p:nvSpPr>
            <p:cNvPr id="17418" name="Oval 12"/>
            <p:cNvSpPr>
              <a:spLocks noChangeArrowheads="1"/>
            </p:cNvSpPr>
            <p:nvPr/>
          </p:nvSpPr>
          <p:spPr bwMode="auto">
            <a:xfrm>
              <a:off x="2128838" y="3844925"/>
              <a:ext cx="1552575" cy="277813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 err="1">
                  <a:latin typeface="Myriad Roman" pitchFamily="34" charset="0"/>
                </a:rPr>
                <a:t>Implementation</a:t>
              </a:r>
              <a:endParaRPr lang="de-DE" sz="1200" dirty="0">
                <a:latin typeface="Myriad Roman" pitchFamily="34" charset="0"/>
              </a:endParaRPr>
            </a:p>
          </p:txBody>
        </p:sp>
        <p:sp>
          <p:nvSpPr>
            <p:cNvPr id="17419" name="Oval 13"/>
            <p:cNvSpPr>
              <a:spLocks noChangeArrowheads="1"/>
            </p:cNvSpPr>
            <p:nvPr/>
          </p:nvSpPr>
          <p:spPr bwMode="auto">
            <a:xfrm>
              <a:off x="2420938" y="4735513"/>
              <a:ext cx="1550987" cy="277812"/>
            </a:xfrm>
            <a:prstGeom prst="ellipse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 err="1">
                  <a:latin typeface="Myriad Roman" pitchFamily="34" charset="0"/>
                </a:rPr>
                <a:t>Test&amp;Deployment</a:t>
              </a:r>
              <a:endParaRPr lang="de-DE" sz="1200" dirty="0">
                <a:latin typeface="Myriad Roman" pitchFamily="34" charset="0"/>
              </a:endParaRPr>
            </a:p>
          </p:txBody>
        </p:sp>
        <p:sp>
          <p:nvSpPr>
            <p:cNvPr id="17420" name="AutoShape 14"/>
            <p:cNvSpPr>
              <a:spLocks noChangeArrowheads="1"/>
            </p:cNvSpPr>
            <p:nvPr/>
          </p:nvSpPr>
          <p:spPr bwMode="auto">
            <a:xfrm>
              <a:off x="3149600" y="1808163"/>
              <a:ext cx="595313" cy="271462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CIM</a:t>
              </a:r>
            </a:p>
          </p:txBody>
        </p:sp>
        <p:sp>
          <p:nvSpPr>
            <p:cNvPr id="17421" name="AutoShape 15"/>
            <p:cNvSpPr>
              <a:spLocks noChangeArrowheads="1"/>
            </p:cNvSpPr>
            <p:nvPr/>
          </p:nvSpPr>
          <p:spPr bwMode="auto">
            <a:xfrm>
              <a:off x="3332163" y="2582863"/>
              <a:ext cx="596900" cy="269875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PIM</a:t>
              </a:r>
            </a:p>
          </p:txBody>
        </p:sp>
        <p:sp>
          <p:nvSpPr>
            <p:cNvPr id="17422" name="AutoShape 16"/>
            <p:cNvSpPr>
              <a:spLocks noChangeArrowheads="1"/>
            </p:cNvSpPr>
            <p:nvPr/>
          </p:nvSpPr>
          <p:spPr bwMode="auto">
            <a:xfrm>
              <a:off x="3532188" y="3384550"/>
              <a:ext cx="595312" cy="271463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>
                  <a:latin typeface="Myriad Roman" pitchFamily="34" charset="0"/>
                </a:rPr>
                <a:t>PSM</a:t>
              </a:r>
            </a:p>
          </p:txBody>
        </p:sp>
        <p:sp>
          <p:nvSpPr>
            <p:cNvPr id="17423" name="AutoShape 17"/>
            <p:cNvSpPr>
              <a:spLocks noChangeArrowheads="1"/>
            </p:cNvSpPr>
            <p:nvPr/>
          </p:nvSpPr>
          <p:spPr bwMode="auto">
            <a:xfrm>
              <a:off x="3730625" y="4238625"/>
              <a:ext cx="596900" cy="271463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>
                  <a:latin typeface="Myriad Roman" pitchFamily="34" charset="0"/>
                </a:rPr>
                <a:t>Code</a:t>
              </a:r>
            </a:p>
          </p:txBody>
        </p:sp>
        <p:sp>
          <p:nvSpPr>
            <p:cNvPr id="17424" name="AutoShape 18"/>
            <p:cNvSpPr>
              <a:spLocks noChangeArrowheads="1"/>
            </p:cNvSpPr>
            <p:nvPr/>
          </p:nvSpPr>
          <p:spPr bwMode="auto">
            <a:xfrm>
              <a:off x="1581150" y="5032375"/>
              <a:ext cx="839788" cy="344488"/>
            </a:xfrm>
            <a:prstGeom prst="foldedCorner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Feedback</a:t>
              </a:r>
            </a:p>
          </p:txBody>
        </p:sp>
        <p:sp>
          <p:nvSpPr>
            <p:cNvPr id="17425" name="AutoShape 19"/>
            <p:cNvSpPr>
              <a:spLocks noChangeArrowheads="1"/>
            </p:cNvSpPr>
            <p:nvPr/>
          </p:nvSpPr>
          <p:spPr bwMode="auto">
            <a:xfrm>
              <a:off x="5432425" y="1619250"/>
              <a:ext cx="458788" cy="561975"/>
            </a:xfrm>
            <a:prstGeom prst="flowChartDocumen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CIM</a:t>
              </a:r>
            </a:p>
          </p:txBody>
        </p:sp>
        <p:sp>
          <p:nvSpPr>
            <p:cNvPr id="17426" name="AutoShape 20"/>
            <p:cNvSpPr>
              <a:spLocks noChangeArrowheads="1"/>
            </p:cNvSpPr>
            <p:nvPr/>
          </p:nvSpPr>
          <p:spPr bwMode="auto">
            <a:xfrm>
              <a:off x="5437188" y="2428875"/>
              <a:ext cx="450850" cy="563563"/>
            </a:xfrm>
            <a:prstGeom prst="flowChartDocumen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PIM</a:t>
              </a:r>
            </a:p>
          </p:txBody>
        </p:sp>
        <p:sp>
          <p:nvSpPr>
            <p:cNvPr id="17427" name="AutoShape 21"/>
            <p:cNvSpPr>
              <a:spLocks noChangeArrowheads="1"/>
            </p:cNvSpPr>
            <p:nvPr/>
          </p:nvSpPr>
          <p:spPr bwMode="auto">
            <a:xfrm>
              <a:off x="4741863" y="3355975"/>
              <a:ext cx="515937" cy="563563"/>
            </a:xfrm>
            <a:prstGeom prst="flowChartDocumen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>
                  <a:latin typeface="Myriad Roman" pitchFamily="34" charset="0"/>
                </a:rPr>
                <a:t>Web</a:t>
              </a:r>
              <a:br>
                <a:rPr lang="de-DE" sz="1200" dirty="0">
                  <a:latin typeface="Myriad Roman" pitchFamily="34" charset="0"/>
                </a:rPr>
              </a:br>
              <a:r>
                <a:rPr lang="de-DE" sz="1200" dirty="0">
                  <a:latin typeface="Myriad Roman" pitchFamily="34" charset="0"/>
                </a:rPr>
                <a:t>Model</a:t>
              </a:r>
            </a:p>
          </p:txBody>
        </p:sp>
        <p:sp>
          <p:nvSpPr>
            <p:cNvPr id="17428" name="AutoShape 22"/>
            <p:cNvSpPr>
              <a:spLocks noChangeArrowheads="1"/>
            </p:cNvSpPr>
            <p:nvPr/>
          </p:nvSpPr>
          <p:spPr bwMode="auto">
            <a:xfrm>
              <a:off x="5413375" y="3338513"/>
              <a:ext cx="515938" cy="563562"/>
            </a:xfrm>
            <a:prstGeom prst="flowChartDocumen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 dirty="0">
                  <a:latin typeface="Myriad Roman" pitchFamily="34" charset="0"/>
                </a:rPr>
                <a:t>DAO</a:t>
              </a:r>
              <a:br>
                <a:rPr lang="de-DE" sz="1200" dirty="0">
                  <a:latin typeface="Myriad Roman" pitchFamily="34" charset="0"/>
                </a:rPr>
              </a:br>
              <a:r>
                <a:rPr lang="de-DE" sz="1200" dirty="0">
                  <a:latin typeface="Myriad Roman" pitchFamily="34" charset="0"/>
                </a:rPr>
                <a:t>Model</a:t>
              </a:r>
            </a:p>
          </p:txBody>
        </p:sp>
        <p:sp>
          <p:nvSpPr>
            <p:cNvPr id="17429" name="AutoShape 23"/>
            <p:cNvSpPr>
              <a:spLocks noChangeArrowheads="1"/>
            </p:cNvSpPr>
            <p:nvPr/>
          </p:nvSpPr>
          <p:spPr bwMode="auto">
            <a:xfrm>
              <a:off x="6165850" y="3322638"/>
              <a:ext cx="514350" cy="563562"/>
            </a:xfrm>
            <a:prstGeom prst="flowChartDocumen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SQL</a:t>
              </a:r>
            </a:p>
            <a:p>
              <a:pPr algn="ctr"/>
              <a:r>
                <a:rPr lang="de-DE" sz="1200">
                  <a:latin typeface="Myriad Roman" pitchFamily="34" charset="0"/>
                </a:rPr>
                <a:t>Model</a:t>
              </a:r>
            </a:p>
          </p:txBody>
        </p:sp>
        <p:sp>
          <p:nvSpPr>
            <p:cNvPr id="17430" name="AutoShape 24"/>
            <p:cNvSpPr>
              <a:spLocks noChangeArrowheads="1"/>
            </p:cNvSpPr>
            <p:nvPr/>
          </p:nvSpPr>
          <p:spPr bwMode="auto">
            <a:xfrm>
              <a:off x="4749800" y="4194175"/>
              <a:ext cx="488950" cy="615950"/>
            </a:xfrm>
            <a:prstGeom prst="flowChartDocumen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JSP</a:t>
              </a:r>
              <a:br>
                <a:rPr lang="de-DE" sz="1200">
                  <a:latin typeface="Myriad Roman" pitchFamily="34" charset="0"/>
                </a:rPr>
              </a:br>
              <a:r>
                <a:rPr lang="de-DE" sz="1200">
                  <a:latin typeface="Myriad Roman" pitchFamily="34" charset="0"/>
                </a:rPr>
                <a:t>Code</a:t>
              </a:r>
            </a:p>
          </p:txBody>
        </p:sp>
        <p:sp>
          <p:nvSpPr>
            <p:cNvPr id="17431" name="AutoShape 25"/>
            <p:cNvSpPr>
              <a:spLocks noChangeArrowheads="1"/>
            </p:cNvSpPr>
            <p:nvPr/>
          </p:nvSpPr>
          <p:spPr bwMode="auto">
            <a:xfrm>
              <a:off x="5437188" y="4200525"/>
              <a:ext cx="465137" cy="614363"/>
            </a:xfrm>
            <a:prstGeom prst="flowChartDocumen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DAO</a:t>
              </a:r>
              <a:br>
                <a:rPr lang="de-DE" sz="1200">
                  <a:latin typeface="Myriad Roman" pitchFamily="34" charset="0"/>
                </a:rPr>
              </a:br>
              <a:r>
                <a:rPr lang="de-DE" sz="1200">
                  <a:latin typeface="Myriad Roman" pitchFamily="34" charset="0"/>
                </a:rPr>
                <a:t>Code</a:t>
              </a:r>
            </a:p>
          </p:txBody>
        </p:sp>
        <p:sp>
          <p:nvSpPr>
            <p:cNvPr id="17432" name="AutoShape 26"/>
            <p:cNvSpPr>
              <a:spLocks noChangeArrowheads="1"/>
            </p:cNvSpPr>
            <p:nvPr/>
          </p:nvSpPr>
          <p:spPr bwMode="auto">
            <a:xfrm>
              <a:off x="6145213" y="4168775"/>
              <a:ext cx="552450" cy="628650"/>
            </a:xfrm>
            <a:prstGeom prst="flowChartDocumen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200">
                  <a:latin typeface="Myriad Roman" pitchFamily="34" charset="0"/>
                </a:rPr>
                <a:t>SQL</a:t>
              </a:r>
              <a:br>
                <a:rPr lang="de-DE" sz="1200">
                  <a:latin typeface="Myriad Roman" pitchFamily="34" charset="0"/>
                </a:rPr>
              </a:br>
              <a:r>
                <a:rPr lang="de-DE" sz="1200">
                  <a:latin typeface="Myriad Roman" pitchFamily="34" charset="0"/>
                </a:rPr>
                <a:t>Code</a:t>
              </a:r>
            </a:p>
          </p:txBody>
        </p:sp>
        <p:cxnSp>
          <p:nvCxnSpPr>
            <p:cNvPr id="17433" name="AutoShape 27"/>
            <p:cNvCxnSpPr>
              <a:cxnSpLocks noChangeShapeType="1"/>
              <a:stCxn id="17425" idx="2"/>
              <a:endCxn id="17426" idx="0"/>
            </p:cNvCxnSpPr>
            <p:nvPr/>
          </p:nvCxnSpPr>
          <p:spPr bwMode="auto">
            <a:xfrm>
              <a:off x="5662613" y="2151063"/>
              <a:ext cx="0" cy="2778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28"/>
            <p:cNvCxnSpPr>
              <a:cxnSpLocks noChangeShapeType="1"/>
              <a:stCxn id="17426" idx="2"/>
              <a:endCxn id="17427" idx="0"/>
            </p:cNvCxnSpPr>
            <p:nvPr/>
          </p:nvCxnSpPr>
          <p:spPr bwMode="auto">
            <a:xfrm flipH="1">
              <a:off x="5000625" y="2960688"/>
              <a:ext cx="661988" cy="3952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29"/>
            <p:cNvCxnSpPr>
              <a:cxnSpLocks noChangeShapeType="1"/>
              <a:stCxn id="17426" idx="2"/>
              <a:endCxn id="17428" idx="0"/>
            </p:cNvCxnSpPr>
            <p:nvPr/>
          </p:nvCxnSpPr>
          <p:spPr bwMode="auto">
            <a:xfrm>
              <a:off x="5662613" y="2960688"/>
              <a:ext cx="9525" cy="3778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30"/>
            <p:cNvCxnSpPr>
              <a:cxnSpLocks noChangeShapeType="1"/>
              <a:stCxn id="17426" idx="2"/>
              <a:endCxn id="17429" idx="0"/>
            </p:cNvCxnSpPr>
            <p:nvPr/>
          </p:nvCxnSpPr>
          <p:spPr bwMode="auto">
            <a:xfrm>
              <a:off x="5662613" y="2960688"/>
              <a:ext cx="760412" cy="3619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31"/>
            <p:cNvCxnSpPr>
              <a:cxnSpLocks noChangeShapeType="1"/>
              <a:stCxn id="17427" idx="2"/>
              <a:endCxn id="17430" idx="0"/>
            </p:cNvCxnSpPr>
            <p:nvPr/>
          </p:nvCxnSpPr>
          <p:spPr bwMode="auto">
            <a:xfrm flipH="1">
              <a:off x="4994275" y="3887788"/>
              <a:ext cx="6350" cy="306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32"/>
            <p:cNvCxnSpPr>
              <a:cxnSpLocks noChangeShapeType="1"/>
              <a:stCxn id="17428" idx="2"/>
              <a:endCxn id="17431" idx="0"/>
            </p:cNvCxnSpPr>
            <p:nvPr/>
          </p:nvCxnSpPr>
          <p:spPr bwMode="auto">
            <a:xfrm flipH="1">
              <a:off x="5670550" y="3870325"/>
              <a:ext cx="1588" cy="3302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33"/>
            <p:cNvCxnSpPr>
              <a:cxnSpLocks noChangeShapeType="1"/>
              <a:stCxn id="17429" idx="2"/>
              <a:endCxn id="17432" idx="0"/>
            </p:cNvCxnSpPr>
            <p:nvPr/>
          </p:nvCxnSpPr>
          <p:spPr bwMode="auto">
            <a:xfrm flipH="1">
              <a:off x="6421438" y="3854450"/>
              <a:ext cx="1587" cy="314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7440" name="Line 34"/>
            <p:cNvSpPr>
              <a:spLocks noChangeShapeType="1"/>
            </p:cNvSpPr>
            <p:nvPr/>
          </p:nvSpPr>
          <p:spPr bwMode="auto">
            <a:xfrm>
              <a:off x="5668963" y="2298700"/>
              <a:ext cx="1249362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441" name="Line 35"/>
            <p:cNvSpPr>
              <a:spLocks noChangeShapeType="1"/>
            </p:cNvSpPr>
            <p:nvPr/>
          </p:nvSpPr>
          <p:spPr bwMode="auto">
            <a:xfrm>
              <a:off x="5673725" y="3132138"/>
              <a:ext cx="1249363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442" name="Line 36"/>
            <p:cNvSpPr>
              <a:spLocks noChangeShapeType="1"/>
            </p:cNvSpPr>
            <p:nvPr/>
          </p:nvSpPr>
          <p:spPr bwMode="auto">
            <a:xfrm>
              <a:off x="5670550" y="4006850"/>
              <a:ext cx="1249363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443" name="Text Box 37"/>
            <p:cNvSpPr txBox="1">
              <a:spLocks noChangeArrowheads="1"/>
            </p:cNvSpPr>
            <p:nvPr/>
          </p:nvSpPr>
          <p:spPr bwMode="auto">
            <a:xfrm>
              <a:off x="5899150" y="1854899"/>
              <a:ext cx="14636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de-DE" sz="1200" b="1" dirty="0">
                  <a:latin typeface="Myriad Roman" pitchFamily="34" charset="0"/>
                </a:rPr>
                <a:t>Manual </a:t>
              </a:r>
              <a:br>
                <a:rPr lang="de-DE" sz="1200" b="1" dirty="0">
                  <a:latin typeface="Myriad Roman" pitchFamily="34" charset="0"/>
                </a:rPr>
              </a:br>
              <a:r>
                <a:rPr lang="de-DE" sz="1200" b="1" dirty="0">
                  <a:latin typeface="Myriad Roman" pitchFamily="34" charset="0"/>
                </a:rPr>
                <a:t>Development</a:t>
              </a:r>
              <a:br>
                <a:rPr lang="de-DE" sz="1200" b="1" dirty="0">
                  <a:latin typeface="Myriad Roman" pitchFamily="34" charset="0"/>
                </a:rPr>
              </a:br>
              <a:r>
                <a:rPr lang="de-DE" sz="1200" b="1" dirty="0">
                  <a:latin typeface="Myriad Roman" pitchFamily="34" charset="0"/>
                </a:rPr>
                <a:t> +</a:t>
              </a:r>
              <a:br>
                <a:rPr lang="de-DE" sz="1200" b="1" dirty="0">
                  <a:latin typeface="Myriad Roman" pitchFamily="34" charset="0"/>
                </a:rPr>
              </a:br>
              <a:r>
                <a:rPr lang="de-DE" sz="1200" b="1" dirty="0">
                  <a:latin typeface="Myriad Roman" pitchFamily="34" charset="0"/>
                </a:rPr>
                <a:t>Model2Model Transformation</a:t>
              </a:r>
            </a:p>
          </p:txBody>
        </p:sp>
        <p:sp>
          <p:nvSpPr>
            <p:cNvPr id="17444" name="Text Box 38"/>
            <p:cNvSpPr txBox="1">
              <a:spLocks noChangeArrowheads="1"/>
            </p:cNvSpPr>
            <p:nvPr/>
          </p:nvSpPr>
          <p:spPr bwMode="auto">
            <a:xfrm>
              <a:off x="6334125" y="2894013"/>
              <a:ext cx="14557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Myriad Roman" pitchFamily="34" charset="0"/>
                </a:rPr>
                <a:t>Model2Model Transformation</a:t>
              </a:r>
            </a:p>
          </p:txBody>
        </p:sp>
        <p:sp>
          <p:nvSpPr>
            <p:cNvPr id="17445" name="Text Box 39"/>
            <p:cNvSpPr txBox="1">
              <a:spLocks noChangeArrowheads="1"/>
            </p:cNvSpPr>
            <p:nvPr/>
          </p:nvSpPr>
          <p:spPr bwMode="auto">
            <a:xfrm>
              <a:off x="6492875" y="3768725"/>
              <a:ext cx="13303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>
                  <a:latin typeface="Myriad Roman" pitchFamily="34" charset="0"/>
                </a:rPr>
                <a:t>Model2Text Transformation</a:t>
              </a:r>
            </a:p>
          </p:txBody>
        </p:sp>
        <p:cxnSp>
          <p:nvCxnSpPr>
            <p:cNvPr id="17446" name="AutoShape 40"/>
            <p:cNvCxnSpPr>
              <a:cxnSpLocks noChangeShapeType="1"/>
              <a:stCxn id="17415" idx="6"/>
              <a:endCxn id="17420" idx="0"/>
            </p:cNvCxnSpPr>
            <p:nvPr/>
          </p:nvCxnSpPr>
          <p:spPr bwMode="auto">
            <a:xfrm>
              <a:off x="2882900" y="1655763"/>
              <a:ext cx="563563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7" name="AutoShape 41"/>
            <p:cNvCxnSpPr>
              <a:cxnSpLocks noChangeShapeType="1"/>
              <a:stCxn id="17420" idx="2"/>
              <a:endCxn id="17416" idx="7"/>
            </p:cNvCxnSpPr>
            <p:nvPr/>
          </p:nvCxnSpPr>
          <p:spPr bwMode="auto">
            <a:xfrm flipH="1">
              <a:off x="2886075" y="2079625"/>
              <a:ext cx="560388" cy="185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8" name="AutoShape 42"/>
            <p:cNvCxnSpPr>
              <a:cxnSpLocks noChangeShapeType="1"/>
              <a:stCxn id="17416" idx="6"/>
              <a:endCxn id="17421" idx="0"/>
            </p:cNvCxnSpPr>
            <p:nvPr/>
          </p:nvCxnSpPr>
          <p:spPr bwMode="auto">
            <a:xfrm>
              <a:off x="3081338" y="2362200"/>
              <a:ext cx="549275" cy="220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49" name="AutoShape 43"/>
            <p:cNvCxnSpPr>
              <a:cxnSpLocks noChangeShapeType="1"/>
              <a:stCxn id="17421" idx="2"/>
              <a:endCxn id="17417" idx="7"/>
            </p:cNvCxnSpPr>
            <p:nvPr/>
          </p:nvCxnSpPr>
          <p:spPr bwMode="auto">
            <a:xfrm flipH="1">
              <a:off x="3055938" y="2852738"/>
              <a:ext cx="574675" cy="214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50" name="AutoShape 44"/>
            <p:cNvCxnSpPr>
              <a:cxnSpLocks noChangeShapeType="1"/>
              <a:stCxn id="17417" idx="6"/>
              <a:endCxn id="17422" idx="0"/>
            </p:cNvCxnSpPr>
            <p:nvPr/>
          </p:nvCxnSpPr>
          <p:spPr bwMode="auto">
            <a:xfrm>
              <a:off x="3252788" y="3165475"/>
              <a:ext cx="576262" cy="219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1" name="AutoShape 45"/>
            <p:cNvCxnSpPr>
              <a:cxnSpLocks noChangeShapeType="1"/>
              <a:stCxn id="17422" idx="2"/>
              <a:endCxn id="17418" idx="7"/>
            </p:cNvCxnSpPr>
            <p:nvPr/>
          </p:nvCxnSpPr>
          <p:spPr bwMode="auto">
            <a:xfrm flipH="1">
              <a:off x="3452813" y="3656013"/>
              <a:ext cx="376237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52" name="AutoShape 46"/>
            <p:cNvCxnSpPr>
              <a:cxnSpLocks noChangeShapeType="1"/>
              <a:stCxn id="17418" idx="6"/>
              <a:endCxn id="17423" idx="0"/>
            </p:cNvCxnSpPr>
            <p:nvPr/>
          </p:nvCxnSpPr>
          <p:spPr bwMode="auto">
            <a:xfrm>
              <a:off x="3681413" y="3983038"/>
              <a:ext cx="347662" cy="255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453" name="AutoShape 47"/>
            <p:cNvCxnSpPr>
              <a:cxnSpLocks noChangeShapeType="1"/>
              <a:stCxn id="17423" idx="2"/>
              <a:endCxn id="17419" idx="7"/>
            </p:cNvCxnSpPr>
            <p:nvPr/>
          </p:nvCxnSpPr>
          <p:spPr bwMode="auto">
            <a:xfrm flipH="1">
              <a:off x="3744913" y="4510088"/>
              <a:ext cx="284162" cy="265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54" name="AutoShape 48"/>
            <p:cNvCxnSpPr>
              <a:cxnSpLocks noChangeShapeType="1"/>
              <a:stCxn id="17419" idx="4"/>
              <a:endCxn id="17424" idx="3"/>
            </p:cNvCxnSpPr>
            <p:nvPr/>
          </p:nvCxnSpPr>
          <p:spPr bwMode="auto">
            <a:xfrm rot="5400000">
              <a:off x="2713038" y="4721225"/>
              <a:ext cx="190500" cy="7747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7455" name="AutoShape 49"/>
            <p:cNvCxnSpPr>
              <a:cxnSpLocks noChangeShapeType="1"/>
              <a:stCxn id="17424" idx="1"/>
              <a:endCxn id="17415" idx="2"/>
            </p:cNvCxnSpPr>
            <p:nvPr/>
          </p:nvCxnSpPr>
          <p:spPr bwMode="auto">
            <a:xfrm rot="10800000">
              <a:off x="1539875" y="1655763"/>
              <a:ext cx="41275" cy="3548062"/>
            </a:xfrm>
            <a:prstGeom prst="bentConnector3">
              <a:avLst>
                <a:gd name="adj1" fmla="val 52352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7456" name="Line 51"/>
            <p:cNvSpPr>
              <a:spLocks noChangeShapeType="1"/>
            </p:cNvSpPr>
            <p:nvPr/>
          </p:nvSpPr>
          <p:spPr bwMode="auto">
            <a:xfrm>
              <a:off x="4464050" y="1211263"/>
              <a:ext cx="7938" cy="4475162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457" name="Line 52"/>
            <p:cNvSpPr>
              <a:spLocks noChangeShapeType="1"/>
            </p:cNvSpPr>
            <p:nvPr/>
          </p:nvSpPr>
          <p:spPr bwMode="auto">
            <a:xfrm>
              <a:off x="1282700" y="1427163"/>
              <a:ext cx="6502400" cy="0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458" name="Text Box 53"/>
            <p:cNvSpPr txBox="1">
              <a:spLocks noChangeArrowheads="1"/>
            </p:cNvSpPr>
            <p:nvPr/>
          </p:nvSpPr>
          <p:spPr bwMode="auto">
            <a:xfrm>
              <a:off x="1673225" y="1174750"/>
              <a:ext cx="277812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 dirty="0"/>
                <a:t>Rational Unified </a:t>
              </a:r>
              <a:r>
                <a:rPr lang="de-DE" sz="1200" b="1" dirty="0" err="1"/>
                <a:t>Process</a:t>
              </a:r>
              <a:endParaRPr lang="de-DE" sz="1200" b="1" dirty="0"/>
            </a:p>
          </p:txBody>
        </p:sp>
        <p:sp>
          <p:nvSpPr>
            <p:cNvPr id="17459" name="Text Box 54"/>
            <p:cNvSpPr txBox="1">
              <a:spLocks noChangeArrowheads="1"/>
            </p:cNvSpPr>
            <p:nvPr/>
          </p:nvSpPr>
          <p:spPr bwMode="auto">
            <a:xfrm>
              <a:off x="5608638" y="1181100"/>
              <a:ext cx="18716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sz="1200" b="1" dirty="0"/>
                <a:t>MDA </a:t>
              </a:r>
              <a:r>
                <a:rPr lang="de-DE" sz="1200" b="1" dirty="0" err="1"/>
                <a:t>Artifacts</a:t>
              </a:r>
              <a:endParaRPr lang="de-DE" sz="1200" b="1" dirty="0"/>
            </a:p>
          </p:txBody>
        </p:sp>
      </p:grp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1328918" y="5759381"/>
            <a:ext cx="6502400" cy="0"/>
          </a:xfrm>
          <a:prstGeom prst="line">
            <a:avLst/>
          </a:prstGeom>
          <a:noFill/>
          <a:ln w="1587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1357493" y="1301681"/>
            <a:ext cx="6502400" cy="0"/>
          </a:xfrm>
          <a:prstGeom prst="line">
            <a:avLst/>
          </a:prstGeom>
          <a:noFill/>
          <a:ln w="1587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86927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534400" cy="6843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What kind of code is generated?</a:t>
            </a:r>
            <a:endParaRPr lang="en-US" noProof="0" dirty="0"/>
          </a:p>
        </p:txBody>
      </p:sp>
      <p:sp>
        <p:nvSpPr>
          <p:cNvPr id="19460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noProof="0" dirty="0"/>
              <a:t>Model-to-Text, whereas </a:t>
            </a:r>
            <a:r>
              <a:rPr lang="en-US" sz="2800" b="1" dirty="0"/>
              <a:t>t</a:t>
            </a:r>
            <a:r>
              <a:rPr lang="en-US" sz="2800" b="1" noProof="0" dirty="0"/>
              <a:t>ext</a:t>
            </a:r>
            <a:r>
              <a:rPr lang="en-US" sz="2800" noProof="0" dirty="0"/>
              <a:t> may be distinguished 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noProof="0" dirty="0"/>
              <a:t>Program code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noProof="0" dirty="0"/>
              <a:t>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noProof="0" dirty="0"/>
              <a:t>Test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noProof="0" dirty="0"/>
              <a:t>Model serialization (XMI)</a:t>
            </a:r>
          </a:p>
          <a:p>
            <a:pPr lvl="1" eaLnBrk="1" hangingPunct="1">
              <a:lnSpc>
                <a:spcPct val="80000"/>
              </a:lnSpc>
            </a:pPr>
            <a:endParaRPr lang="en-US" sz="1800" noProof="0" dirty="0"/>
          </a:p>
          <a:p>
            <a:pPr lvl="1" eaLnBrk="1" hangingPunct="1">
              <a:lnSpc>
                <a:spcPct val="80000"/>
              </a:lnSpc>
            </a:pPr>
            <a:endParaRPr lang="en-US" sz="1800" noProof="0" dirty="0"/>
          </a:p>
          <a:p>
            <a:pPr eaLnBrk="1" hangingPunct="1">
              <a:lnSpc>
                <a:spcPct val="80000"/>
              </a:lnSpc>
            </a:pPr>
            <a:r>
              <a:rPr lang="en-US" sz="2800" noProof="0" dirty="0"/>
              <a:t>Direct translation to machine code possible, but inconvenient, error-prone and hard to optimize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noProof="0" dirty="0"/>
              <a:t>Reuse existing code generators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noProof="0" dirty="0"/>
              <a:t>Using existing functionality (frameworks, APIs, components)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noProof="0" dirty="0"/>
              <a:t>Motto</a:t>
            </a:r>
            <a:r>
              <a:rPr lang="en-US" sz="2400" noProof="0" dirty="0"/>
              <a:t>: The less code to generate, the better!</a:t>
            </a:r>
          </a:p>
        </p:txBody>
      </p:sp>
    </p:spTree>
    <p:extLst>
      <p:ext uri="{BB962C8B-B14F-4D97-AF65-F5344CB8AC3E}">
        <p14:creationId xmlns:p14="http://schemas.microsoft.com/office/powerpoint/2010/main" val="1940732190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52400"/>
            <a:ext cx="8534400" cy="11163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7F7F7F"/>
                </a:solidFill>
              </a:rPr>
              <a:t>Example: Platform for Web application development</a:t>
            </a:r>
            <a:br>
              <a:rPr lang="en-US" dirty="0">
                <a:solidFill>
                  <a:srgbClr val="7F7F7F"/>
                </a:solidFill>
              </a:rPr>
            </a:br>
            <a:endParaRPr lang="en-US" noProof="0" dirty="0"/>
          </a:p>
        </p:txBody>
      </p:sp>
      <p:sp>
        <p:nvSpPr>
          <p:cNvPr id="29701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4692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noProof="0" dirty="0"/>
              <a:t>Example: developing a code generator for Web applications</a:t>
            </a:r>
          </a:p>
          <a:p>
            <a:pPr eaLnBrk="1" hangingPunct="1"/>
            <a:endParaRPr lang="en-US" sz="2000" b="1" dirty="0"/>
          </a:p>
          <a:p>
            <a:pPr eaLnBrk="1" hangingPunct="1"/>
            <a:r>
              <a:rPr lang="en-US" sz="2000" i="1" dirty="0"/>
              <a:t>What </a:t>
            </a:r>
            <a:r>
              <a:rPr lang="en-US" sz="2000" b="1" i="1" dirty="0"/>
              <a:t>options</a:t>
            </a:r>
            <a:r>
              <a:rPr lang="en-US" sz="2000" i="1" dirty="0"/>
              <a:t> exist for the to be generated code?</a:t>
            </a:r>
          </a:p>
          <a:p>
            <a:pPr lvl="1"/>
            <a:r>
              <a:rPr lang="en-US" sz="1600" b="1" noProof="0" dirty="0"/>
              <a:t>Dimensions</a:t>
            </a:r>
            <a:r>
              <a:rPr lang="en-US" sz="1600" noProof="0" dirty="0"/>
              <a:t> of Web applications: </a:t>
            </a:r>
            <a:r>
              <a:rPr lang="en-US" sz="1600" i="1" noProof="0" dirty="0"/>
              <a:t>Content, Hypertext, Presentation</a:t>
            </a:r>
          </a:p>
          <a:p>
            <a:pPr lvl="1"/>
            <a:r>
              <a:rPr lang="en-US" sz="1600" b="1" noProof="0" dirty="0"/>
              <a:t>Programming languages</a:t>
            </a:r>
            <a:r>
              <a:rPr lang="en-US" sz="1600" noProof="0" dirty="0"/>
              <a:t>: </a:t>
            </a:r>
            <a:r>
              <a:rPr lang="en-US" sz="1600" i="1" noProof="0" dirty="0"/>
              <a:t>Java, C#, Ruby, PHP, …</a:t>
            </a:r>
          </a:p>
          <a:p>
            <a:pPr lvl="1"/>
            <a:r>
              <a:rPr lang="en-US" sz="1600" b="1" noProof="0" dirty="0"/>
              <a:t>Architectures</a:t>
            </a:r>
            <a:r>
              <a:rPr lang="en-US" sz="1600" noProof="0" dirty="0"/>
              <a:t>: </a:t>
            </a:r>
            <a:r>
              <a:rPr lang="en-US" sz="1600" i="1" noProof="0" dirty="0"/>
              <a:t>2-layer, 3-layer, MVC, </a:t>
            </a:r>
            <a:r>
              <a:rPr lang="en-US" sz="1600" i="1" noProof="0" dirty="0" err="1"/>
              <a:t>ActiveRecords</a:t>
            </a:r>
            <a:r>
              <a:rPr lang="en-US" sz="1600" i="1" noProof="0" dirty="0"/>
              <a:t>, …</a:t>
            </a:r>
          </a:p>
          <a:p>
            <a:pPr lvl="1"/>
            <a:r>
              <a:rPr lang="en-US" sz="1600" b="1" noProof="0" dirty="0"/>
              <a:t>Frameworks</a:t>
            </a:r>
            <a:r>
              <a:rPr lang="en-US" sz="1600" noProof="0" dirty="0"/>
              <a:t>: </a:t>
            </a:r>
            <a:r>
              <a:rPr lang="en-US" sz="1600" i="1" noProof="0" dirty="0"/>
              <a:t>JSF, Spring, Struts, Hibernate, Ruby on Rails,  ASP, …</a:t>
            </a:r>
          </a:p>
          <a:p>
            <a:pPr lvl="1"/>
            <a:r>
              <a:rPr lang="en-US" sz="1600" b="1" noProof="0" dirty="0"/>
              <a:t>Products</a:t>
            </a:r>
            <a:r>
              <a:rPr lang="en-US" sz="1600" noProof="0" dirty="0"/>
              <a:t>: </a:t>
            </a:r>
            <a:r>
              <a:rPr lang="en-US" sz="1600" i="1" noProof="0" dirty="0" err="1"/>
              <a:t>MySQL</a:t>
            </a:r>
            <a:r>
              <a:rPr lang="en-US" sz="1600" i="1" noProof="0" dirty="0"/>
              <a:t>, Tomcat, </a:t>
            </a:r>
            <a:r>
              <a:rPr lang="en-US" sz="1600" i="1" noProof="0" dirty="0" err="1"/>
              <a:t>WebLogic</a:t>
            </a:r>
            <a:r>
              <a:rPr lang="en-US" sz="1600" i="1" noProof="0" dirty="0"/>
              <a:t>, …</a:t>
            </a:r>
          </a:p>
          <a:p>
            <a:pPr eaLnBrk="1" hangingPunct="1"/>
            <a:endParaRPr lang="en-US" sz="2000" noProof="0" dirty="0"/>
          </a:p>
          <a:p>
            <a:pPr eaLnBrk="1" hangingPunct="1"/>
            <a:r>
              <a:rPr lang="en-US" sz="2000" i="1" noProof="0" dirty="0"/>
              <a:t>Which </a:t>
            </a:r>
            <a:r>
              <a:rPr lang="en-US" sz="2000" b="1" i="1" noProof="0" dirty="0"/>
              <a:t>combinations</a:t>
            </a:r>
            <a:r>
              <a:rPr lang="en-US" sz="2000" i="1" noProof="0" dirty="0"/>
              <a:t> are appropriate?</a:t>
            </a:r>
          </a:p>
          <a:p>
            <a:pPr lvl="1" eaLnBrk="1" hangingPunct="1"/>
            <a:r>
              <a:rPr lang="en-US" sz="1800" b="1" noProof="0" dirty="0"/>
              <a:t>Experience</a:t>
            </a:r>
            <a:r>
              <a:rPr lang="en-US" sz="1800" noProof="0" dirty="0"/>
              <a:t> gained in earlier projects</a:t>
            </a:r>
          </a:p>
          <a:p>
            <a:pPr lvl="2"/>
            <a:r>
              <a:rPr lang="en-US" sz="1600" noProof="0" dirty="0"/>
              <a:t>What has proven useful?</a:t>
            </a:r>
          </a:p>
          <a:p>
            <a:pPr lvl="1" eaLnBrk="1" hangingPunct="1"/>
            <a:r>
              <a:rPr lang="en-US" sz="1800" b="1" noProof="0" dirty="0"/>
              <a:t>Reference architectures</a:t>
            </a: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283864807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2399"/>
            <a:ext cx="8534400" cy="70643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What kind of code is generated?</a:t>
            </a:r>
            <a:endParaRPr lang="en-US" noProof="0" dirty="0"/>
          </a:p>
        </p:txBody>
      </p:sp>
      <p:sp>
        <p:nvSpPr>
          <p:cNvPr id="18438" name="AutoShape 3"/>
          <p:cNvSpPr>
            <a:spLocks noChangeArrowheads="1"/>
          </p:cNvSpPr>
          <p:nvPr/>
        </p:nvSpPr>
        <p:spPr bwMode="auto">
          <a:xfrm>
            <a:off x="1812925" y="4692650"/>
            <a:ext cx="1930400" cy="7239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 i="1" dirty="0" err="1">
                <a:latin typeface="Myriad Roman" pitchFamily="34" charset="0"/>
              </a:rPr>
              <a:t>Production</a:t>
            </a:r>
            <a:r>
              <a:rPr lang="de-DE" b="1" i="1" dirty="0">
                <a:latin typeface="Myriad Roman" pitchFamily="34" charset="0"/>
              </a:rPr>
              <a:t> </a:t>
            </a:r>
            <a:r>
              <a:rPr lang="de-DE" b="1" i="1" dirty="0" err="1">
                <a:latin typeface="Myriad Roman" pitchFamily="34" charset="0"/>
              </a:rPr>
              <a:t>code</a:t>
            </a:r>
            <a:endParaRPr lang="de-DE" b="1" i="1" dirty="0">
              <a:latin typeface="Myriad Roman" pitchFamily="34" charset="0"/>
            </a:endParaRPr>
          </a:p>
        </p:txBody>
      </p:sp>
      <p:sp>
        <p:nvSpPr>
          <p:cNvPr id="18439" name="AutoShape 4"/>
          <p:cNvSpPr>
            <a:spLocks noChangeArrowheads="1"/>
          </p:cNvSpPr>
          <p:nvPr/>
        </p:nvSpPr>
        <p:spPr bwMode="auto">
          <a:xfrm>
            <a:off x="5734050" y="4695825"/>
            <a:ext cx="1930400" cy="723900"/>
          </a:xfrm>
          <a:prstGeom prst="can">
            <a:avLst>
              <a:gd name="adj" fmla="val 25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 i="1" dirty="0">
                <a:latin typeface="Myriad Roman" pitchFamily="34" charset="0"/>
              </a:rPr>
              <a:t>Test </a:t>
            </a:r>
            <a:r>
              <a:rPr lang="de-DE" b="1" i="1" dirty="0" err="1">
                <a:latin typeface="Myriad Roman" pitchFamily="34" charset="0"/>
              </a:rPr>
              <a:t>code</a:t>
            </a:r>
            <a:endParaRPr lang="de-DE" b="1" i="1" dirty="0">
              <a:latin typeface="Myriad Roman" pitchFamily="34" charset="0"/>
            </a:endParaRP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549274" y="1557668"/>
            <a:ext cx="17557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i="1" dirty="0">
                <a:latin typeface="Myriad Roman" pitchFamily="34" charset="0"/>
              </a:rPr>
              <a:t>Class </a:t>
            </a:r>
            <a:r>
              <a:rPr lang="de-DE" b="1" i="1" dirty="0" err="1">
                <a:latin typeface="Myriad Roman" pitchFamily="34" charset="0"/>
              </a:rPr>
              <a:t>diagrams</a:t>
            </a:r>
            <a:endParaRPr lang="de-DE" b="1" i="1" dirty="0">
              <a:latin typeface="Myriad Roman" pitchFamily="34" charset="0"/>
            </a:endParaRP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2428875" y="1584325"/>
            <a:ext cx="152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i="1" dirty="0">
                <a:latin typeface="Myriad Roman" pitchFamily="34" charset="0"/>
              </a:rPr>
              <a:t>State </a:t>
            </a:r>
            <a:r>
              <a:rPr lang="de-DE" b="1" i="1" dirty="0" err="1">
                <a:latin typeface="Myriad Roman" pitchFamily="34" charset="0"/>
              </a:rPr>
              <a:t>charts</a:t>
            </a:r>
            <a:endParaRPr lang="de-DE" b="1" i="1" dirty="0">
              <a:latin typeface="Myriad Roman" pitchFamily="34" charset="0"/>
            </a:endParaRPr>
          </a:p>
        </p:txBody>
      </p:sp>
      <p:sp>
        <p:nvSpPr>
          <p:cNvPr id="18442" name="AutoShape 7"/>
          <p:cNvSpPr>
            <a:spLocks noChangeArrowheads="1"/>
          </p:cNvSpPr>
          <p:nvPr/>
        </p:nvSpPr>
        <p:spPr bwMode="auto">
          <a:xfrm>
            <a:off x="4302125" y="2800350"/>
            <a:ext cx="787400" cy="360363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 i="1">
                <a:latin typeface="Myriad Roman" pitchFamily="34" charset="0"/>
              </a:rPr>
              <a:t>OCL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4962524" y="1543050"/>
            <a:ext cx="18573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i="1" dirty="0" err="1">
                <a:latin typeface="Myriad Roman" pitchFamily="34" charset="0"/>
              </a:rPr>
              <a:t>Object</a:t>
            </a:r>
            <a:r>
              <a:rPr lang="de-DE" b="1" i="1" dirty="0">
                <a:latin typeface="Myriad Roman" pitchFamily="34" charset="0"/>
              </a:rPr>
              <a:t> </a:t>
            </a:r>
            <a:r>
              <a:rPr lang="de-DE" b="1" i="1" dirty="0" err="1">
                <a:latin typeface="Myriad Roman" pitchFamily="34" charset="0"/>
              </a:rPr>
              <a:t>diagrams</a:t>
            </a:r>
            <a:endParaRPr lang="de-DE" b="1" i="1" dirty="0">
              <a:latin typeface="Myriad Roman" pitchFamily="34" charset="0"/>
            </a:endParaRP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7258050" y="1317625"/>
            <a:ext cx="13843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 i="1" dirty="0" err="1">
                <a:latin typeface="Myriad Roman" pitchFamily="34" charset="0"/>
              </a:rPr>
              <a:t>Sequence</a:t>
            </a:r>
            <a:r>
              <a:rPr lang="de-DE" b="1" i="1" dirty="0">
                <a:latin typeface="Myriad Roman" pitchFamily="34" charset="0"/>
              </a:rPr>
              <a:t> </a:t>
            </a:r>
            <a:r>
              <a:rPr lang="de-DE" b="1" i="1" dirty="0" err="1">
                <a:latin typeface="Myriad Roman" pitchFamily="34" charset="0"/>
              </a:rPr>
              <a:t>diagrams</a:t>
            </a:r>
            <a:endParaRPr lang="de-DE" b="1" i="1" dirty="0">
              <a:latin typeface="Myriad Roman" pitchFamily="34" charset="0"/>
            </a:endParaRPr>
          </a:p>
        </p:txBody>
      </p:sp>
      <p:sp>
        <p:nvSpPr>
          <p:cNvPr id="18445" name="AutoShape 10"/>
          <p:cNvSpPr>
            <a:spLocks noChangeArrowheads="1"/>
          </p:cNvSpPr>
          <p:nvPr/>
        </p:nvSpPr>
        <p:spPr bwMode="auto">
          <a:xfrm rot="20738880">
            <a:off x="1757363" y="2894013"/>
            <a:ext cx="381000" cy="1773237"/>
          </a:xfrm>
          <a:prstGeom prst="downArrow">
            <a:avLst>
              <a:gd name="adj1" fmla="val 50000"/>
              <a:gd name="adj2" fmla="val 1163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8446" name="AutoShape 11"/>
          <p:cNvSpPr>
            <a:spLocks noChangeArrowheads="1"/>
          </p:cNvSpPr>
          <p:nvPr/>
        </p:nvSpPr>
        <p:spPr bwMode="auto">
          <a:xfrm rot="799434">
            <a:off x="2963863" y="2892425"/>
            <a:ext cx="381000" cy="1741488"/>
          </a:xfrm>
          <a:prstGeom prst="downArrow">
            <a:avLst>
              <a:gd name="adj1" fmla="val 50000"/>
              <a:gd name="adj2" fmla="val 1142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8447" name="AutoShape 12"/>
          <p:cNvSpPr>
            <a:spLocks noChangeArrowheads="1"/>
          </p:cNvSpPr>
          <p:nvPr/>
        </p:nvSpPr>
        <p:spPr bwMode="auto">
          <a:xfrm rot="799434">
            <a:off x="7424738" y="2887663"/>
            <a:ext cx="381000" cy="1727200"/>
          </a:xfrm>
          <a:prstGeom prst="downArrow">
            <a:avLst>
              <a:gd name="adj1" fmla="val 50000"/>
              <a:gd name="adj2" fmla="val 11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8448" name="AutoShape 13"/>
          <p:cNvSpPr>
            <a:spLocks noChangeArrowheads="1"/>
          </p:cNvSpPr>
          <p:nvPr/>
        </p:nvSpPr>
        <p:spPr bwMode="auto">
          <a:xfrm rot="19635026">
            <a:off x="5267325" y="3114675"/>
            <a:ext cx="381000" cy="1600200"/>
          </a:xfrm>
          <a:prstGeom prst="downArrow">
            <a:avLst>
              <a:gd name="adj1" fmla="val 50000"/>
              <a:gd name="adj2" fmla="val 10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8449" name="AutoShape 14"/>
          <p:cNvSpPr>
            <a:spLocks noChangeArrowheads="1"/>
          </p:cNvSpPr>
          <p:nvPr/>
        </p:nvSpPr>
        <p:spPr bwMode="auto">
          <a:xfrm rot="20738880">
            <a:off x="6303963" y="2811463"/>
            <a:ext cx="381000" cy="1773237"/>
          </a:xfrm>
          <a:prstGeom prst="downArrow">
            <a:avLst>
              <a:gd name="adj1" fmla="val 50000"/>
              <a:gd name="adj2" fmla="val 1163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18450" name="Group 15"/>
          <p:cNvGrpSpPr>
            <a:grpSpLocks/>
          </p:cNvGrpSpPr>
          <p:nvPr/>
        </p:nvGrpSpPr>
        <p:grpSpPr bwMode="auto">
          <a:xfrm>
            <a:off x="547688" y="2127250"/>
            <a:ext cx="1520825" cy="1069975"/>
            <a:chOff x="4137" y="874"/>
            <a:chExt cx="1057" cy="780"/>
          </a:xfrm>
        </p:grpSpPr>
        <p:sp>
          <p:nvSpPr>
            <p:cNvPr id="18492" name="Rectangle 16"/>
            <p:cNvSpPr>
              <a:spLocks noChangeArrowheads="1"/>
            </p:cNvSpPr>
            <p:nvPr/>
          </p:nvSpPr>
          <p:spPr bwMode="auto">
            <a:xfrm>
              <a:off x="4220" y="930"/>
              <a:ext cx="217" cy="1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600">
                  <a:latin typeface="Myriad Roman" pitchFamily="34" charset="0"/>
                </a:rPr>
                <a:t>A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93" name="Rectangle 17"/>
            <p:cNvSpPr>
              <a:spLocks noChangeArrowheads="1"/>
            </p:cNvSpPr>
            <p:nvPr/>
          </p:nvSpPr>
          <p:spPr bwMode="auto">
            <a:xfrm>
              <a:off x="4872" y="930"/>
              <a:ext cx="217" cy="1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600">
                  <a:latin typeface="Myriad Roman" pitchFamily="34" charset="0"/>
                </a:rPr>
                <a:t>B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94" name="Rectangle 18"/>
            <p:cNvSpPr>
              <a:spLocks noChangeArrowheads="1"/>
            </p:cNvSpPr>
            <p:nvPr/>
          </p:nvSpPr>
          <p:spPr bwMode="auto">
            <a:xfrm>
              <a:off x="4220" y="1382"/>
              <a:ext cx="217" cy="1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600">
                  <a:latin typeface="Myriad Roman" pitchFamily="34" charset="0"/>
                </a:rPr>
                <a:t>C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95" name="AutoShape 19"/>
            <p:cNvSpPr>
              <a:spLocks noChangeArrowheads="1"/>
            </p:cNvSpPr>
            <p:nvPr/>
          </p:nvSpPr>
          <p:spPr bwMode="auto">
            <a:xfrm rot="5400000" flipH="1">
              <a:off x="4257" y="1153"/>
              <a:ext cx="144" cy="99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noAutofit/>
            </a:bodyPr>
            <a:lstStyle/>
            <a:p>
              <a:endParaRPr lang="de-AT" sz="1600"/>
            </a:p>
          </p:txBody>
        </p:sp>
        <p:sp>
          <p:nvSpPr>
            <p:cNvPr id="18496" name="Text Box 20"/>
            <p:cNvSpPr txBox="1">
              <a:spLocks noChangeArrowheads="1"/>
            </p:cNvSpPr>
            <p:nvPr/>
          </p:nvSpPr>
          <p:spPr bwMode="auto">
            <a:xfrm>
              <a:off x="4289" y="1235"/>
              <a:ext cx="293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200">
                  <a:latin typeface="Myriad Roman" pitchFamily="34" charset="0"/>
                </a:rPr>
                <a:t>1..*</a:t>
              </a:r>
              <a:endParaRPr lang="de-AT" sz="1200">
                <a:latin typeface="Myriad Roman" pitchFamily="34" charset="0"/>
              </a:endParaRPr>
            </a:p>
          </p:txBody>
        </p:sp>
        <p:sp>
          <p:nvSpPr>
            <p:cNvPr id="18497" name="Line 21"/>
            <p:cNvSpPr>
              <a:spLocks noChangeShapeType="1"/>
            </p:cNvSpPr>
            <p:nvPr/>
          </p:nvSpPr>
          <p:spPr bwMode="auto">
            <a:xfrm>
              <a:off x="4329" y="1276"/>
              <a:ext cx="0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noAutofit/>
            </a:bodyPr>
            <a:lstStyle/>
            <a:p>
              <a:endParaRPr lang="de-DE" sz="1600"/>
            </a:p>
          </p:txBody>
        </p:sp>
        <p:sp>
          <p:nvSpPr>
            <p:cNvPr id="18498" name="Line 22"/>
            <p:cNvSpPr>
              <a:spLocks noChangeShapeType="1"/>
            </p:cNvSpPr>
            <p:nvPr/>
          </p:nvSpPr>
          <p:spPr bwMode="auto">
            <a:xfrm>
              <a:off x="4440" y="102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de-DE" sz="1600"/>
            </a:p>
          </p:txBody>
        </p:sp>
        <p:sp>
          <p:nvSpPr>
            <p:cNvPr id="18499" name="Line 23"/>
            <p:cNvSpPr>
              <a:spLocks noChangeShapeType="1"/>
            </p:cNvSpPr>
            <p:nvPr/>
          </p:nvSpPr>
          <p:spPr bwMode="auto">
            <a:xfrm flipV="1">
              <a:off x="4436" y="1121"/>
              <a:ext cx="546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noAutofit/>
            </a:bodyPr>
            <a:lstStyle/>
            <a:p>
              <a:endParaRPr lang="de-DE" sz="1600"/>
            </a:p>
          </p:txBody>
        </p:sp>
        <p:sp>
          <p:nvSpPr>
            <p:cNvPr id="18500" name="Text Box 24"/>
            <p:cNvSpPr txBox="1">
              <a:spLocks noChangeArrowheads="1"/>
            </p:cNvSpPr>
            <p:nvPr/>
          </p:nvSpPr>
          <p:spPr bwMode="auto">
            <a:xfrm>
              <a:off x="4137" y="1099"/>
              <a:ext cx="191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200">
                  <a:latin typeface="Myriad Roman" pitchFamily="34" charset="0"/>
                </a:rPr>
                <a:t>1</a:t>
              </a:r>
              <a:endParaRPr lang="de-AT" sz="1200">
                <a:latin typeface="Myriad Roman" pitchFamily="34" charset="0"/>
              </a:endParaRPr>
            </a:p>
          </p:txBody>
        </p:sp>
        <p:sp>
          <p:nvSpPr>
            <p:cNvPr id="18501" name="Text Box 25"/>
            <p:cNvSpPr txBox="1">
              <a:spLocks noChangeArrowheads="1"/>
            </p:cNvSpPr>
            <p:nvPr/>
          </p:nvSpPr>
          <p:spPr bwMode="auto">
            <a:xfrm>
              <a:off x="4394" y="874"/>
              <a:ext cx="191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200">
                  <a:latin typeface="Myriad Roman" pitchFamily="34" charset="0"/>
                </a:rPr>
                <a:t>1</a:t>
              </a:r>
              <a:endParaRPr lang="de-AT" sz="1200">
                <a:latin typeface="Myriad Roman" pitchFamily="34" charset="0"/>
              </a:endParaRPr>
            </a:p>
          </p:txBody>
        </p:sp>
        <p:sp>
          <p:nvSpPr>
            <p:cNvPr id="18502" name="Text Box 26"/>
            <p:cNvSpPr txBox="1">
              <a:spLocks noChangeArrowheads="1"/>
            </p:cNvSpPr>
            <p:nvPr/>
          </p:nvSpPr>
          <p:spPr bwMode="auto">
            <a:xfrm>
              <a:off x="4727" y="874"/>
              <a:ext cx="179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200">
                  <a:latin typeface="Myriad Roman" pitchFamily="34" charset="0"/>
                </a:rPr>
                <a:t>*</a:t>
              </a:r>
              <a:endParaRPr lang="de-AT" sz="1200">
                <a:latin typeface="Myriad Roman" pitchFamily="34" charset="0"/>
              </a:endParaRPr>
            </a:p>
          </p:txBody>
        </p:sp>
        <p:sp>
          <p:nvSpPr>
            <p:cNvPr id="18503" name="Text Box 27"/>
            <p:cNvSpPr txBox="1">
              <a:spLocks noChangeArrowheads="1"/>
            </p:cNvSpPr>
            <p:nvPr/>
          </p:nvSpPr>
          <p:spPr bwMode="auto">
            <a:xfrm>
              <a:off x="4398" y="1432"/>
              <a:ext cx="191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200">
                  <a:latin typeface="Myriad Roman" pitchFamily="34" charset="0"/>
                </a:rPr>
                <a:t>1</a:t>
              </a:r>
              <a:endParaRPr lang="de-AT" sz="1200">
                <a:latin typeface="Myriad Roman" pitchFamily="34" charset="0"/>
              </a:endParaRPr>
            </a:p>
          </p:txBody>
        </p:sp>
        <p:sp>
          <p:nvSpPr>
            <p:cNvPr id="18504" name="Text Box 28"/>
            <p:cNvSpPr txBox="1">
              <a:spLocks noChangeArrowheads="1"/>
            </p:cNvSpPr>
            <p:nvPr/>
          </p:nvSpPr>
          <p:spPr bwMode="auto">
            <a:xfrm>
              <a:off x="4889" y="1095"/>
              <a:ext cx="305" cy="2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200">
                  <a:latin typeface="Myriad Roman" pitchFamily="34" charset="0"/>
                </a:rPr>
                <a:t>0..1</a:t>
              </a:r>
              <a:endParaRPr lang="de-AT" sz="1200">
                <a:latin typeface="Myriad Roman" pitchFamily="34" charset="0"/>
              </a:endParaRPr>
            </a:p>
          </p:txBody>
        </p:sp>
      </p:grpSp>
      <p:grpSp>
        <p:nvGrpSpPr>
          <p:cNvPr id="18451" name="Group 29"/>
          <p:cNvGrpSpPr>
            <a:grpSpLocks/>
          </p:cNvGrpSpPr>
          <p:nvPr/>
        </p:nvGrpSpPr>
        <p:grpSpPr bwMode="auto">
          <a:xfrm>
            <a:off x="2363788" y="2019300"/>
            <a:ext cx="1868487" cy="831850"/>
            <a:chOff x="3837" y="3068"/>
            <a:chExt cx="1435" cy="598"/>
          </a:xfrm>
        </p:grpSpPr>
        <p:grpSp>
          <p:nvGrpSpPr>
            <p:cNvPr id="18474" name="Group 30"/>
            <p:cNvGrpSpPr>
              <a:grpSpLocks/>
            </p:cNvGrpSpPr>
            <p:nvPr/>
          </p:nvGrpSpPr>
          <p:grpSpPr bwMode="auto">
            <a:xfrm>
              <a:off x="5155" y="3300"/>
              <a:ext cx="117" cy="117"/>
              <a:chOff x="4280" y="2664"/>
              <a:chExt cx="117" cy="117"/>
            </a:xfrm>
          </p:grpSpPr>
          <p:sp>
            <p:nvSpPr>
              <p:cNvPr id="18490" name="Oval 31"/>
              <p:cNvSpPr>
                <a:spLocks noChangeArrowheads="1"/>
              </p:cNvSpPr>
              <p:nvPr/>
            </p:nvSpPr>
            <p:spPr bwMode="auto">
              <a:xfrm>
                <a:off x="4300" y="2684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de-AT" sz="1600"/>
              </a:p>
            </p:txBody>
          </p:sp>
          <p:sp>
            <p:nvSpPr>
              <p:cNvPr id="18491" name="Oval 32"/>
              <p:cNvSpPr>
                <a:spLocks noChangeArrowheads="1"/>
              </p:cNvSpPr>
              <p:nvPr/>
            </p:nvSpPr>
            <p:spPr bwMode="auto">
              <a:xfrm>
                <a:off x="4280" y="2664"/>
                <a:ext cx="117" cy="11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de-AT" sz="1600"/>
              </a:p>
            </p:txBody>
          </p:sp>
        </p:grpSp>
        <p:grpSp>
          <p:nvGrpSpPr>
            <p:cNvPr id="18475" name="Group 33"/>
            <p:cNvGrpSpPr>
              <a:grpSpLocks/>
            </p:cNvGrpSpPr>
            <p:nvPr/>
          </p:nvGrpSpPr>
          <p:grpSpPr bwMode="auto">
            <a:xfrm>
              <a:off x="3837" y="3283"/>
              <a:ext cx="931" cy="150"/>
              <a:chOff x="3546" y="3303"/>
              <a:chExt cx="931" cy="150"/>
            </a:xfrm>
          </p:grpSpPr>
          <p:sp>
            <p:nvSpPr>
              <p:cNvPr id="18485" name="Oval 34"/>
              <p:cNvSpPr>
                <a:spLocks noChangeArrowheads="1"/>
              </p:cNvSpPr>
              <p:nvPr/>
            </p:nvSpPr>
            <p:spPr bwMode="auto">
              <a:xfrm>
                <a:off x="3546" y="3331"/>
                <a:ext cx="7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noAutofit/>
              </a:bodyPr>
              <a:lstStyle/>
              <a:p>
                <a:endParaRPr lang="de-AT" sz="1600"/>
              </a:p>
            </p:txBody>
          </p:sp>
          <p:sp>
            <p:nvSpPr>
              <p:cNvPr id="18486" name="AutoShape 35"/>
              <p:cNvSpPr>
                <a:spLocks noChangeArrowheads="1"/>
              </p:cNvSpPr>
              <p:nvPr/>
            </p:nvSpPr>
            <p:spPr bwMode="auto">
              <a:xfrm>
                <a:off x="3767" y="3303"/>
                <a:ext cx="282" cy="150"/>
              </a:xfrm>
              <a:prstGeom prst="roundRect">
                <a:avLst>
                  <a:gd name="adj" fmla="val 40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de-DE" sz="1600">
                    <a:latin typeface="Myriad Roman" pitchFamily="34" charset="0"/>
                  </a:rPr>
                  <a:t>z1</a:t>
                </a:r>
                <a:endParaRPr lang="de-AT" sz="1600">
                  <a:latin typeface="Myriad Roman" pitchFamily="34" charset="0"/>
                </a:endParaRPr>
              </a:p>
            </p:txBody>
          </p:sp>
          <p:sp>
            <p:nvSpPr>
              <p:cNvPr id="18487" name="AutoShape 36"/>
              <p:cNvSpPr>
                <a:spLocks noChangeArrowheads="1"/>
              </p:cNvSpPr>
              <p:nvPr/>
            </p:nvSpPr>
            <p:spPr bwMode="auto">
              <a:xfrm>
                <a:off x="4195" y="3303"/>
                <a:ext cx="282" cy="150"/>
              </a:xfrm>
              <a:prstGeom prst="roundRect">
                <a:avLst>
                  <a:gd name="adj" fmla="val 40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noAutofit/>
              </a:bodyPr>
              <a:lstStyle/>
              <a:p>
                <a:pPr algn="ctr"/>
                <a:r>
                  <a:rPr lang="de-DE" sz="1600">
                    <a:latin typeface="Myriad Roman" pitchFamily="34" charset="0"/>
                  </a:rPr>
                  <a:t>z2</a:t>
                </a:r>
                <a:endParaRPr lang="de-AT" sz="1600">
                  <a:latin typeface="Myriad Roman" pitchFamily="34" charset="0"/>
                </a:endParaRPr>
              </a:p>
            </p:txBody>
          </p:sp>
          <p:sp>
            <p:nvSpPr>
              <p:cNvPr id="18488" name="Line 37"/>
              <p:cNvSpPr>
                <a:spLocks noChangeShapeType="1"/>
              </p:cNvSpPr>
              <p:nvPr/>
            </p:nvSpPr>
            <p:spPr bwMode="auto">
              <a:xfrm>
                <a:off x="3623" y="3370"/>
                <a:ext cx="1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>
                <a:noAutofit/>
              </a:bodyPr>
              <a:lstStyle/>
              <a:p>
                <a:endParaRPr lang="de-DE" sz="1600"/>
              </a:p>
            </p:txBody>
          </p:sp>
          <p:sp>
            <p:nvSpPr>
              <p:cNvPr id="18489" name="Line 38"/>
              <p:cNvSpPr>
                <a:spLocks noChangeShapeType="1"/>
              </p:cNvSpPr>
              <p:nvPr/>
            </p:nvSpPr>
            <p:spPr bwMode="auto">
              <a:xfrm>
                <a:off x="4049" y="3377"/>
                <a:ext cx="1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>
                <a:noAutofit/>
              </a:bodyPr>
              <a:lstStyle/>
              <a:p>
                <a:endParaRPr lang="de-DE" sz="1600"/>
              </a:p>
            </p:txBody>
          </p:sp>
        </p:grpSp>
        <p:sp>
          <p:nvSpPr>
            <p:cNvPr id="18476" name="AutoShape 39"/>
            <p:cNvSpPr>
              <a:spLocks noChangeArrowheads="1"/>
            </p:cNvSpPr>
            <p:nvPr/>
          </p:nvSpPr>
          <p:spPr bwMode="auto">
            <a:xfrm>
              <a:off x="4785" y="3068"/>
              <a:ext cx="282" cy="150"/>
            </a:xfrm>
            <a:prstGeom prst="roundRect">
              <a:avLst>
                <a:gd name="adj" fmla="val 40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600" dirty="0">
                  <a:latin typeface="Myriad Roman" pitchFamily="34" charset="0"/>
                </a:rPr>
                <a:t>z3</a:t>
              </a:r>
              <a:endParaRPr lang="de-AT" sz="1600" dirty="0">
                <a:latin typeface="Myriad Roman" pitchFamily="34" charset="0"/>
              </a:endParaRPr>
            </a:p>
          </p:txBody>
        </p:sp>
        <p:sp>
          <p:nvSpPr>
            <p:cNvPr id="18477" name="AutoShape 40"/>
            <p:cNvSpPr>
              <a:spLocks noChangeArrowheads="1"/>
            </p:cNvSpPr>
            <p:nvPr/>
          </p:nvSpPr>
          <p:spPr bwMode="auto">
            <a:xfrm>
              <a:off x="4785" y="3498"/>
              <a:ext cx="282" cy="150"/>
            </a:xfrm>
            <a:prstGeom prst="roundRect">
              <a:avLst>
                <a:gd name="adj" fmla="val 40667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de-DE" sz="1600">
                  <a:latin typeface="Myriad Roman" pitchFamily="34" charset="0"/>
                </a:rPr>
                <a:t>z4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78" name="Line 41"/>
            <p:cNvSpPr>
              <a:spLocks noChangeShapeType="1"/>
            </p:cNvSpPr>
            <p:nvPr/>
          </p:nvSpPr>
          <p:spPr bwMode="auto">
            <a:xfrm flipV="1">
              <a:off x="4657" y="3206"/>
              <a:ext cx="147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noAutofit/>
            </a:bodyPr>
            <a:lstStyle/>
            <a:p>
              <a:endParaRPr lang="de-DE" sz="1600"/>
            </a:p>
          </p:txBody>
        </p:sp>
        <p:sp>
          <p:nvSpPr>
            <p:cNvPr id="18479" name="Line 42"/>
            <p:cNvSpPr>
              <a:spLocks noChangeShapeType="1"/>
            </p:cNvSpPr>
            <p:nvPr/>
          </p:nvSpPr>
          <p:spPr bwMode="auto">
            <a:xfrm>
              <a:off x="4657" y="3433"/>
              <a:ext cx="147" cy="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noAutofit/>
            </a:bodyPr>
            <a:lstStyle/>
            <a:p>
              <a:endParaRPr lang="de-DE" sz="1600"/>
            </a:p>
          </p:txBody>
        </p:sp>
        <p:sp>
          <p:nvSpPr>
            <p:cNvPr id="18480" name="Line 43"/>
            <p:cNvSpPr>
              <a:spLocks noChangeShapeType="1"/>
            </p:cNvSpPr>
            <p:nvPr/>
          </p:nvSpPr>
          <p:spPr bwMode="auto">
            <a:xfrm>
              <a:off x="5061" y="3186"/>
              <a:ext cx="118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>
              <a:noAutofit/>
            </a:bodyPr>
            <a:lstStyle/>
            <a:p>
              <a:endParaRPr lang="de-DE" sz="1600"/>
            </a:p>
          </p:txBody>
        </p:sp>
        <p:sp>
          <p:nvSpPr>
            <p:cNvPr id="18481" name="Line 44"/>
            <p:cNvSpPr>
              <a:spLocks noChangeShapeType="1"/>
            </p:cNvSpPr>
            <p:nvPr/>
          </p:nvSpPr>
          <p:spPr bwMode="auto">
            <a:xfrm flipV="1">
              <a:off x="5061" y="3410"/>
              <a:ext cx="118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>
              <a:noAutofit/>
            </a:bodyPr>
            <a:lstStyle/>
            <a:p>
              <a:endParaRPr lang="de-DE" sz="1600"/>
            </a:p>
          </p:txBody>
        </p:sp>
        <p:sp>
          <p:nvSpPr>
            <p:cNvPr id="18482" name="Text Box 45"/>
            <p:cNvSpPr txBox="1">
              <a:spLocks noChangeArrowheads="1"/>
            </p:cNvSpPr>
            <p:nvPr/>
          </p:nvSpPr>
          <p:spPr bwMode="auto">
            <a:xfrm>
              <a:off x="4294" y="3155"/>
              <a:ext cx="220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600">
                  <a:latin typeface="Myriad Roman" pitchFamily="34" charset="0"/>
                </a:rPr>
                <a:t>e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83" name="Text Box 46"/>
            <p:cNvSpPr txBox="1">
              <a:spLocks noChangeArrowheads="1"/>
            </p:cNvSpPr>
            <p:nvPr/>
          </p:nvSpPr>
          <p:spPr bwMode="auto">
            <a:xfrm>
              <a:off x="4555" y="3086"/>
              <a:ext cx="251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600">
                  <a:latin typeface="Myriad Roman" pitchFamily="34" charset="0"/>
                </a:rPr>
                <a:t>e‘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84" name="Text Box 47"/>
            <p:cNvSpPr txBox="1">
              <a:spLocks noChangeArrowheads="1"/>
            </p:cNvSpPr>
            <p:nvPr/>
          </p:nvSpPr>
          <p:spPr bwMode="auto">
            <a:xfrm>
              <a:off x="4555" y="3424"/>
              <a:ext cx="251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noAutofit/>
            </a:bodyPr>
            <a:lstStyle/>
            <a:p>
              <a:r>
                <a:rPr lang="de-DE" sz="1600">
                  <a:latin typeface="Myriad Roman" pitchFamily="34" charset="0"/>
                </a:rPr>
                <a:t>e‘</a:t>
              </a:r>
              <a:endParaRPr lang="de-AT" sz="1600">
                <a:latin typeface="Myriad Roman" pitchFamily="34" charset="0"/>
              </a:endParaRPr>
            </a:p>
          </p:txBody>
        </p:sp>
      </p:grpSp>
      <p:grpSp>
        <p:nvGrpSpPr>
          <p:cNvPr id="18452" name="Group 48"/>
          <p:cNvGrpSpPr>
            <a:grpSpLocks/>
          </p:cNvGrpSpPr>
          <p:nvPr/>
        </p:nvGrpSpPr>
        <p:grpSpPr bwMode="auto">
          <a:xfrm>
            <a:off x="7123113" y="1960563"/>
            <a:ext cx="1490662" cy="779462"/>
            <a:chOff x="4483" y="1321"/>
            <a:chExt cx="939" cy="491"/>
          </a:xfrm>
        </p:grpSpPr>
        <p:sp>
          <p:nvSpPr>
            <p:cNvPr id="18462" name="Rectangle 49"/>
            <p:cNvSpPr>
              <a:spLocks noChangeArrowheads="1"/>
            </p:cNvSpPr>
            <p:nvPr/>
          </p:nvSpPr>
          <p:spPr bwMode="auto">
            <a:xfrm>
              <a:off x="4483" y="1321"/>
              <a:ext cx="243" cy="1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600">
                  <a:latin typeface="Myriad Roman" pitchFamily="34" charset="0"/>
                </a:rPr>
                <a:t>a:A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4830" y="1321"/>
              <a:ext cx="244" cy="1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600">
                  <a:latin typeface="Myriad Roman" pitchFamily="34" charset="0"/>
                </a:rPr>
                <a:t>b:B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64" name="Rectangle 51"/>
            <p:cNvSpPr>
              <a:spLocks noChangeArrowheads="1"/>
            </p:cNvSpPr>
            <p:nvPr/>
          </p:nvSpPr>
          <p:spPr bwMode="auto">
            <a:xfrm>
              <a:off x="5179" y="1321"/>
              <a:ext cx="243" cy="14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600">
                  <a:latin typeface="Myriad Roman" pitchFamily="34" charset="0"/>
                </a:rPr>
                <a:t>c:C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65" name="Line 52"/>
            <p:cNvSpPr>
              <a:spLocks noChangeShapeType="1"/>
            </p:cNvSpPr>
            <p:nvPr/>
          </p:nvSpPr>
          <p:spPr bwMode="auto">
            <a:xfrm>
              <a:off x="4605" y="1473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de-DE" sz="1600"/>
            </a:p>
          </p:txBody>
        </p:sp>
        <p:sp>
          <p:nvSpPr>
            <p:cNvPr id="18466" name="Line 53"/>
            <p:cNvSpPr>
              <a:spLocks noChangeShapeType="1"/>
            </p:cNvSpPr>
            <p:nvPr/>
          </p:nvSpPr>
          <p:spPr bwMode="auto">
            <a:xfrm>
              <a:off x="4952" y="1473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de-DE" sz="1600"/>
            </a:p>
          </p:txBody>
        </p:sp>
        <p:sp>
          <p:nvSpPr>
            <p:cNvPr id="18467" name="Line 54"/>
            <p:cNvSpPr>
              <a:spLocks noChangeShapeType="1"/>
            </p:cNvSpPr>
            <p:nvPr/>
          </p:nvSpPr>
          <p:spPr bwMode="auto">
            <a:xfrm>
              <a:off x="5300" y="1473"/>
              <a:ext cx="0" cy="3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de-DE" sz="1600"/>
            </a:p>
          </p:txBody>
        </p:sp>
        <p:sp>
          <p:nvSpPr>
            <p:cNvPr id="18468" name="Line 55"/>
            <p:cNvSpPr>
              <a:spLocks noChangeShapeType="1"/>
            </p:cNvSpPr>
            <p:nvPr/>
          </p:nvSpPr>
          <p:spPr bwMode="auto">
            <a:xfrm>
              <a:off x="4606" y="1596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de-DE" sz="1600"/>
            </a:p>
          </p:txBody>
        </p:sp>
        <p:sp>
          <p:nvSpPr>
            <p:cNvPr id="18469" name="Text Box 56"/>
            <p:cNvSpPr txBox="1">
              <a:spLocks noChangeArrowheads="1"/>
            </p:cNvSpPr>
            <p:nvPr/>
          </p:nvSpPr>
          <p:spPr bwMode="auto">
            <a:xfrm>
              <a:off x="4671" y="1434"/>
              <a:ext cx="29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>
                  <a:latin typeface="Myriad Roman" pitchFamily="34" charset="0"/>
                </a:rPr>
                <a:t>m1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70" name="Line 57"/>
            <p:cNvSpPr>
              <a:spLocks noChangeShapeType="1"/>
            </p:cNvSpPr>
            <p:nvPr/>
          </p:nvSpPr>
          <p:spPr bwMode="auto">
            <a:xfrm>
              <a:off x="4953" y="1677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de-DE" sz="1600"/>
            </a:p>
          </p:txBody>
        </p:sp>
        <p:sp>
          <p:nvSpPr>
            <p:cNvPr id="18471" name="Text Box 58"/>
            <p:cNvSpPr txBox="1">
              <a:spLocks noChangeArrowheads="1"/>
            </p:cNvSpPr>
            <p:nvPr/>
          </p:nvSpPr>
          <p:spPr bwMode="auto">
            <a:xfrm>
              <a:off x="5018" y="1509"/>
              <a:ext cx="29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>
                  <a:latin typeface="Myriad Roman" pitchFamily="34" charset="0"/>
                </a:rPr>
                <a:t>m2</a:t>
              </a:r>
              <a:endParaRPr lang="de-AT" sz="1600">
                <a:latin typeface="Myriad Roman" pitchFamily="34" charset="0"/>
              </a:endParaRPr>
            </a:p>
          </p:txBody>
        </p:sp>
        <p:sp>
          <p:nvSpPr>
            <p:cNvPr id="18472" name="Line 59"/>
            <p:cNvSpPr>
              <a:spLocks noChangeShapeType="1"/>
            </p:cNvSpPr>
            <p:nvPr/>
          </p:nvSpPr>
          <p:spPr bwMode="auto">
            <a:xfrm flipH="1">
              <a:off x="4608" y="1759"/>
              <a:ext cx="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de-DE" sz="1600"/>
            </a:p>
          </p:txBody>
        </p:sp>
        <p:sp>
          <p:nvSpPr>
            <p:cNvPr id="18473" name="Text Box 60"/>
            <p:cNvSpPr txBox="1">
              <a:spLocks noChangeArrowheads="1"/>
            </p:cNvSpPr>
            <p:nvPr/>
          </p:nvSpPr>
          <p:spPr bwMode="auto">
            <a:xfrm>
              <a:off x="4673" y="1596"/>
              <a:ext cx="29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>
                  <a:latin typeface="Myriad Roman" pitchFamily="34" charset="0"/>
                </a:rPr>
                <a:t>m3</a:t>
              </a:r>
              <a:endParaRPr lang="de-AT" sz="1600" dirty="0">
                <a:latin typeface="Myriad Roman" pitchFamily="34" charset="0"/>
              </a:endParaRPr>
            </a:p>
          </p:txBody>
        </p:sp>
      </p:grpSp>
      <p:grpSp>
        <p:nvGrpSpPr>
          <p:cNvPr id="18453" name="Group 61"/>
          <p:cNvGrpSpPr>
            <a:grpSpLocks/>
          </p:cNvGrpSpPr>
          <p:nvPr/>
        </p:nvGrpSpPr>
        <p:grpSpPr bwMode="auto">
          <a:xfrm>
            <a:off x="5349875" y="1970088"/>
            <a:ext cx="1268413" cy="846137"/>
            <a:chOff x="2748" y="3787"/>
            <a:chExt cx="799" cy="533"/>
          </a:xfrm>
        </p:grpSpPr>
        <p:sp>
          <p:nvSpPr>
            <p:cNvPr id="18456" name="Rectangle 62"/>
            <p:cNvSpPr>
              <a:spLocks noChangeArrowheads="1"/>
            </p:cNvSpPr>
            <p:nvPr/>
          </p:nvSpPr>
          <p:spPr bwMode="auto">
            <a:xfrm>
              <a:off x="3255" y="3787"/>
              <a:ext cx="292" cy="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600" u="sng">
                  <a:latin typeface="Myriad Roman" pitchFamily="34" charset="0"/>
                </a:rPr>
                <a:t>b1:B</a:t>
              </a:r>
              <a:endParaRPr lang="de-AT" sz="1600" u="sng">
                <a:latin typeface="Myriad Roman" pitchFamily="34" charset="0"/>
              </a:endParaRPr>
            </a:p>
          </p:txBody>
        </p:sp>
        <p:sp>
          <p:nvSpPr>
            <p:cNvPr id="18457" name="Rectangle 63"/>
            <p:cNvSpPr>
              <a:spLocks noChangeArrowheads="1"/>
            </p:cNvSpPr>
            <p:nvPr/>
          </p:nvSpPr>
          <p:spPr bwMode="auto">
            <a:xfrm>
              <a:off x="2748" y="3965"/>
              <a:ext cx="292" cy="1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600" u="sng">
                  <a:latin typeface="Myriad Roman" pitchFamily="34" charset="0"/>
                </a:rPr>
                <a:t>c1:C</a:t>
              </a:r>
              <a:endParaRPr lang="de-AT" sz="1600" u="sng">
                <a:latin typeface="Myriad Roman" pitchFamily="34" charset="0"/>
              </a:endParaRPr>
            </a:p>
          </p:txBody>
        </p:sp>
        <p:sp>
          <p:nvSpPr>
            <p:cNvPr id="18458" name="Line 64"/>
            <p:cNvSpPr>
              <a:spLocks noChangeShapeType="1"/>
            </p:cNvSpPr>
            <p:nvPr/>
          </p:nvSpPr>
          <p:spPr bwMode="auto">
            <a:xfrm flipV="1">
              <a:off x="3039" y="3857"/>
              <a:ext cx="209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de-DE" sz="1600"/>
            </a:p>
          </p:txBody>
        </p:sp>
        <p:sp>
          <p:nvSpPr>
            <p:cNvPr id="18459" name="Rectangle 65"/>
            <p:cNvSpPr>
              <a:spLocks noChangeArrowheads="1"/>
            </p:cNvSpPr>
            <p:nvPr/>
          </p:nvSpPr>
          <p:spPr bwMode="auto">
            <a:xfrm>
              <a:off x="2823" y="4159"/>
              <a:ext cx="292" cy="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600" u="sng">
                  <a:latin typeface="Myriad Roman" pitchFamily="34" charset="0"/>
                </a:rPr>
                <a:t>c2:C</a:t>
              </a:r>
              <a:endParaRPr lang="de-AT" sz="1600" u="sng">
                <a:latin typeface="Myriad Roman" pitchFamily="34" charset="0"/>
              </a:endParaRPr>
            </a:p>
          </p:txBody>
        </p:sp>
        <p:sp>
          <p:nvSpPr>
            <p:cNvPr id="18460" name="Rectangle 66"/>
            <p:cNvSpPr>
              <a:spLocks noChangeArrowheads="1"/>
            </p:cNvSpPr>
            <p:nvPr/>
          </p:nvSpPr>
          <p:spPr bwMode="auto">
            <a:xfrm>
              <a:off x="3255" y="4000"/>
              <a:ext cx="292" cy="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de-DE" sz="1600" u="sng">
                  <a:latin typeface="Myriad Roman" pitchFamily="34" charset="0"/>
                </a:rPr>
                <a:t>b2:B</a:t>
              </a:r>
              <a:endParaRPr lang="de-AT" sz="1600" u="sng">
                <a:latin typeface="Myriad Roman" pitchFamily="34" charset="0"/>
              </a:endParaRPr>
            </a:p>
          </p:txBody>
        </p:sp>
        <p:sp>
          <p:nvSpPr>
            <p:cNvPr id="18461" name="Line 67"/>
            <p:cNvSpPr>
              <a:spLocks noChangeShapeType="1"/>
            </p:cNvSpPr>
            <p:nvPr/>
          </p:nvSpPr>
          <p:spPr bwMode="auto">
            <a:xfrm flipV="1">
              <a:off x="3115" y="4062"/>
              <a:ext cx="141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de-DE" sz="1600"/>
            </a:p>
          </p:txBody>
        </p:sp>
      </p:grpSp>
      <p:sp>
        <p:nvSpPr>
          <p:cNvPr id="18454" name="AutoShape 68"/>
          <p:cNvSpPr>
            <a:spLocks noChangeArrowheads="1"/>
          </p:cNvSpPr>
          <p:nvPr/>
        </p:nvSpPr>
        <p:spPr bwMode="auto">
          <a:xfrm rot="1897470">
            <a:off x="3840163" y="3152775"/>
            <a:ext cx="225425" cy="1600200"/>
          </a:xfrm>
          <a:prstGeom prst="downArrow">
            <a:avLst>
              <a:gd name="adj1" fmla="val 50000"/>
              <a:gd name="adj2" fmla="val 177465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cxnSp>
        <p:nvCxnSpPr>
          <p:cNvPr id="18455" name="AutoShape 69"/>
          <p:cNvCxnSpPr>
            <a:cxnSpLocks noChangeShapeType="1"/>
            <a:stCxn id="18439" idx="2"/>
            <a:endCxn id="18438" idx="4"/>
          </p:cNvCxnSpPr>
          <p:nvPr/>
        </p:nvCxnSpPr>
        <p:spPr bwMode="auto">
          <a:xfrm flipH="1" flipV="1">
            <a:off x="3743325" y="5054600"/>
            <a:ext cx="19907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</p:spPr>
      </p:cxnSp>
      <p:sp>
        <p:nvSpPr>
          <p:cNvPr id="72" name="Rechteck 71"/>
          <p:cNvSpPr/>
          <p:nvPr/>
        </p:nvSpPr>
        <p:spPr>
          <a:xfrm>
            <a:off x="1790526" y="5821369"/>
            <a:ext cx="5525468" cy="2769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de-AT" sz="1200" dirty="0"/>
              <a:t>Picture </a:t>
            </a:r>
            <a:r>
              <a:rPr lang="de-AT" sz="1200" dirty="0" err="1"/>
              <a:t>based</a:t>
            </a:r>
            <a:r>
              <a:rPr lang="de-AT" sz="1200" dirty="0"/>
              <a:t> on </a:t>
            </a:r>
            <a:r>
              <a:rPr lang="de-AT" sz="1200" dirty="0" err="1"/>
              <a:t>Berhard</a:t>
            </a:r>
            <a:r>
              <a:rPr lang="de-AT" sz="1200" dirty="0"/>
              <a:t> </a:t>
            </a:r>
            <a:r>
              <a:rPr lang="de-AT" sz="1200" dirty="0" err="1"/>
              <a:t>Rumpe</a:t>
            </a:r>
            <a:r>
              <a:rPr lang="de-AT" sz="1200" dirty="0"/>
              <a:t>: </a:t>
            </a:r>
            <a:r>
              <a:rPr lang="de-AT" sz="1200" i="1" dirty="0"/>
              <a:t>Agile Modellierung mit UML</a:t>
            </a:r>
            <a:r>
              <a:rPr lang="de-AT" sz="1200" dirty="0"/>
              <a:t>. Springer, 2012.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866334694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6843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Why code generation?</a:t>
            </a:r>
            <a:endParaRPr lang="en-US" noProof="0" dirty="0"/>
          </a:p>
        </p:txBody>
      </p:sp>
      <p:sp>
        <p:nvSpPr>
          <p:cNvPr id="20484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346017" cy="5452764"/>
          </a:xfrm>
        </p:spPr>
        <p:txBody>
          <a:bodyPr/>
          <a:lstStyle/>
          <a:p>
            <a:pPr eaLnBrk="1" hangingPunct="1"/>
            <a:r>
              <a:rPr lang="en-US" sz="2800" noProof="0" dirty="0"/>
              <a:t>Code generation enables</a:t>
            </a:r>
          </a:p>
          <a:p>
            <a:pPr lvl="1" eaLnBrk="1" hangingPunct="1"/>
            <a:r>
              <a:rPr lang="en-US" sz="2000" noProof="0" dirty="0"/>
              <a:t>Separation of </a:t>
            </a:r>
            <a:r>
              <a:rPr lang="en-US" sz="2000" b="1" noProof="0" dirty="0"/>
              <a:t>application modeling</a:t>
            </a:r>
            <a:r>
              <a:rPr lang="en-US" sz="2000" noProof="0" dirty="0"/>
              <a:t> and</a:t>
            </a:r>
            <a:r>
              <a:rPr lang="en-US" sz="2000" b="1" noProof="0" dirty="0"/>
              <a:t> technical code</a:t>
            </a:r>
          </a:p>
          <a:p>
            <a:pPr lvl="2" eaLnBrk="1" hangingPunct="1"/>
            <a:r>
              <a:rPr lang="en-US" sz="1800" noProof="0" dirty="0"/>
              <a:t>Increasing </a:t>
            </a:r>
            <a:r>
              <a:rPr lang="en-US" sz="1800" b="1" dirty="0"/>
              <a:t>m</a:t>
            </a:r>
            <a:r>
              <a:rPr lang="en-US" sz="1800" b="1" noProof="0" dirty="0" err="1"/>
              <a:t>aintainability</a:t>
            </a:r>
            <a:r>
              <a:rPr lang="en-US" sz="1800" noProof="0" dirty="0"/>
              <a:t>, </a:t>
            </a:r>
            <a:r>
              <a:rPr lang="en-US" sz="1800" b="1" dirty="0"/>
              <a:t>e</a:t>
            </a:r>
            <a:r>
              <a:rPr lang="en-US" sz="1800" b="1" noProof="0" dirty="0" err="1"/>
              <a:t>xtensibility</a:t>
            </a:r>
            <a:r>
              <a:rPr lang="en-US" sz="1800" b="1" noProof="0" dirty="0"/>
              <a:t>,</a:t>
            </a:r>
            <a:r>
              <a:rPr lang="en-US" sz="1800" noProof="0" dirty="0"/>
              <a:t> </a:t>
            </a:r>
            <a:r>
              <a:rPr lang="en-US" sz="1800" b="1" dirty="0"/>
              <a:t>p</a:t>
            </a:r>
            <a:r>
              <a:rPr lang="en-US" sz="1800" b="1" noProof="0" dirty="0" err="1"/>
              <a:t>ortability</a:t>
            </a:r>
            <a:r>
              <a:rPr lang="en-US" sz="1800" noProof="0" dirty="0"/>
              <a:t> to new hardware, operating systems, and platforms </a:t>
            </a:r>
          </a:p>
          <a:p>
            <a:pPr lvl="1" eaLnBrk="1" hangingPunct="1"/>
            <a:r>
              <a:rPr lang="en-US" sz="2000" b="1" noProof="0" dirty="0"/>
              <a:t>Rapid prototyping</a:t>
            </a:r>
            <a:endParaRPr lang="en-US" sz="2000" noProof="0" dirty="0"/>
          </a:p>
          <a:p>
            <a:pPr lvl="1" eaLnBrk="1" hangingPunct="1"/>
            <a:r>
              <a:rPr lang="en-US" sz="2000" b="1" noProof="0" dirty="0"/>
              <a:t>Early and fast feedback </a:t>
            </a:r>
            <a:r>
              <a:rPr lang="en-US" sz="2000" noProof="0" dirty="0"/>
              <a:t>due to demonstrations and test runs</a:t>
            </a:r>
          </a:p>
          <a:p>
            <a:pPr lvl="1" eaLnBrk="1" hangingPunct="1"/>
            <a:endParaRPr lang="en-US" noProof="0" dirty="0"/>
          </a:p>
          <a:p>
            <a:pPr eaLnBrk="1" hangingPunct="1"/>
            <a:r>
              <a:rPr lang="en-US" sz="2400" noProof="0" dirty="0"/>
              <a:t>Code generation enables to </a:t>
            </a:r>
            <a:r>
              <a:rPr lang="en-US" sz="2400" b="1" noProof="0" dirty="0"/>
              <a:t>combine</a:t>
            </a:r>
            <a:r>
              <a:rPr lang="en-US" sz="2400" noProof="0" dirty="0"/>
              <a:t> redundant code fragments </a:t>
            </a:r>
            <a:r>
              <a:rPr lang="en-US" sz="2400" b="1" noProof="0" dirty="0"/>
              <a:t>in one source</a:t>
            </a:r>
          </a:p>
          <a:p>
            <a:pPr lvl="1" eaLnBrk="1" hangingPunct="1"/>
            <a:r>
              <a:rPr lang="en-US" sz="2000" noProof="0" dirty="0"/>
              <a:t>Example: DDL, Hibernate, and Java Beans</a:t>
            </a:r>
            <a:br>
              <a:rPr lang="en-US" sz="2000" noProof="0" dirty="0"/>
            </a:br>
            <a:r>
              <a:rPr lang="en-US" sz="2000" noProof="0" dirty="0">
                <a:sym typeface="Wingdings" pitchFamily="2" charset="2"/>
              </a:rPr>
              <a:t></a:t>
            </a:r>
            <a:r>
              <a:rPr lang="en-US" sz="2000" noProof="0" dirty="0"/>
              <a:t> may be specified in one Class Diagram</a:t>
            </a:r>
          </a:p>
        </p:txBody>
      </p:sp>
    </p:spTree>
    <p:extLst>
      <p:ext uri="{BB962C8B-B14F-4D97-AF65-F5344CB8AC3E}">
        <p14:creationId xmlns:p14="http://schemas.microsoft.com/office/powerpoint/2010/main" val="9208993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142056" y="152400"/>
            <a:ext cx="8534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Example: MiniUML_2_MiniJava</a:t>
            </a:r>
            <a:endParaRPr lang="en-US" noProof="0" dirty="0"/>
          </a:p>
        </p:txBody>
      </p:sp>
      <p:sp>
        <p:nvSpPr>
          <p:cNvPr id="30725" name="Rectangle 137"/>
          <p:cNvSpPr>
            <a:spLocks noChangeArrowheads="1"/>
          </p:cNvSpPr>
          <p:nvPr/>
        </p:nvSpPr>
        <p:spPr bwMode="auto">
          <a:xfrm>
            <a:off x="7943850" y="381000"/>
            <a:ext cx="10477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26" name="Rectangle 166"/>
          <p:cNvSpPr>
            <a:spLocks noChangeArrowheads="1"/>
          </p:cNvSpPr>
          <p:nvPr/>
        </p:nvSpPr>
        <p:spPr bwMode="auto">
          <a:xfrm>
            <a:off x="36513" y="998538"/>
            <a:ext cx="4886325" cy="2416175"/>
          </a:xfrm>
          <a:prstGeom prst="rect">
            <a:avLst/>
          </a:prstGeom>
          <a:solidFill>
            <a:srgbClr val="EFE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27" name="Rectangle 165"/>
          <p:cNvSpPr>
            <a:spLocks noChangeArrowheads="1"/>
          </p:cNvSpPr>
          <p:nvPr/>
        </p:nvSpPr>
        <p:spPr bwMode="auto">
          <a:xfrm>
            <a:off x="49213" y="3563938"/>
            <a:ext cx="3211512" cy="2225675"/>
          </a:xfrm>
          <a:prstGeom prst="rect">
            <a:avLst/>
          </a:prstGeom>
          <a:solidFill>
            <a:srgbClr val="EB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28" name="Rectangle 164"/>
          <p:cNvSpPr>
            <a:spLocks noChangeArrowheads="1"/>
          </p:cNvSpPr>
          <p:nvPr/>
        </p:nvSpPr>
        <p:spPr bwMode="auto">
          <a:xfrm>
            <a:off x="5534025" y="3525838"/>
            <a:ext cx="3514725" cy="2309812"/>
          </a:xfrm>
          <a:prstGeom prst="rect">
            <a:avLst/>
          </a:prstGeom>
          <a:solidFill>
            <a:srgbClr val="EB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30729" name="Rectangle 163"/>
          <p:cNvSpPr>
            <a:spLocks noChangeArrowheads="1"/>
          </p:cNvSpPr>
          <p:nvPr/>
        </p:nvSpPr>
        <p:spPr bwMode="auto">
          <a:xfrm>
            <a:off x="4995863" y="1011238"/>
            <a:ext cx="4083050" cy="2390775"/>
          </a:xfrm>
          <a:prstGeom prst="rect">
            <a:avLst/>
          </a:prstGeom>
          <a:solidFill>
            <a:srgbClr val="EFE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30" name="Text Box 56"/>
          <p:cNvSpPr txBox="1">
            <a:spLocks noChangeArrowheads="1"/>
          </p:cNvSpPr>
          <p:nvPr/>
        </p:nvSpPr>
        <p:spPr bwMode="auto">
          <a:xfrm>
            <a:off x="30163" y="1006475"/>
            <a:ext cx="2286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i="1">
                <a:latin typeface="Myriad Roman" pitchFamily="34" charset="0"/>
              </a:rPr>
              <a:t>MiniUML Metamodell</a:t>
            </a:r>
          </a:p>
        </p:txBody>
      </p:sp>
      <p:sp>
        <p:nvSpPr>
          <p:cNvPr id="30731" name="Text Box 57"/>
          <p:cNvSpPr txBox="1">
            <a:spLocks noChangeArrowheads="1"/>
          </p:cNvSpPr>
          <p:nvPr/>
        </p:nvSpPr>
        <p:spPr bwMode="auto">
          <a:xfrm>
            <a:off x="765175" y="3614738"/>
            <a:ext cx="2111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i="1">
                <a:latin typeface="Myriad Roman" pitchFamily="34" charset="0"/>
              </a:rPr>
              <a:t>MiniUML Modell</a:t>
            </a:r>
          </a:p>
        </p:txBody>
      </p:sp>
      <p:sp>
        <p:nvSpPr>
          <p:cNvPr id="30732" name="Text Box 58"/>
          <p:cNvSpPr txBox="1">
            <a:spLocks noChangeArrowheads="1"/>
          </p:cNvSpPr>
          <p:nvPr/>
        </p:nvSpPr>
        <p:spPr bwMode="auto">
          <a:xfrm>
            <a:off x="5538788" y="3840163"/>
            <a:ext cx="385127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 dirty="0" err="1">
                <a:latin typeface="Courier" pitchFamily="49" charset="0"/>
              </a:rPr>
              <a:t>class</a:t>
            </a:r>
            <a:r>
              <a:rPr lang="de-DE" sz="1400" dirty="0">
                <a:latin typeface="Courier" pitchFamily="49" charset="0"/>
              </a:rPr>
              <a:t> </a:t>
            </a:r>
            <a:r>
              <a:rPr lang="de-DE" sz="1400" b="1" dirty="0">
                <a:solidFill>
                  <a:schemeClr val="hlink"/>
                </a:solidFill>
                <a:latin typeface="Courier" pitchFamily="49" charset="0"/>
              </a:rPr>
              <a:t>Student</a:t>
            </a:r>
            <a:r>
              <a:rPr lang="de-DE" sz="1400" dirty="0">
                <a:latin typeface="Courier" pitchFamily="49" charset="0"/>
              </a:rPr>
              <a:t> </a:t>
            </a:r>
            <a:r>
              <a:rPr lang="de-DE" sz="1400" dirty="0" err="1">
                <a:latin typeface="Courier" pitchFamily="49" charset="0"/>
              </a:rPr>
              <a:t>extends</a:t>
            </a:r>
            <a:r>
              <a:rPr lang="de-DE" sz="1400" dirty="0">
                <a:latin typeface="Courier" pitchFamily="49" charset="0"/>
              </a:rPr>
              <a:t> </a:t>
            </a:r>
            <a:r>
              <a:rPr lang="de-DE" sz="1400" b="1" dirty="0">
                <a:solidFill>
                  <a:schemeClr val="hlink"/>
                </a:solidFill>
                <a:latin typeface="Courier" pitchFamily="49" charset="0"/>
              </a:rPr>
              <a:t>Person</a:t>
            </a:r>
            <a:r>
              <a:rPr lang="de-DE" sz="1400" dirty="0">
                <a:latin typeface="Courier" pitchFamily="49" charset="0"/>
              </a:rPr>
              <a:t>{</a:t>
            </a:r>
            <a:br>
              <a:rPr lang="de-DE" sz="1400" dirty="0">
                <a:latin typeface="Courier" pitchFamily="49" charset="0"/>
              </a:rPr>
            </a:br>
            <a:r>
              <a:rPr lang="de-DE" sz="1400" dirty="0">
                <a:latin typeface="Courier" pitchFamily="49" charset="0"/>
              </a:rPr>
              <a:t>  private </a:t>
            </a:r>
            <a:r>
              <a:rPr lang="de-DE" sz="1400" b="1" dirty="0">
                <a:solidFill>
                  <a:schemeClr val="hlink"/>
                </a:solidFill>
                <a:latin typeface="Courier" pitchFamily="49" charset="0"/>
              </a:rPr>
              <a:t>String</a:t>
            </a:r>
            <a:r>
              <a:rPr lang="de-DE" sz="1400" dirty="0">
                <a:latin typeface="Courier" pitchFamily="49" charset="0"/>
              </a:rPr>
              <a:t> </a:t>
            </a:r>
            <a:r>
              <a:rPr lang="de-DE" sz="1400" b="1" dirty="0" err="1">
                <a:solidFill>
                  <a:schemeClr val="hlink"/>
                </a:solidFill>
                <a:latin typeface="Courier" pitchFamily="49" charset="0"/>
              </a:rPr>
              <a:t>regNo</a:t>
            </a:r>
            <a:r>
              <a:rPr lang="de-DE" sz="1400" dirty="0">
                <a:latin typeface="Courier" pitchFamily="49" charset="0"/>
              </a:rPr>
              <a:t>;</a:t>
            </a:r>
            <a:br>
              <a:rPr lang="de-DE" sz="1400" dirty="0">
                <a:latin typeface="Courier" pitchFamily="49" charset="0"/>
              </a:rPr>
            </a:br>
            <a:r>
              <a:rPr lang="de-DE" sz="1400" dirty="0">
                <a:latin typeface="Courier" pitchFamily="49" charset="0"/>
              </a:rPr>
              <a:t>  </a:t>
            </a:r>
            <a:r>
              <a:rPr lang="de-DE" sz="1400" dirty="0" err="1">
                <a:latin typeface="Courier" pitchFamily="49" charset="0"/>
              </a:rPr>
              <a:t>public</a:t>
            </a:r>
            <a:r>
              <a:rPr lang="de-DE" sz="1400" dirty="0">
                <a:latin typeface="Courier" pitchFamily="49" charset="0"/>
              </a:rPr>
              <a:t> </a:t>
            </a:r>
            <a:r>
              <a:rPr lang="de-DE" sz="1400" dirty="0" err="1">
                <a:latin typeface="Courier" pitchFamily="49" charset="0"/>
              </a:rPr>
              <a:t>void</a:t>
            </a:r>
            <a:r>
              <a:rPr lang="de-DE" sz="1400" dirty="0">
                <a:latin typeface="Courier" pitchFamily="49" charset="0"/>
              </a:rPr>
              <a:t> </a:t>
            </a:r>
            <a:r>
              <a:rPr lang="de-DE" sz="1400" dirty="0" err="1">
                <a:latin typeface="Courier" pitchFamily="49" charset="0"/>
              </a:rPr>
              <a:t>set</a:t>
            </a:r>
            <a:r>
              <a:rPr lang="de-DE" sz="1400" b="1" dirty="0" err="1">
                <a:solidFill>
                  <a:schemeClr val="hlink"/>
                </a:solidFill>
                <a:latin typeface="Courier" pitchFamily="49" charset="0"/>
              </a:rPr>
              <a:t>RegNo</a:t>
            </a:r>
            <a:r>
              <a:rPr lang="de-DE" sz="1400" dirty="0">
                <a:latin typeface="Courier" pitchFamily="49" charset="0"/>
              </a:rPr>
              <a:t>(…){</a:t>
            </a:r>
            <a:br>
              <a:rPr lang="de-DE" sz="1400" dirty="0">
                <a:latin typeface="Courier" pitchFamily="49" charset="0"/>
              </a:rPr>
            </a:br>
            <a:r>
              <a:rPr lang="de-DE" sz="1400" dirty="0">
                <a:latin typeface="Courier" pitchFamily="49" charset="0"/>
              </a:rPr>
              <a:t>  …</a:t>
            </a:r>
            <a:br>
              <a:rPr lang="de-DE" sz="1400" dirty="0">
                <a:latin typeface="Courier" pitchFamily="49" charset="0"/>
              </a:rPr>
            </a:br>
            <a:r>
              <a:rPr lang="de-DE" sz="1400" dirty="0">
                <a:latin typeface="Courier" pitchFamily="49" charset="0"/>
              </a:rPr>
              <a:t>  }</a:t>
            </a:r>
            <a:br>
              <a:rPr lang="de-DE" sz="1400" dirty="0">
                <a:latin typeface="Courier" pitchFamily="49" charset="0"/>
              </a:rPr>
            </a:br>
            <a:r>
              <a:rPr lang="de-DE" sz="1400" dirty="0">
                <a:latin typeface="Courier" pitchFamily="49" charset="0"/>
              </a:rPr>
              <a:t>  </a:t>
            </a:r>
            <a:r>
              <a:rPr lang="de-DE" sz="1400" dirty="0" err="1">
                <a:latin typeface="Courier" pitchFamily="49" charset="0"/>
              </a:rPr>
              <a:t>public</a:t>
            </a:r>
            <a:r>
              <a:rPr lang="de-DE" sz="1400" dirty="0">
                <a:latin typeface="Courier" pitchFamily="49" charset="0"/>
              </a:rPr>
              <a:t> </a:t>
            </a:r>
            <a:r>
              <a:rPr lang="de-DE" sz="1400" b="1" dirty="0">
                <a:solidFill>
                  <a:schemeClr val="hlink"/>
                </a:solidFill>
                <a:latin typeface="Courier" pitchFamily="49" charset="0"/>
              </a:rPr>
              <a:t>String</a:t>
            </a:r>
            <a:r>
              <a:rPr lang="de-DE" sz="1400" dirty="0">
                <a:latin typeface="Courier" pitchFamily="49" charset="0"/>
              </a:rPr>
              <a:t> </a:t>
            </a:r>
            <a:r>
              <a:rPr lang="de-DE" sz="1400" dirty="0" err="1">
                <a:latin typeface="Courier" pitchFamily="49" charset="0"/>
              </a:rPr>
              <a:t>get</a:t>
            </a:r>
            <a:r>
              <a:rPr lang="de-DE" sz="1400" b="1" dirty="0" err="1">
                <a:solidFill>
                  <a:schemeClr val="hlink"/>
                </a:solidFill>
                <a:latin typeface="Courier" pitchFamily="49" charset="0"/>
              </a:rPr>
              <a:t>RegNo</a:t>
            </a:r>
            <a:r>
              <a:rPr lang="de-DE" sz="1400" dirty="0">
                <a:latin typeface="Courier" pitchFamily="49" charset="0"/>
              </a:rPr>
              <a:t>(){</a:t>
            </a:r>
            <a:br>
              <a:rPr lang="de-DE" sz="1400" dirty="0">
                <a:latin typeface="Courier" pitchFamily="49" charset="0"/>
              </a:rPr>
            </a:br>
            <a:r>
              <a:rPr lang="de-DE" sz="1400" dirty="0">
                <a:latin typeface="Courier" pitchFamily="49" charset="0"/>
              </a:rPr>
              <a:t>  …  </a:t>
            </a:r>
            <a:br>
              <a:rPr lang="de-DE" sz="1400" dirty="0">
                <a:latin typeface="Courier" pitchFamily="49" charset="0"/>
              </a:rPr>
            </a:br>
            <a:r>
              <a:rPr lang="de-DE" sz="1400" dirty="0">
                <a:latin typeface="Courier" pitchFamily="49" charset="0"/>
              </a:rPr>
              <a:t>  }</a:t>
            </a:r>
            <a:br>
              <a:rPr lang="de-DE" sz="1400" dirty="0">
                <a:latin typeface="Courier" pitchFamily="49" charset="0"/>
              </a:rPr>
            </a:br>
            <a:r>
              <a:rPr lang="de-DE" sz="1400" dirty="0">
                <a:latin typeface="Courier" pitchFamily="49" charset="0"/>
              </a:rPr>
              <a:t>}</a:t>
            </a:r>
          </a:p>
        </p:txBody>
      </p:sp>
      <p:sp>
        <p:nvSpPr>
          <p:cNvPr id="30733" name="Text Box 59"/>
          <p:cNvSpPr txBox="1">
            <a:spLocks noChangeArrowheads="1"/>
          </p:cNvSpPr>
          <p:nvPr/>
        </p:nvSpPr>
        <p:spPr bwMode="auto">
          <a:xfrm>
            <a:off x="6513513" y="3525838"/>
            <a:ext cx="2249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i="1">
                <a:latin typeface="Myriad Roman" pitchFamily="34" charset="0"/>
              </a:rPr>
              <a:t>MiniJava Code</a:t>
            </a:r>
          </a:p>
        </p:txBody>
      </p:sp>
      <p:sp>
        <p:nvSpPr>
          <p:cNvPr id="30734" name="Text Box 60"/>
          <p:cNvSpPr txBox="1">
            <a:spLocks noChangeArrowheads="1"/>
          </p:cNvSpPr>
          <p:nvPr/>
        </p:nvSpPr>
        <p:spPr bwMode="auto">
          <a:xfrm>
            <a:off x="6196013" y="1036638"/>
            <a:ext cx="294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i="1" dirty="0" err="1">
                <a:latin typeface="Myriad Roman" pitchFamily="34" charset="0"/>
              </a:rPr>
              <a:t>MiniJava</a:t>
            </a:r>
            <a:r>
              <a:rPr lang="de-DE" b="1" i="1" dirty="0">
                <a:latin typeface="Myriad Roman" pitchFamily="34" charset="0"/>
              </a:rPr>
              <a:t> </a:t>
            </a:r>
            <a:r>
              <a:rPr lang="de-DE" b="1" i="1">
                <a:latin typeface="Myriad Roman" pitchFamily="34" charset="0"/>
              </a:rPr>
              <a:t>Grammar</a:t>
            </a:r>
            <a:endParaRPr lang="de-DE" b="1" i="1" dirty="0">
              <a:latin typeface="Myriad Roman" pitchFamily="34" charset="0"/>
            </a:endParaRPr>
          </a:p>
        </p:txBody>
      </p:sp>
      <p:sp>
        <p:nvSpPr>
          <p:cNvPr id="30735" name="AutoShape 92"/>
          <p:cNvSpPr>
            <a:spLocks noChangeArrowheads="1"/>
          </p:cNvSpPr>
          <p:nvPr/>
        </p:nvSpPr>
        <p:spPr bwMode="auto">
          <a:xfrm>
            <a:off x="3373438" y="3862388"/>
            <a:ext cx="2095500" cy="508000"/>
          </a:xfrm>
          <a:prstGeom prst="notchedRightArrow">
            <a:avLst>
              <a:gd name="adj1" fmla="val 50000"/>
              <a:gd name="adj2" fmla="val 10312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 i="1">
                <a:latin typeface="Myriad Roman" pitchFamily="34" charset="0"/>
              </a:rPr>
              <a:t>Model2Text</a:t>
            </a:r>
          </a:p>
        </p:txBody>
      </p:sp>
      <p:pic>
        <p:nvPicPr>
          <p:cNvPr id="30736" name="Picture 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7150" y="4316413"/>
            <a:ext cx="91122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7" name="Text Box 107"/>
          <p:cNvSpPr txBox="1">
            <a:spLocks noChangeArrowheads="1"/>
          </p:cNvSpPr>
          <p:nvPr/>
        </p:nvSpPr>
        <p:spPr bwMode="auto">
          <a:xfrm>
            <a:off x="1687512" y="1344613"/>
            <a:ext cx="151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400" b="1" i="1">
                <a:latin typeface="Myriad Roman" pitchFamily="34" charset="0"/>
              </a:rPr>
              <a:t>NamedElement</a:t>
            </a:r>
          </a:p>
        </p:txBody>
      </p:sp>
      <p:sp>
        <p:nvSpPr>
          <p:cNvPr id="30738" name="Rectangle 108"/>
          <p:cNvSpPr>
            <a:spLocks noChangeArrowheads="1"/>
          </p:cNvSpPr>
          <p:nvPr/>
        </p:nvSpPr>
        <p:spPr bwMode="auto">
          <a:xfrm>
            <a:off x="3706813" y="2738438"/>
            <a:ext cx="1146175" cy="373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39" name="Text Box 111"/>
          <p:cNvSpPr txBox="1">
            <a:spLocks noChangeArrowheads="1"/>
          </p:cNvSpPr>
          <p:nvPr/>
        </p:nvSpPr>
        <p:spPr bwMode="auto">
          <a:xfrm>
            <a:off x="3690938" y="2795588"/>
            <a:ext cx="1130300" cy="219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de-AT" sz="1100" dirty="0">
                <a:latin typeface="Myriad Roman" pitchFamily="34" charset="0"/>
              </a:rPr>
              <a:t>type: Type</a:t>
            </a:r>
          </a:p>
        </p:txBody>
      </p:sp>
      <p:sp>
        <p:nvSpPr>
          <p:cNvPr id="30740" name="AutoShape 121"/>
          <p:cNvSpPr>
            <a:spLocks noChangeArrowheads="1"/>
          </p:cNvSpPr>
          <p:nvPr/>
        </p:nvSpPr>
        <p:spPr bwMode="auto">
          <a:xfrm rot="-5400000">
            <a:off x="1811337" y="2422526"/>
            <a:ext cx="106363" cy="157162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41" name="Text Box 125"/>
          <p:cNvSpPr txBox="1">
            <a:spLocks noChangeArrowheads="1"/>
          </p:cNvSpPr>
          <p:nvPr/>
        </p:nvSpPr>
        <p:spPr bwMode="auto">
          <a:xfrm>
            <a:off x="1497013" y="3036888"/>
            <a:ext cx="509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200">
                <a:latin typeface="Myriad Roman" pitchFamily="34" charset="0"/>
              </a:rPr>
              <a:t>type</a:t>
            </a:r>
          </a:p>
        </p:txBody>
      </p:sp>
      <p:sp>
        <p:nvSpPr>
          <p:cNvPr id="30742" name="Text Box 126"/>
          <p:cNvSpPr txBox="1">
            <a:spLocks noChangeArrowheads="1"/>
          </p:cNvSpPr>
          <p:nvPr/>
        </p:nvSpPr>
        <p:spPr bwMode="auto">
          <a:xfrm>
            <a:off x="2817813" y="2992438"/>
            <a:ext cx="514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200">
                <a:latin typeface="Myriad Roman" pitchFamily="34" charset="0"/>
              </a:rPr>
              <a:t>0..1                   </a:t>
            </a:r>
          </a:p>
        </p:txBody>
      </p:sp>
      <p:sp>
        <p:nvSpPr>
          <p:cNvPr id="30743" name="AutoShape 134"/>
          <p:cNvSpPr>
            <a:spLocks noChangeArrowheads="1"/>
          </p:cNvSpPr>
          <p:nvPr/>
        </p:nvSpPr>
        <p:spPr bwMode="auto">
          <a:xfrm>
            <a:off x="2324100" y="1841500"/>
            <a:ext cx="163513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AT"/>
          </a:p>
        </p:txBody>
      </p:sp>
      <p:cxnSp>
        <p:nvCxnSpPr>
          <p:cNvPr id="30744" name="AutoShape 141"/>
          <p:cNvCxnSpPr>
            <a:cxnSpLocks noChangeShapeType="1"/>
            <a:stCxn id="30764" idx="0"/>
            <a:endCxn id="30743" idx="3"/>
          </p:cNvCxnSpPr>
          <p:nvPr/>
        </p:nvCxnSpPr>
        <p:spPr bwMode="auto">
          <a:xfrm flipV="1">
            <a:off x="2405063" y="1985963"/>
            <a:ext cx="1587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5" name="Rectangle 142"/>
          <p:cNvSpPr>
            <a:spLocks noChangeArrowheads="1"/>
          </p:cNvSpPr>
          <p:nvPr/>
        </p:nvSpPr>
        <p:spPr bwMode="auto">
          <a:xfrm>
            <a:off x="125413" y="2360613"/>
            <a:ext cx="1181100" cy="271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46" tIns="46023" rIns="92046" bIns="46023" anchor="ctr"/>
          <a:lstStyle/>
          <a:p>
            <a:pPr algn="ctr" defTabSz="762000" eaLnBrk="0" hangingPunct="0"/>
            <a:r>
              <a:rPr lang="de-DE" sz="1400" b="1">
                <a:latin typeface="Myriad Roman" pitchFamily="34" charset="0"/>
              </a:rPr>
              <a:t>Relationship</a:t>
            </a:r>
          </a:p>
        </p:txBody>
      </p:sp>
      <p:cxnSp>
        <p:nvCxnSpPr>
          <p:cNvPr id="30746" name="AutoShape 143"/>
          <p:cNvCxnSpPr>
            <a:cxnSpLocks noChangeShapeType="1"/>
            <a:stCxn id="30740" idx="0"/>
            <a:endCxn id="30745" idx="3"/>
          </p:cNvCxnSpPr>
          <p:nvPr/>
        </p:nvCxnSpPr>
        <p:spPr bwMode="auto">
          <a:xfrm rot="10800000">
            <a:off x="1306513" y="2497138"/>
            <a:ext cx="4794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747" name="AutoShape 145"/>
          <p:cNvCxnSpPr>
            <a:cxnSpLocks noChangeShapeType="1"/>
            <a:stCxn id="30757" idx="3"/>
            <a:endCxn id="30751" idx="1"/>
          </p:cNvCxnSpPr>
          <p:nvPr/>
        </p:nvCxnSpPr>
        <p:spPr bwMode="auto">
          <a:xfrm>
            <a:off x="1304925" y="2854325"/>
            <a:ext cx="654050" cy="2333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30748" name="AutoShape 147"/>
          <p:cNvCxnSpPr>
            <a:cxnSpLocks noChangeShapeType="1"/>
            <a:stCxn id="30752" idx="2"/>
            <a:endCxn id="30753" idx="3"/>
          </p:cNvCxnSpPr>
          <p:nvPr/>
        </p:nvCxnSpPr>
        <p:spPr bwMode="auto">
          <a:xfrm rot="5400000" flipH="1" flipV="1">
            <a:off x="2640013" y="3021013"/>
            <a:ext cx="222250" cy="203200"/>
          </a:xfrm>
          <a:prstGeom prst="bentConnector4">
            <a:avLst>
              <a:gd name="adj1" fmla="val -50718"/>
              <a:gd name="adj2" fmla="val 31874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30749" name="AutoShape 148"/>
          <p:cNvSpPr>
            <a:spLocks noChangeArrowheads="1"/>
          </p:cNvSpPr>
          <p:nvPr/>
        </p:nvSpPr>
        <p:spPr bwMode="auto">
          <a:xfrm rot="-5400000">
            <a:off x="2895601" y="2528887"/>
            <a:ext cx="106362" cy="157163"/>
          </a:xfrm>
          <a:prstGeom prst="diamond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cxnSp>
        <p:nvCxnSpPr>
          <p:cNvPr id="30750" name="AutoShape 149"/>
          <p:cNvCxnSpPr>
            <a:cxnSpLocks noChangeShapeType="1"/>
            <a:stCxn id="30749" idx="2"/>
            <a:endCxn id="30754" idx="1"/>
          </p:cNvCxnSpPr>
          <p:nvPr/>
        </p:nvCxnSpPr>
        <p:spPr bwMode="auto">
          <a:xfrm>
            <a:off x="3028950" y="2609850"/>
            <a:ext cx="6746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51" name="Rectangle 150"/>
          <p:cNvSpPr>
            <a:spLocks noChangeArrowheads="1"/>
          </p:cNvSpPr>
          <p:nvPr/>
        </p:nvSpPr>
        <p:spPr bwMode="auto">
          <a:xfrm>
            <a:off x="1958975" y="3043238"/>
            <a:ext cx="1524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52" name="Rectangle 151"/>
          <p:cNvSpPr>
            <a:spLocks noChangeArrowheads="1"/>
          </p:cNvSpPr>
          <p:nvPr/>
        </p:nvSpPr>
        <p:spPr bwMode="auto">
          <a:xfrm>
            <a:off x="2573338" y="3144838"/>
            <a:ext cx="1524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53" name="Rectangle 152"/>
          <p:cNvSpPr>
            <a:spLocks noChangeArrowheads="1"/>
          </p:cNvSpPr>
          <p:nvPr/>
        </p:nvSpPr>
        <p:spPr bwMode="auto">
          <a:xfrm>
            <a:off x="2700338" y="2967038"/>
            <a:ext cx="1524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54" name="Rectangle 153"/>
          <p:cNvSpPr>
            <a:spLocks noChangeArrowheads="1"/>
          </p:cNvSpPr>
          <p:nvPr/>
        </p:nvSpPr>
        <p:spPr bwMode="auto">
          <a:xfrm>
            <a:off x="3703638" y="2568575"/>
            <a:ext cx="1524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55" name="Text Box 154"/>
          <p:cNvSpPr txBox="1">
            <a:spLocks noChangeArrowheads="1"/>
          </p:cNvSpPr>
          <p:nvPr/>
        </p:nvSpPr>
        <p:spPr bwMode="auto">
          <a:xfrm>
            <a:off x="1598613" y="2827338"/>
            <a:ext cx="4857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200">
                <a:latin typeface="Myriad Roman" pitchFamily="34" charset="0"/>
              </a:rPr>
              <a:t>0..1                   </a:t>
            </a:r>
          </a:p>
        </p:txBody>
      </p:sp>
      <p:sp>
        <p:nvSpPr>
          <p:cNvPr id="30756" name="Text Box 155"/>
          <p:cNvSpPr txBox="1">
            <a:spLocks noChangeArrowheads="1"/>
          </p:cNvSpPr>
          <p:nvPr/>
        </p:nvSpPr>
        <p:spPr bwMode="auto">
          <a:xfrm>
            <a:off x="2776538" y="2744788"/>
            <a:ext cx="9921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AT" sz="1200">
                <a:latin typeface="Myriad Roman" pitchFamily="34" charset="0"/>
              </a:rPr>
              <a:t>superClass</a:t>
            </a:r>
          </a:p>
        </p:txBody>
      </p:sp>
      <p:sp>
        <p:nvSpPr>
          <p:cNvPr id="30757" name="Rectangle 156"/>
          <p:cNvSpPr>
            <a:spLocks noChangeArrowheads="1"/>
          </p:cNvSpPr>
          <p:nvPr/>
        </p:nvSpPr>
        <p:spPr bwMode="auto">
          <a:xfrm>
            <a:off x="125413" y="2624138"/>
            <a:ext cx="1179512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 sz="1600"/>
          </a:p>
        </p:txBody>
      </p:sp>
      <p:sp>
        <p:nvSpPr>
          <p:cNvPr id="30758" name="Text Box 157"/>
          <p:cNvSpPr txBox="1">
            <a:spLocks noChangeArrowheads="1"/>
          </p:cNvSpPr>
          <p:nvPr/>
        </p:nvSpPr>
        <p:spPr bwMode="auto">
          <a:xfrm>
            <a:off x="76200" y="2630488"/>
            <a:ext cx="1155700" cy="34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de-AT" sz="1100" dirty="0" err="1">
                <a:latin typeface="Myriad Roman" pitchFamily="34" charset="0"/>
              </a:rPr>
              <a:t>minCard</a:t>
            </a:r>
            <a:r>
              <a:rPr lang="de-AT" sz="1100" dirty="0">
                <a:latin typeface="Myriad Roman" pitchFamily="34" charset="0"/>
              </a:rPr>
              <a:t>: Eint</a:t>
            </a:r>
            <a:br>
              <a:rPr lang="de-AT" sz="1100" dirty="0">
                <a:latin typeface="Myriad Roman" pitchFamily="34" charset="0"/>
              </a:rPr>
            </a:br>
            <a:r>
              <a:rPr lang="de-AT" sz="1100" dirty="0" err="1">
                <a:latin typeface="Myriad Roman" pitchFamily="34" charset="0"/>
              </a:rPr>
              <a:t>maxCard</a:t>
            </a:r>
            <a:r>
              <a:rPr lang="de-AT" sz="1100" dirty="0">
                <a:latin typeface="Myriad Roman" pitchFamily="34" charset="0"/>
              </a:rPr>
              <a:t>: </a:t>
            </a:r>
            <a:r>
              <a:rPr lang="de-AT" sz="1100" dirty="0" err="1">
                <a:latin typeface="Myriad Roman" pitchFamily="34" charset="0"/>
              </a:rPr>
              <a:t>EInt</a:t>
            </a:r>
            <a:endParaRPr lang="de-AT" sz="1100" dirty="0">
              <a:latin typeface="Myriad Roman" pitchFamily="34" charset="0"/>
            </a:endParaRPr>
          </a:p>
        </p:txBody>
      </p:sp>
      <p:sp>
        <p:nvSpPr>
          <p:cNvPr id="30759" name="Text Box 158"/>
          <p:cNvSpPr txBox="1">
            <a:spLocks noChangeArrowheads="1"/>
          </p:cNvSpPr>
          <p:nvPr/>
        </p:nvSpPr>
        <p:spPr bwMode="auto">
          <a:xfrm>
            <a:off x="1268413" y="2141538"/>
            <a:ext cx="26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2000" baseline="-25000">
                <a:latin typeface="Myriad Roman" pitchFamily="34" charset="0"/>
              </a:rPr>
              <a:t>*</a:t>
            </a:r>
            <a:r>
              <a:rPr lang="de-AT" sz="2000">
                <a:latin typeface="Myriad Roman" pitchFamily="34" charset="0"/>
              </a:rPr>
              <a:t>                </a:t>
            </a:r>
          </a:p>
        </p:txBody>
      </p:sp>
      <p:sp>
        <p:nvSpPr>
          <p:cNvPr id="30760" name="Text Box 159"/>
          <p:cNvSpPr txBox="1">
            <a:spLocks noChangeArrowheads="1"/>
          </p:cNvSpPr>
          <p:nvPr/>
        </p:nvSpPr>
        <p:spPr bwMode="auto">
          <a:xfrm>
            <a:off x="3503613" y="2243138"/>
            <a:ext cx="26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AT" sz="2000" baseline="-25000">
                <a:latin typeface="Myriad Roman" pitchFamily="34" charset="0"/>
              </a:rPr>
              <a:t>*</a:t>
            </a:r>
            <a:r>
              <a:rPr lang="de-AT" sz="2000">
                <a:latin typeface="Myriad Roman" pitchFamily="34" charset="0"/>
              </a:rPr>
              <a:t>                </a:t>
            </a:r>
          </a:p>
        </p:txBody>
      </p:sp>
      <p:sp>
        <p:nvSpPr>
          <p:cNvPr id="30761" name="Rectangle 160"/>
          <p:cNvSpPr>
            <a:spLocks noChangeArrowheads="1"/>
          </p:cNvSpPr>
          <p:nvPr/>
        </p:nvSpPr>
        <p:spPr bwMode="auto">
          <a:xfrm>
            <a:off x="3725863" y="1562100"/>
            <a:ext cx="1133475" cy="8016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36000" rIns="0" bIns="0"/>
          <a:lstStyle/>
          <a:p>
            <a:pPr defTabSz="762000">
              <a:buFont typeface="Wingdings" pitchFamily="2" charset="2"/>
              <a:buChar char="§"/>
            </a:pPr>
            <a:r>
              <a:rPr lang="de-DE" sz="1100" dirty="0">
                <a:latin typeface="Arial" pitchFamily="34" charset="0"/>
              </a:rPr>
              <a:t> String</a:t>
            </a:r>
          </a:p>
          <a:p>
            <a:pPr defTabSz="762000">
              <a:buFont typeface="Wingdings" pitchFamily="2" charset="2"/>
              <a:buChar char="§"/>
            </a:pPr>
            <a:r>
              <a:rPr lang="de-DE" sz="1100" dirty="0">
                <a:latin typeface="Arial" pitchFamily="34" charset="0"/>
              </a:rPr>
              <a:t> Boolean</a:t>
            </a:r>
          </a:p>
          <a:p>
            <a:pPr defTabSz="762000">
              <a:buFont typeface="Wingdings" pitchFamily="2" charset="2"/>
              <a:buChar char="§"/>
            </a:pPr>
            <a:r>
              <a:rPr lang="de-DE" sz="1100" dirty="0">
                <a:latin typeface="Arial" pitchFamily="34" charset="0"/>
              </a:rPr>
              <a:t> Integer</a:t>
            </a:r>
          </a:p>
          <a:p>
            <a:pPr defTabSz="762000">
              <a:buFont typeface="Wingdings" pitchFamily="2" charset="2"/>
              <a:buChar char="§"/>
            </a:pPr>
            <a:r>
              <a:rPr lang="de-DE" sz="1100" dirty="0">
                <a:latin typeface="Arial" pitchFamily="34" charset="0"/>
              </a:rPr>
              <a:t> </a:t>
            </a:r>
            <a:r>
              <a:rPr lang="de-DE" sz="1100" dirty="0" err="1">
                <a:latin typeface="Arial" pitchFamily="34" charset="0"/>
              </a:rPr>
              <a:t>Float</a:t>
            </a:r>
            <a:endParaRPr lang="de-DE" sz="1100" dirty="0">
              <a:latin typeface="Myriad Roman" pitchFamily="34" charset="0"/>
            </a:endParaRPr>
          </a:p>
        </p:txBody>
      </p:sp>
      <p:sp>
        <p:nvSpPr>
          <p:cNvPr id="30762" name="Rectangle 161"/>
          <p:cNvSpPr>
            <a:spLocks noChangeArrowheads="1"/>
          </p:cNvSpPr>
          <p:nvPr/>
        </p:nvSpPr>
        <p:spPr bwMode="auto">
          <a:xfrm>
            <a:off x="3725863" y="1135063"/>
            <a:ext cx="1133475" cy="425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7582" tIns="18000" rIns="57582" bIns="0" anchor="ctr"/>
          <a:lstStyle/>
          <a:p>
            <a:pPr algn="ctr" defTabSz="762000" eaLnBrk="0" hangingPunct="0"/>
            <a:r>
              <a:rPr lang="en-US" sz="1200">
                <a:latin typeface="Myriad Roman" pitchFamily="34" charset="0"/>
              </a:rPr>
              <a:t>«enumeration»</a:t>
            </a:r>
            <a:br>
              <a:rPr lang="en-US" sz="1400">
                <a:latin typeface="Myriad Roman" pitchFamily="34" charset="0"/>
              </a:rPr>
            </a:br>
            <a:r>
              <a:rPr lang="de-DE" sz="1400" b="1">
                <a:latin typeface="Myriad Roman" pitchFamily="34" charset="0"/>
              </a:rPr>
              <a:t>Type</a:t>
            </a:r>
          </a:p>
        </p:txBody>
      </p:sp>
      <p:sp>
        <p:nvSpPr>
          <p:cNvPr id="30763" name="Text Box 162"/>
          <p:cNvSpPr txBox="1">
            <a:spLocks noChangeArrowheads="1"/>
          </p:cNvSpPr>
          <p:nvPr/>
        </p:nvSpPr>
        <p:spPr bwMode="auto">
          <a:xfrm>
            <a:off x="5022850" y="1341438"/>
            <a:ext cx="429895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1" i="1" dirty="0" err="1">
                <a:solidFill>
                  <a:srgbClr val="4D4D4D"/>
                </a:solidFill>
                <a:latin typeface="Courier" pitchFamily="49" charset="0"/>
              </a:rPr>
              <a:t>ClassDec</a:t>
            </a:r>
            <a:r>
              <a:rPr lang="en-US" sz="1100" i="1" dirty="0"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:=</a:t>
            </a:r>
            <a:r>
              <a:rPr lang="en-US" sz="1100" dirty="0">
                <a:latin typeface="Courier" pitchFamily="49" charset="0"/>
              </a:rPr>
              <a:t> Modifier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“</a:t>
            </a:r>
            <a:r>
              <a:rPr lang="en-US" sz="1100" b="1" dirty="0">
                <a:latin typeface="Courier" pitchFamily="49" charset="0"/>
              </a:rPr>
              <a:t>class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</a:t>
            </a:r>
            <a:r>
              <a:rPr lang="en-US" sz="1100" dirty="0">
                <a:latin typeface="Courier" pitchFamily="49" charset="0"/>
              </a:rPr>
              <a:t> Identifier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[“</a:t>
            </a:r>
            <a:r>
              <a:rPr lang="en-US" sz="1100" b="1" dirty="0">
                <a:latin typeface="Courier" pitchFamily="49" charset="0"/>
              </a:rPr>
              <a:t>extends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</a:t>
            </a:r>
            <a:r>
              <a:rPr lang="en-US" sz="1100" dirty="0">
                <a:latin typeface="Courier" pitchFamily="49" charset="0"/>
              </a:rPr>
              <a:t> Identifier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]</a:t>
            </a:r>
            <a:r>
              <a:rPr lang="en-US" sz="1100" dirty="0">
                <a:latin typeface="Courier" pitchFamily="49" charset="0"/>
              </a:rPr>
              <a:t> </a:t>
            </a:r>
            <a:r>
              <a:rPr lang="en-US" sz="1100" dirty="0" err="1">
                <a:latin typeface="Courier" pitchFamily="49" charset="0"/>
              </a:rPr>
              <a:t>ClassBody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;</a:t>
            </a:r>
          </a:p>
          <a:p>
            <a:endParaRPr lang="en-US" sz="1100" b="1" i="1" dirty="0">
              <a:solidFill>
                <a:srgbClr val="4D4D4D"/>
              </a:solidFill>
              <a:latin typeface="Courier" pitchFamily="49" charset="0"/>
            </a:endParaRPr>
          </a:p>
          <a:p>
            <a:r>
              <a:rPr lang="en-US" sz="1100" b="1" i="1" dirty="0" err="1">
                <a:solidFill>
                  <a:srgbClr val="4D4D4D"/>
                </a:solidFill>
                <a:latin typeface="Courier" pitchFamily="49" charset="0"/>
              </a:rPr>
              <a:t>AttributeDec</a:t>
            </a:r>
            <a:r>
              <a:rPr lang="en-US" sz="1100" b="1" dirty="0">
                <a:solidFill>
                  <a:srgbClr val="4D4D4D"/>
                </a:solidFill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:=</a:t>
            </a:r>
            <a:r>
              <a:rPr lang="en-US" sz="1100" b="1" dirty="0">
                <a:solidFill>
                  <a:srgbClr val="4D4D4D"/>
                </a:solidFill>
                <a:latin typeface="Courier" pitchFamily="49" charset="0"/>
              </a:rPr>
              <a:t> </a:t>
            </a:r>
            <a:r>
              <a:rPr lang="en-US" sz="1100" dirty="0">
                <a:latin typeface="Courier" pitchFamily="49" charset="0"/>
              </a:rPr>
              <a:t>Modifier</a:t>
            </a:r>
            <a:r>
              <a:rPr lang="en-US" sz="1100" b="1" dirty="0">
                <a:solidFill>
                  <a:srgbClr val="4D4D4D"/>
                </a:solidFill>
                <a:latin typeface="Courier" pitchFamily="49" charset="0"/>
              </a:rPr>
              <a:t> </a:t>
            </a:r>
            <a:r>
              <a:rPr lang="en-US" sz="1100" dirty="0">
                <a:latin typeface="Courier" pitchFamily="49" charset="0"/>
              </a:rPr>
              <a:t>Type Identifier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“</a:t>
            </a:r>
            <a:r>
              <a:rPr lang="en-US" sz="1100" b="1" dirty="0">
                <a:latin typeface="Courier" pitchFamily="49" charset="0"/>
              </a:rPr>
              <a:t>;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”;</a:t>
            </a:r>
            <a:endParaRPr lang="en-US" sz="1100" dirty="0">
              <a:latin typeface="Courier" pitchFamily="49" charset="0"/>
            </a:endParaRPr>
          </a:p>
          <a:p>
            <a:endParaRPr lang="en-US" sz="1100" b="1" i="1" dirty="0">
              <a:solidFill>
                <a:srgbClr val="4D4D4D"/>
              </a:solidFill>
              <a:latin typeface="Courier" pitchFamily="49" charset="0"/>
            </a:endParaRPr>
          </a:p>
          <a:p>
            <a:r>
              <a:rPr lang="en-US" sz="1100" b="1" i="1" dirty="0" err="1">
                <a:solidFill>
                  <a:srgbClr val="4D4D4D"/>
                </a:solidFill>
                <a:latin typeface="Courier" pitchFamily="49" charset="0"/>
              </a:rPr>
              <a:t>MethodDec</a:t>
            </a:r>
            <a:r>
              <a:rPr lang="en-US" sz="1100" b="1" dirty="0">
                <a:solidFill>
                  <a:srgbClr val="4D4D4D"/>
                </a:solidFill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:=</a:t>
            </a:r>
            <a:r>
              <a:rPr lang="en-US" sz="1100" b="1" dirty="0">
                <a:solidFill>
                  <a:srgbClr val="4D4D4D"/>
                </a:solidFill>
                <a:latin typeface="Courier" pitchFamily="49" charset="0"/>
              </a:rPr>
              <a:t> </a:t>
            </a:r>
            <a:r>
              <a:rPr lang="en-US" sz="1100" dirty="0">
                <a:latin typeface="Courier" pitchFamily="49" charset="0"/>
              </a:rPr>
              <a:t>Modifier </a:t>
            </a:r>
            <a:r>
              <a:rPr lang="en-US" sz="1100" dirty="0" err="1">
                <a:latin typeface="Courier" pitchFamily="49" charset="0"/>
              </a:rPr>
              <a:t>ReturnType</a:t>
            </a:r>
            <a:r>
              <a:rPr lang="en-US" sz="1100" dirty="0">
                <a:latin typeface="Courier" pitchFamily="49" charset="0"/>
              </a:rPr>
              <a:t> Identifier</a:t>
            </a:r>
            <a:r>
              <a:rPr lang="en-US" sz="1100" b="1" dirty="0">
                <a:solidFill>
                  <a:srgbClr val="4D4D4D"/>
                </a:solidFill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“</a:t>
            </a:r>
            <a:r>
              <a:rPr lang="en-US" sz="1100" b="1" dirty="0">
                <a:latin typeface="Courier" pitchFamily="49" charset="0"/>
              </a:rPr>
              <a:t>(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</a:t>
            </a:r>
            <a:r>
              <a:rPr lang="en-US" sz="1100" dirty="0">
                <a:latin typeface="Courier" pitchFamily="49" charset="0"/>
              </a:rPr>
              <a:t> </a:t>
            </a:r>
            <a:r>
              <a:rPr lang="en-US" sz="1100" dirty="0" err="1">
                <a:latin typeface="Courier" pitchFamily="49" charset="0"/>
              </a:rPr>
              <a:t>ParamList</a:t>
            </a:r>
            <a:r>
              <a:rPr lang="en-US" sz="1100" b="1" dirty="0">
                <a:solidFill>
                  <a:srgbClr val="4D4D4D"/>
                </a:solidFill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“</a:t>
            </a:r>
            <a:r>
              <a:rPr lang="en-US" sz="1100" b="1" dirty="0">
                <a:latin typeface="Courier" pitchFamily="49" charset="0"/>
              </a:rPr>
              <a:t>)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</a:t>
            </a:r>
            <a:r>
              <a:rPr lang="en-US" sz="1100" b="1" dirty="0">
                <a:solidFill>
                  <a:srgbClr val="4D4D4D"/>
                </a:solidFill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“</a:t>
            </a:r>
            <a:r>
              <a:rPr lang="en-US" sz="1100" b="1" dirty="0">
                <a:latin typeface="Courier" pitchFamily="49" charset="0"/>
              </a:rPr>
              <a:t>{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 </a:t>
            </a:r>
            <a:r>
              <a:rPr lang="en-US" sz="1100" dirty="0" err="1">
                <a:latin typeface="Courier" pitchFamily="49" charset="0"/>
              </a:rPr>
              <a:t>MethodBody</a:t>
            </a:r>
            <a:r>
              <a:rPr lang="en-US" sz="1100" dirty="0"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“</a:t>
            </a:r>
            <a:r>
              <a:rPr lang="en-US" sz="1100" b="1" dirty="0">
                <a:latin typeface="Courier" pitchFamily="49" charset="0"/>
              </a:rPr>
              <a:t>}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”;</a:t>
            </a:r>
          </a:p>
          <a:p>
            <a:endParaRPr lang="en-US" sz="1100" dirty="0">
              <a:latin typeface="Courier" pitchFamily="49" charset="0"/>
            </a:endParaRPr>
          </a:p>
          <a:p>
            <a:r>
              <a:rPr lang="en-US" sz="1100" b="1" i="1" dirty="0">
                <a:solidFill>
                  <a:srgbClr val="4D4D4D"/>
                </a:solidFill>
                <a:latin typeface="Courier" pitchFamily="49" charset="0"/>
              </a:rPr>
              <a:t>Identifier</a:t>
            </a:r>
            <a:r>
              <a:rPr lang="en-US" sz="1100" dirty="0"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:= {“</a:t>
            </a:r>
            <a:r>
              <a:rPr lang="en-US" sz="1100" dirty="0">
                <a:latin typeface="Courier" pitchFamily="49" charset="0"/>
              </a:rPr>
              <a:t>a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”-”</a:t>
            </a:r>
            <a:r>
              <a:rPr lang="en-US" sz="1100" dirty="0">
                <a:latin typeface="Courier" pitchFamily="49" charset="0"/>
              </a:rPr>
              <a:t>z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</a:t>
            </a:r>
            <a:r>
              <a:rPr lang="en-US" sz="1100" dirty="0">
                <a:latin typeface="Courier" pitchFamily="49" charset="0"/>
              </a:rPr>
              <a:t> 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| “</a:t>
            </a:r>
            <a:r>
              <a:rPr lang="en-US" sz="1100" dirty="0">
                <a:latin typeface="Courier" pitchFamily="49" charset="0"/>
              </a:rPr>
              <a:t>A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”-”</a:t>
            </a:r>
            <a:r>
              <a:rPr lang="en-US" sz="1100" dirty="0">
                <a:latin typeface="Courier" pitchFamily="49" charset="0"/>
              </a:rPr>
              <a:t>Z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 | “</a:t>
            </a:r>
            <a:r>
              <a:rPr lang="en-US" sz="1100" dirty="0">
                <a:latin typeface="Courier" pitchFamily="49" charset="0"/>
              </a:rPr>
              <a:t>0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”-”</a:t>
            </a:r>
            <a:r>
              <a:rPr lang="en-US" sz="1100" dirty="0">
                <a:latin typeface="Courier" pitchFamily="49" charset="0"/>
              </a:rPr>
              <a:t>9</a:t>
            </a:r>
            <a:r>
              <a:rPr lang="en-US" sz="1100" b="1" dirty="0">
                <a:solidFill>
                  <a:schemeClr val="hlink"/>
                </a:solidFill>
                <a:latin typeface="Courier" pitchFamily="49" charset="0"/>
              </a:rPr>
              <a:t>”};</a:t>
            </a:r>
            <a:endParaRPr lang="de-DE" sz="1100" dirty="0">
              <a:latin typeface="Courier" pitchFamily="49" charset="0"/>
            </a:endParaRPr>
          </a:p>
        </p:txBody>
      </p:sp>
      <p:sp>
        <p:nvSpPr>
          <p:cNvPr id="30764" name="Rectangle 130"/>
          <p:cNvSpPr>
            <a:spLocks noChangeArrowheads="1"/>
          </p:cNvSpPr>
          <p:nvPr/>
        </p:nvSpPr>
        <p:spPr bwMode="auto">
          <a:xfrm>
            <a:off x="1954213" y="2335213"/>
            <a:ext cx="901700" cy="906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46" tIns="46023" rIns="92046" bIns="46023" anchor="ctr"/>
          <a:lstStyle/>
          <a:p>
            <a:pPr algn="ctr" defTabSz="762000" eaLnBrk="0" hangingPunct="0"/>
            <a:r>
              <a:rPr lang="de-DE" sz="1400" b="1">
                <a:latin typeface="Myriad Roman" pitchFamily="34" charset="0"/>
              </a:rPr>
              <a:t>Class</a:t>
            </a:r>
            <a:br>
              <a:rPr lang="de-DE" sz="1400" b="1">
                <a:latin typeface="Myriad Roman" pitchFamily="34" charset="0"/>
              </a:rPr>
            </a:br>
            <a:br>
              <a:rPr lang="de-DE" sz="1400" b="1">
                <a:latin typeface="Myriad Roman" pitchFamily="34" charset="0"/>
              </a:rPr>
            </a:br>
            <a:br>
              <a:rPr lang="de-DE" sz="1400" b="1">
                <a:latin typeface="Myriad Roman" pitchFamily="34" charset="0"/>
              </a:rPr>
            </a:br>
            <a:endParaRPr lang="de-DE" sz="1400" b="1">
              <a:latin typeface="Myriad Roman" pitchFamily="34" charset="0"/>
            </a:endParaRPr>
          </a:p>
        </p:txBody>
      </p:sp>
      <p:sp>
        <p:nvSpPr>
          <p:cNvPr id="30765" name="Rectangle 146"/>
          <p:cNvSpPr>
            <a:spLocks noChangeArrowheads="1"/>
          </p:cNvSpPr>
          <p:nvPr/>
        </p:nvSpPr>
        <p:spPr bwMode="auto">
          <a:xfrm>
            <a:off x="3706813" y="2474913"/>
            <a:ext cx="1139825" cy="271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46" tIns="46023" rIns="92046" bIns="46023" anchor="ctr"/>
          <a:lstStyle/>
          <a:p>
            <a:pPr algn="ctr" defTabSz="762000" eaLnBrk="0" hangingPunct="0"/>
            <a:r>
              <a:rPr lang="de-DE" sz="1400" b="1">
                <a:latin typeface="Myriad Roman" pitchFamily="34" charset="0"/>
              </a:rPr>
              <a:t>Attribute</a:t>
            </a:r>
          </a:p>
        </p:txBody>
      </p:sp>
      <p:sp>
        <p:nvSpPr>
          <p:cNvPr id="30766" name="Rectangle 167"/>
          <p:cNvSpPr>
            <a:spLocks noChangeArrowheads="1"/>
          </p:cNvSpPr>
          <p:nvPr/>
        </p:nvSpPr>
        <p:spPr bwMode="auto">
          <a:xfrm>
            <a:off x="1687512" y="1608138"/>
            <a:ext cx="1512000" cy="2206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67" name="Text Box 168"/>
          <p:cNvSpPr txBox="1">
            <a:spLocks noChangeArrowheads="1"/>
          </p:cNvSpPr>
          <p:nvPr/>
        </p:nvSpPr>
        <p:spPr bwMode="auto">
          <a:xfrm>
            <a:off x="1709738" y="1614488"/>
            <a:ext cx="1409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de-AT" sz="1200">
                <a:latin typeface="Myriad Roman" pitchFamily="34" charset="0"/>
              </a:rPr>
              <a:t>name: String</a:t>
            </a:r>
          </a:p>
        </p:txBody>
      </p:sp>
      <p:sp>
        <p:nvSpPr>
          <p:cNvPr id="30768" name="Text Box 169"/>
          <p:cNvSpPr txBox="1">
            <a:spLocks noChangeArrowheads="1"/>
          </p:cNvSpPr>
          <p:nvPr/>
        </p:nvSpPr>
        <p:spPr bwMode="auto">
          <a:xfrm>
            <a:off x="958850" y="4033838"/>
            <a:ext cx="1304925" cy="338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46" tIns="46023" rIns="92046" bIns="46023" anchor="ctr"/>
          <a:lstStyle/>
          <a:p>
            <a:pPr algn="ctr" defTabSz="762000" eaLnBrk="0" hangingPunct="0"/>
            <a:r>
              <a:rPr lang="de-AT" sz="1600" b="1" i="1">
                <a:solidFill>
                  <a:srgbClr val="47B9B9"/>
                </a:solidFill>
                <a:latin typeface="Myriad Roman" pitchFamily="34" charset="0"/>
              </a:rPr>
              <a:t>Person</a:t>
            </a:r>
          </a:p>
        </p:txBody>
      </p:sp>
      <p:sp>
        <p:nvSpPr>
          <p:cNvPr id="30769" name="AutoShape 170"/>
          <p:cNvSpPr>
            <a:spLocks noChangeArrowheads="1"/>
          </p:cNvSpPr>
          <p:nvPr/>
        </p:nvSpPr>
        <p:spPr bwMode="auto">
          <a:xfrm>
            <a:off x="1531938" y="4378325"/>
            <a:ext cx="163512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AT"/>
          </a:p>
        </p:txBody>
      </p:sp>
      <p:cxnSp>
        <p:nvCxnSpPr>
          <p:cNvPr id="30770" name="AutoShape 171"/>
          <p:cNvCxnSpPr>
            <a:cxnSpLocks noChangeShapeType="1"/>
            <a:stCxn id="30771" idx="0"/>
            <a:endCxn id="30769" idx="3"/>
          </p:cNvCxnSpPr>
          <p:nvPr/>
        </p:nvCxnSpPr>
        <p:spPr bwMode="auto">
          <a:xfrm rot="16200000" flipV="1">
            <a:off x="1458516" y="4677967"/>
            <a:ext cx="314325" cy="3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771" name="Rectangle 172"/>
          <p:cNvSpPr>
            <a:spLocks noChangeArrowheads="1"/>
          </p:cNvSpPr>
          <p:nvPr/>
        </p:nvSpPr>
        <p:spPr bwMode="auto">
          <a:xfrm>
            <a:off x="796924" y="4837113"/>
            <a:ext cx="1641475" cy="766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46" tIns="46023" rIns="92046" bIns="46023" anchor="ctr"/>
          <a:lstStyle/>
          <a:p>
            <a:pPr algn="ctr" defTabSz="762000" eaLnBrk="0" hangingPunct="0"/>
            <a:r>
              <a:rPr lang="de-DE" sz="1600" b="1">
                <a:solidFill>
                  <a:srgbClr val="47B9B9"/>
                </a:solidFill>
                <a:latin typeface="Myriad Roman" pitchFamily="34" charset="0"/>
              </a:rPr>
              <a:t>Student</a:t>
            </a:r>
            <a:br>
              <a:rPr lang="de-DE" sz="1600" b="1">
                <a:solidFill>
                  <a:srgbClr val="47B9B9"/>
                </a:solidFill>
                <a:latin typeface="Myriad Roman" pitchFamily="34" charset="0"/>
              </a:rPr>
            </a:br>
            <a:br>
              <a:rPr lang="de-DE" sz="1600" b="1">
                <a:solidFill>
                  <a:srgbClr val="47B9B9"/>
                </a:solidFill>
                <a:latin typeface="Myriad Roman" pitchFamily="34" charset="0"/>
              </a:rPr>
            </a:br>
            <a:endParaRPr lang="de-DE" sz="1600" b="1">
              <a:solidFill>
                <a:srgbClr val="47B9B9"/>
              </a:solidFill>
              <a:latin typeface="Myriad Roman" pitchFamily="34" charset="0"/>
            </a:endParaRPr>
          </a:p>
        </p:txBody>
      </p:sp>
      <p:sp>
        <p:nvSpPr>
          <p:cNvPr id="30772" name="Line 173"/>
          <p:cNvSpPr>
            <a:spLocks noChangeShapeType="1"/>
          </p:cNvSpPr>
          <p:nvPr/>
        </p:nvSpPr>
        <p:spPr bwMode="auto">
          <a:xfrm>
            <a:off x="806449" y="5113338"/>
            <a:ext cx="16011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30773" name="Text Box 174"/>
          <p:cNvSpPr txBox="1">
            <a:spLocks noChangeArrowheads="1"/>
          </p:cNvSpPr>
          <p:nvPr/>
        </p:nvSpPr>
        <p:spPr bwMode="auto">
          <a:xfrm>
            <a:off x="803275" y="5183188"/>
            <a:ext cx="1600200" cy="254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de-AT" sz="1400" b="1" dirty="0" err="1">
                <a:solidFill>
                  <a:srgbClr val="47B9B9"/>
                </a:solidFill>
                <a:latin typeface="Myriad Roman" pitchFamily="34" charset="0"/>
              </a:rPr>
              <a:t>regNo:String</a:t>
            </a:r>
            <a:endParaRPr lang="de-AT" sz="1400" b="1" dirty="0">
              <a:solidFill>
                <a:srgbClr val="47B9B9"/>
              </a:solidFill>
              <a:latin typeface="Myriad Roman" pitchFamily="34" charset="0"/>
            </a:endParaRPr>
          </a:p>
        </p:txBody>
      </p:sp>
      <p:sp>
        <p:nvSpPr>
          <p:cNvPr id="30774" name="Line 175"/>
          <p:cNvSpPr>
            <a:spLocks noChangeShapeType="1"/>
          </p:cNvSpPr>
          <p:nvPr/>
        </p:nvSpPr>
        <p:spPr bwMode="auto">
          <a:xfrm>
            <a:off x="1951038" y="2560638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39565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Motivation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Why Model Engineering?</a:t>
            </a:r>
          </a:p>
        </p:txBody>
      </p:sp>
      <p:sp>
        <p:nvSpPr>
          <p:cNvPr id="20484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3850" y="928688"/>
            <a:ext cx="8534400" cy="4929187"/>
          </a:xfrm>
        </p:spPr>
        <p:txBody>
          <a:bodyPr/>
          <a:lstStyle/>
          <a:p>
            <a:pPr eaLnBrk="1" hangingPunct="1"/>
            <a:r>
              <a:rPr lang="en-US" altLang="en-US" b="1"/>
              <a:t>Quality problems </a:t>
            </a:r>
            <a:r>
              <a:rPr lang="en-US" altLang="en-US"/>
              <a:t>in software development</a:t>
            </a:r>
          </a:p>
          <a:p>
            <a:pPr eaLnBrk="1" hangingPunct="1"/>
            <a:endParaRPr lang="de-AT" altLang="en-US"/>
          </a:p>
        </p:txBody>
      </p:sp>
      <p:pic>
        <p:nvPicPr>
          <p:cNvPr id="20485" name="Grafik 8" descr="Bild1_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" t="439" r="719" b="772"/>
          <a:stretch>
            <a:fillRect/>
          </a:stretch>
        </p:blipFill>
        <p:spPr bwMode="auto">
          <a:xfrm>
            <a:off x="468313" y="1377950"/>
            <a:ext cx="7773987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751388" y="152400"/>
            <a:ext cx="43926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de-DE" altLang="en-US" sz="1200"/>
              <a:t>[Balzert, H.: Lehrbuch der Softwaretechnik: </a:t>
            </a:r>
            <a:br>
              <a:rPr lang="de-DE" altLang="en-US" sz="1200"/>
            </a:br>
            <a:r>
              <a:rPr lang="de-DE" altLang="en-US" sz="1200"/>
              <a:t>Software-Entwicklung, Spektrum, Akad. Verlag, 1996] 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57188" y="6535738"/>
            <a:ext cx="23399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/>
              <a:t>[Slide by Bernhard Rumpe]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Reference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857375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it-IT" sz="2800" dirty="0"/>
              <a:t>Marco Brambilla, Jordi </a:t>
            </a:r>
            <a:r>
              <a:rPr lang="it-IT" sz="2800" dirty="0" err="1"/>
              <a:t>Cabot</a:t>
            </a:r>
            <a:r>
              <a:rPr lang="it-IT" sz="2800" dirty="0"/>
              <a:t>, Manuel </a:t>
            </a:r>
            <a:r>
              <a:rPr lang="it-IT" sz="2800" dirty="0" err="1"/>
              <a:t>Wimmer</a:t>
            </a:r>
            <a:r>
              <a:rPr lang="it-IT" sz="2800" dirty="0"/>
              <a:t>. </a:t>
            </a:r>
            <a:r>
              <a:rPr lang="it-IT" sz="2800" i="1" dirty="0"/>
              <a:t>Model-Driven Software Engineering in Practice</a:t>
            </a:r>
            <a:r>
              <a:rPr lang="it-IT" sz="2800" dirty="0"/>
              <a:t>, 2nd edition, Morgan &amp; Claypool, USA, 2017.</a:t>
            </a:r>
          </a:p>
          <a:p>
            <a:pPr>
              <a:defRPr/>
            </a:pPr>
            <a:endParaRPr lang="it-IT" sz="2800" dirty="0"/>
          </a:p>
          <a:p>
            <a:pPr>
              <a:defRPr/>
            </a:pPr>
            <a:r>
              <a:rPr lang="en-GB" sz="2800" dirty="0"/>
              <a:t>Sommerville, I. (2017). </a:t>
            </a:r>
            <a:r>
              <a:rPr lang="en-GB" sz="2800" i="1" dirty="0"/>
              <a:t>Software engineering. 10e</a:t>
            </a:r>
            <a:r>
              <a:rPr lang="en-GB" sz="2800" dirty="0"/>
              <a:t> edition. Reading, MA: Addison-Wesley.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GB" altLang="en-US" sz="2800" dirty="0"/>
          </a:p>
          <a:p>
            <a:pPr>
              <a:defRPr/>
            </a:pPr>
            <a:endParaRPr lang="en-GB" altLang="en-US" dirty="0"/>
          </a:p>
          <a:p>
            <a:pPr>
              <a:buFont typeface="Monotype Sorts" pitchFamily="2" charset="2"/>
              <a:buNone/>
              <a:defRPr/>
            </a:pPr>
            <a:endParaRPr lang="en-GB" altLang="en-US" dirty="0"/>
          </a:p>
          <a:p>
            <a:pPr>
              <a:buFont typeface="Monotype Sorts" pitchFamily="2" charset="2"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Motivation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Why Model Engineering?</a:t>
            </a:r>
          </a:p>
        </p:txBody>
      </p:sp>
      <p:sp>
        <p:nvSpPr>
          <p:cNvPr id="22532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Traditional </a:t>
            </a:r>
            <a:r>
              <a:rPr lang="en-US" altLang="en-US" sz="2800" dirty="0"/>
              <a:t>usage of models in software development</a:t>
            </a:r>
          </a:p>
          <a:p>
            <a:pPr lvl="1" eaLnBrk="1" hangingPunct="1">
              <a:buSzTx/>
            </a:pPr>
            <a:r>
              <a:rPr lang="en-US" altLang="en-US" sz="2400" b="1" dirty="0"/>
              <a:t>Communication</a:t>
            </a:r>
            <a:r>
              <a:rPr lang="en-US" altLang="en-US" sz="2400" dirty="0"/>
              <a:t> with customers and users (requirement specification, prototypes)</a:t>
            </a:r>
          </a:p>
          <a:p>
            <a:pPr lvl="1" eaLnBrk="1" hangingPunct="1">
              <a:buSzTx/>
            </a:pPr>
            <a:r>
              <a:rPr lang="en-US" altLang="en-US" sz="2400" dirty="0"/>
              <a:t>Support for software design, capturing of the </a:t>
            </a:r>
            <a:r>
              <a:rPr lang="en-US" altLang="en-US" sz="2400" b="1" dirty="0"/>
              <a:t>intention</a:t>
            </a:r>
          </a:p>
          <a:p>
            <a:pPr lvl="1" eaLnBrk="1" hangingPunct="1">
              <a:buSzTx/>
            </a:pPr>
            <a:r>
              <a:rPr lang="en-US" altLang="en-US" sz="2400" b="1" dirty="0"/>
              <a:t>Task specification </a:t>
            </a:r>
            <a:r>
              <a:rPr lang="en-US" altLang="en-US" sz="2400" dirty="0"/>
              <a:t>for programming</a:t>
            </a:r>
          </a:p>
          <a:p>
            <a:pPr lvl="1" eaLnBrk="1" hangingPunct="1">
              <a:buSzTx/>
            </a:pPr>
            <a:r>
              <a:rPr lang="en-US" altLang="en-US" sz="2400" b="1" dirty="0"/>
              <a:t>Code visualization</a:t>
            </a:r>
            <a:r>
              <a:rPr lang="en-US" altLang="en-US" sz="2400" dirty="0"/>
              <a:t>, for example in </a:t>
            </a:r>
            <a:r>
              <a:rPr lang="en-US" altLang="en-US" sz="2400" dirty="0" err="1"/>
              <a:t>TogetherJ</a:t>
            </a:r>
            <a:endParaRPr lang="en-US" altLang="en-US" sz="2400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800" dirty="0"/>
              <a:t>What is the </a:t>
            </a:r>
            <a:r>
              <a:rPr lang="en-US" altLang="en-US" sz="2800" b="1" dirty="0"/>
              <a:t>difference</a:t>
            </a:r>
            <a:r>
              <a:rPr lang="en-US" altLang="en-US" sz="2800" dirty="0"/>
              <a:t> to Model Engineering?</a:t>
            </a:r>
          </a:p>
          <a:p>
            <a:pPr eaLnBrk="1" hangingPunct="1"/>
            <a:endParaRPr lang="de-AT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Motivation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7F7F7F"/>
                </a:solidFill>
              </a:rPr>
              <a:t>Usage of models</a:t>
            </a:r>
          </a:p>
        </p:txBody>
      </p:sp>
      <p:sp>
        <p:nvSpPr>
          <p:cNvPr id="2458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2570162"/>
          </a:xfrm>
        </p:spPr>
        <p:txBody>
          <a:bodyPr/>
          <a:lstStyle/>
          <a:p>
            <a:pPr eaLnBrk="1" hangingPunct="1"/>
            <a:r>
              <a:rPr lang="de-DE" altLang="en-US"/>
              <a:t>Do not apply models as long as you have not checked the underlying </a:t>
            </a:r>
            <a:r>
              <a:rPr lang="de-DE" altLang="en-US" b="1"/>
              <a:t>simplifications </a:t>
            </a:r>
            <a:r>
              <a:rPr lang="de-DE" altLang="en-US"/>
              <a:t>and evaluated its </a:t>
            </a:r>
            <a:r>
              <a:rPr lang="de-DE" altLang="en-US" b="1"/>
              <a:t>practicability</a:t>
            </a:r>
            <a:r>
              <a:rPr lang="de-DE" altLang="en-US"/>
              <a:t>.</a:t>
            </a:r>
          </a:p>
          <a:p>
            <a:pPr eaLnBrk="1" hangingPunct="1"/>
            <a:endParaRPr lang="de-DE" altLang="en-US"/>
          </a:p>
          <a:p>
            <a:pPr eaLnBrk="1" hangingPunct="1"/>
            <a:r>
              <a:rPr lang="de-DE" altLang="en-US"/>
              <a:t>Never mistake the </a:t>
            </a:r>
            <a:r>
              <a:rPr lang="de-DE" altLang="en-US" b="1"/>
              <a:t>model</a:t>
            </a:r>
            <a:r>
              <a:rPr lang="de-DE" altLang="en-US"/>
              <a:t> for the </a:t>
            </a:r>
            <a:r>
              <a:rPr lang="de-DE" altLang="en-US" b="1"/>
              <a:t>reality</a:t>
            </a:r>
            <a:r>
              <a:rPr lang="de-DE" altLang="en-US"/>
              <a:t>.</a:t>
            </a:r>
          </a:p>
          <a:p>
            <a:pPr lvl="1" eaLnBrk="1" hangingPunct="1">
              <a:buSzTx/>
            </a:pPr>
            <a:r>
              <a:rPr lang="de-DE" altLang="en-US"/>
              <a:t>Attention: abstraction, abbreviation, approximation, visualization, …</a:t>
            </a:r>
          </a:p>
          <a:p>
            <a:pPr lvl="1" eaLnBrk="1" hangingPunct="1">
              <a:buSzTx/>
            </a:pPr>
            <a:endParaRPr lang="de-DE" altLang="en-US"/>
          </a:p>
          <a:p>
            <a:pPr eaLnBrk="1" hangingPunct="1">
              <a:buFont typeface="Wingdings" pitchFamily="2" charset="2"/>
              <a:buNone/>
            </a:pPr>
            <a:endParaRPr lang="de-AT" altLang="en-US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495675"/>
            <a:ext cx="3578225" cy="2597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582" name="Gruppieren 13"/>
          <p:cNvGrpSpPr>
            <a:grpSpLocks/>
          </p:cNvGrpSpPr>
          <p:nvPr/>
        </p:nvGrpSpPr>
        <p:grpSpPr bwMode="auto">
          <a:xfrm>
            <a:off x="5543550" y="3322638"/>
            <a:ext cx="2798763" cy="2813050"/>
            <a:chOff x="5286375" y="3592512"/>
            <a:chExt cx="3202805" cy="3103082"/>
          </a:xfrm>
        </p:grpSpPr>
        <p:pic>
          <p:nvPicPr>
            <p:cNvPr id="24583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6375" y="3592512"/>
              <a:ext cx="3060700" cy="310308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84" name="Textfeld 9"/>
            <p:cNvSpPr txBox="1">
              <a:spLocks noChangeArrowheads="1"/>
            </p:cNvSpPr>
            <p:nvPr/>
          </p:nvSpPr>
          <p:spPr bwMode="auto">
            <a:xfrm>
              <a:off x="5298257" y="3601281"/>
              <a:ext cx="2313747" cy="407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chlorine atom</a:t>
              </a:r>
            </a:p>
          </p:txBody>
        </p:sp>
        <p:sp>
          <p:nvSpPr>
            <p:cNvPr id="24585" name="Textfeld 10"/>
            <p:cNvSpPr txBox="1">
              <a:spLocks noChangeArrowheads="1"/>
            </p:cNvSpPr>
            <p:nvPr/>
          </p:nvSpPr>
          <p:spPr bwMode="auto">
            <a:xfrm>
              <a:off x="5292080" y="6184081"/>
              <a:ext cx="165618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electron shell</a:t>
              </a:r>
            </a:p>
          </p:txBody>
        </p:sp>
        <p:sp>
          <p:nvSpPr>
            <p:cNvPr id="24586" name="Textfeld 11"/>
            <p:cNvSpPr txBox="1">
              <a:spLocks noChangeArrowheads="1"/>
            </p:cNvSpPr>
            <p:nvPr/>
          </p:nvSpPr>
          <p:spPr bwMode="auto">
            <a:xfrm>
              <a:off x="7354933" y="3882534"/>
              <a:ext cx="1134247" cy="4074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electron</a:t>
              </a:r>
            </a:p>
          </p:txBody>
        </p:sp>
        <p:sp>
          <p:nvSpPr>
            <p:cNvPr id="24587" name="Textfeld 12"/>
            <p:cNvSpPr txBox="1">
              <a:spLocks noChangeArrowheads="1"/>
            </p:cNvSpPr>
            <p:nvPr/>
          </p:nvSpPr>
          <p:spPr bwMode="auto">
            <a:xfrm>
              <a:off x="7257269" y="6049263"/>
              <a:ext cx="1059147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atom nucleus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Motivation</a:t>
            </a:r>
          </a:p>
        </p:txBody>
      </p:sp>
      <p:sp>
        <p:nvSpPr>
          <p:cNvPr id="26627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3850" y="571500"/>
            <a:ext cx="8534400" cy="357188"/>
          </a:xfrm>
        </p:spPr>
        <p:txBody>
          <a:bodyPr/>
          <a:lstStyle/>
          <a:p>
            <a:r>
              <a:rPr lang="de-DE" altLang="en-US">
                <a:solidFill>
                  <a:srgbClr val="7F7F7F"/>
                </a:solidFill>
              </a:rPr>
              <a:t>Constructive models (</a:t>
            </a:r>
            <a:r>
              <a:rPr lang="en-US" altLang="en-US">
                <a:solidFill>
                  <a:srgbClr val="7F7F7F"/>
                </a:solidFill>
              </a:rPr>
              <a:t>Example: Electrical Engineering</a:t>
            </a:r>
            <a:r>
              <a:rPr lang="de-DE" altLang="en-US">
                <a:solidFill>
                  <a:srgbClr val="7F7F7F"/>
                </a:solidFill>
              </a:rPr>
              <a:t>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20675" y="5892800"/>
            <a:ext cx="23066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en-US" sz="1200"/>
              <a:t>[Slide by Bernhard Rumpe]</a:t>
            </a:r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81100"/>
            <a:ext cx="71723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Jargon Busting 09-10</Template>
  <TotalTime>43084</TotalTime>
  <Words>3176</Words>
  <Application>Microsoft Office PowerPoint</Application>
  <PresentationFormat>On-screen Show (4:3)</PresentationFormat>
  <Paragraphs>616</Paragraphs>
  <Slides>60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Courier</vt:lpstr>
      <vt:lpstr>Monotype Sorts</vt:lpstr>
      <vt:lpstr>Myriad Roman</vt:lpstr>
      <vt:lpstr>Arial</vt:lpstr>
      <vt:lpstr>Arial Rounded MT Bold</vt:lpstr>
      <vt:lpstr>Calibri</vt:lpstr>
      <vt:lpstr>Times New Roman</vt:lpstr>
      <vt:lpstr>Verdana</vt:lpstr>
      <vt:lpstr>Wingdings</vt:lpstr>
      <vt:lpstr>Virtual PAthways 13-3-09</vt:lpstr>
      <vt:lpstr>1_Default Design</vt:lpstr>
      <vt:lpstr>Custom Design</vt:lpstr>
      <vt:lpstr>Unit 3 – Model Driven Software Engineering</vt:lpstr>
      <vt:lpstr>What is MDSE?</vt:lpstr>
      <vt:lpstr>Models</vt:lpstr>
      <vt:lpstr>Motivation</vt:lpstr>
      <vt:lpstr>Motivation</vt:lpstr>
      <vt:lpstr>Motivation</vt:lpstr>
      <vt:lpstr>Motivation </vt:lpstr>
      <vt:lpstr>Motivation</vt:lpstr>
      <vt:lpstr>Motivation</vt:lpstr>
      <vt:lpstr>Motivation</vt:lpstr>
      <vt:lpstr>Motivation</vt:lpstr>
      <vt:lpstr>Motivation</vt:lpstr>
      <vt:lpstr>MDSE PRINCIPLES</vt:lpstr>
      <vt:lpstr>MDSE Principles</vt:lpstr>
      <vt:lpstr>MDSE aim at large</vt:lpstr>
      <vt:lpstr>Concepts</vt:lpstr>
      <vt:lpstr>MDSE methodology ingredients</vt:lpstr>
      <vt:lpstr>MDSE Equation</vt:lpstr>
      <vt:lpstr>The MD* Jungle of Acronyms</vt:lpstr>
      <vt:lpstr>Modeling Languages</vt:lpstr>
      <vt:lpstr>Metamodeling</vt:lpstr>
      <vt:lpstr>Illustration of the Meta-Object Facility </vt:lpstr>
      <vt:lpstr>Concepts</vt:lpstr>
      <vt:lpstr>Modelware vs. Grammarware</vt:lpstr>
      <vt:lpstr>Types of models</vt:lpstr>
      <vt:lpstr>Model Driven Architecture</vt:lpstr>
      <vt:lpstr>Four principles of MDA</vt:lpstr>
      <vt:lpstr>Definitions according to MDA</vt:lpstr>
      <vt:lpstr>Approaches</vt:lpstr>
      <vt:lpstr>Modeling Levels</vt:lpstr>
      <vt:lpstr>CIM, PIM and PSM</vt:lpstr>
      <vt:lpstr>CIM</vt:lpstr>
      <vt:lpstr>PIM </vt:lpstr>
      <vt:lpstr>PSM</vt:lpstr>
      <vt:lpstr>CIM – PIM – PSM mappings</vt:lpstr>
      <vt:lpstr>Approaches</vt:lpstr>
      <vt:lpstr>Approaches</vt:lpstr>
      <vt:lpstr>Approaches</vt:lpstr>
      <vt:lpstr>MDSE industry</vt:lpstr>
      <vt:lpstr>MDSE Industry (2)</vt:lpstr>
      <vt:lpstr>Tool support</vt:lpstr>
      <vt:lpstr>Eclipse and EMF</vt:lpstr>
      <vt:lpstr>Use Case 1 – Model driven deveopment</vt:lpstr>
      <vt:lpstr>MDD contribution: Productivity</vt:lpstr>
      <vt:lpstr>Code Generation</vt:lpstr>
      <vt:lpstr>Code Generation: Scope</vt:lpstr>
      <vt:lpstr>Code Generation: Benefits</vt:lpstr>
      <vt:lpstr>Code Generation: Partial Generation</vt:lpstr>
      <vt:lpstr>USE CASE 2 – Model driven reverse engineering</vt:lpstr>
      <vt:lpstr>Need for reverse engineering</vt:lpstr>
      <vt:lpstr>Model-driven reverse engineering </vt:lpstr>
      <vt:lpstr>Model-To-Text Transformations</vt:lpstr>
      <vt:lpstr>Code Generation –  Basic Questions</vt:lpstr>
      <vt:lpstr>Code Generation in MDA  (just an example)</vt:lpstr>
      <vt:lpstr>What kind of code is generated?</vt:lpstr>
      <vt:lpstr>Example: Platform for Web application development </vt:lpstr>
      <vt:lpstr>What kind of code is generated?</vt:lpstr>
      <vt:lpstr>Why code generation?</vt:lpstr>
      <vt:lpstr>Example: MiniUML_2_MiniJava</vt:lpstr>
      <vt:lpstr>Reference</vt:lpstr>
    </vt:vector>
  </TitlesOfParts>
  <Company>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Project Workshop</dc:title>
  <dc:creator>rob</dc:creator>
  <cp:lastModifiedBy>Liu, Xiaodong</cp:lastModifiedBy>
  <cp:revision>270</cp:revision>
  <cp:lastPrinted>2016-09-26T10:09:05Z</cp:lastPrinted>
  <dcterms:created xsi:type="dcterms:W3CDTF">2008-09-26T05:48:14Z</dcterms:created>
  <dcterms:modified xsi:type="dcterms:W3CDTF">2019-10-16T15:43:37Z</dcterms:modified>
</cp:coreProperties>
</file>