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82" r:id="rId2"/>
    <p:sldMasterId id="2147483696" r:id="rId3"/>
  </p:sldMasterIdLst>
  <p:notesMasterIdLst>
    <p:notesMasterId r:id="rId58"/>
  </p:notesMasterIdLst>
  <p:handoutMasterIdLst>
    <p:handoutMasterId r:id="rId59"/>
  </p:handoutMasterIdLst>
  <p:sldIdLst>
    <p:sldId id="383" r:id="rId4"/>
    <p:sldId id="346" r:id="rId5"/>
    <p:sldId id="278" r:id="rId6"/>
    <p:sldId id="384" r:id="rId7"/>
    <p:sldId id="347" r:id="rId8"/>
    <p:sldId id="345" r:id="rId9"/>
    <p:sldId id="279" r:id="rId10"/>
    <p:sldId id="283" r:id="rId11"/>
    <p:sldId id="284" r:id="rId12"/>
    <p:sldId id="285" r:id="rId13"/>
    <p:sldId id="286" r:id="rId14"/>
    <p:sldId id="287" r:id="rId15"/>
    <p:sldId id="288" r:id="rId16"/>
    <p:sldId id="290" r:id="rId17"/>
    <p:sldId id="295" r:id="rId18"/>
    <p:sldId id="296" r:id="rId19"/>
    <p:sldId id="297" r:id="rId20"/>
    <p:sldId id="298" r:id="rId21"/>
    <p:sldId id="299" r:id="rId22"/>
    <p:sldId id="300" r:id="rId23"/>
    <p:sldId id="301" r:id="rId24"/>
    <p:sldId id="302" r:id="rId25"/>
    <p:sldId id="303" r:id="rId26"/>
    <p:sldId id="305" r:id="rId27"/>
    <p:sldId id="306" r:id="rId28"/>
    <p:sldId id="308" r:id="rId29"/>
    <p:sldId id="309" r:id="rId30"/>
    <p:sldId id="311" r:id="rId31"/>
    <p:sldId id="312" r:id="rId32"/>
    <p:sldId id="385" r:id="rId33"/>
    <p:sldId id="314" r:id="rId34"/>
    <p:sldId id="348" r:id="rId35"/>
    <p:sldId id="315" r:id="rId36"/>
    <p:sldId id="316" r:id="rId37"/>
    <p:sldId id="317" r:id="rId38"/>
    <p:sldId id="318" r:id="rId39"/>
    <p:sldId id="319" r:id="rId40"/>
    <p:sldId id="320" r:id="rId41"/>
    <p:sldId id="321" r:id="rId42"/>
    <p:sldId id="322" r:id="rId43"/>
    <p:sldId id="323" r:id="rId44"/>
    <p:sldId id="386" r:id="rId45"/>
    <p:sldId id="324" r:id="rId46"/>
    <p:sldId id="325" r:id="rId47"/>
    <p:sldId id="326" r:id="rId48"/>
    <p:sldId id="328" r:id="rId49"/>
    <p:sldId id="329" r:id="rId50"/>
    <p:sldId id="330" r:id="rId51"/>
    <p:sldId id="340" r:id="rId52"/>
    <p:sldId id="341" r:id="rId53"/>
    <p:sldId id="342" r:id="rId54"/>
    <p:sldId id="343" r:id="rId55"/>
    <p:sldId id="344" r:id="rId56"/>
    <p:sldId id="382" r:id="rId57"/>
  </p:sldIdLst>
  <p:sldSz cx="9144000" cy="6858000" type="screen4x3"/>
  <p:notesSz cx="6761163" cy="9942513"/>
  <p:defaultTextStyle>
    <a:defPPr>
      <a:defRPr lang="en-GB"/>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42" autoAdjust="0"/>
  </p:normalViewPr>
  <p:slideViewPr>
    <p:cSldViewPr>
      <p:cViewPr varScale="1">
        <p:scale>
          <a:sx n="62" d="100"/>
          <a:sy n="62" d="100"/>
        </p:scale>
        <p:origin x="27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1"/>
            <a:ext cx="2930574"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GB"/>
          </a:p>
        </p:txBody>
      </p:sp>
      <p:sp>
        <p:nvSpPr>
          <p:cNvPr id="57347" name="Rectangle 3"/>
          <p:cNvSpPr>
            <a:spLocks noGrp="1" noChangeArrowheads="1"/>
          </p:cNvSpPr>
          <p:nvPr>
            <p:ph type="dt" sz="quarter" idx="1"/>
          </p:nvPr>
        </p:nvSpPr>
        <p:spPr bwMode="auto">
          <a:xfrm>
            <a:off x="3829010" y="1"/>
            <a:ext cx="2930574"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GB"/>
          </a:p>
        </p:txBody>
      </p:sp>
      <p:sp>
        <p:nvSpPr>
          <p:cNvPr id="57348" name="Rectangle 4"/>
          <p:cNvSpPr>
            <a:spLocks noGrp="1" noChangeArrowheads="1"/>
          </p:cNvSpPr>
          <p:nvPr>
            <p:ph type="ftr" sz="quarter" idx="2"/>
          </p:nvPr>
        </p:nvSpPr>
        <p:spPr bwMode="auto">
          <a:xfrm>
            <a:off x="0" y="9443789"/>
            <a:ext cx="2930574"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GB"/>
          </a:p>
        </p:txBody>
      </p:sp>
      <p:sp>
        <p:nvSpPr>
          <p:cNvPr id="57349" name="Rectangle 5"/>
          <p:cNvSpPr>
            <a:spLocks noGrp="1" noChangeArrowheads="1"/>
          </p:cNvSpPr>
          <p:nvPr>
            <p:ph type="sldNum" sz="quarter" idx="3"/>
          </p:nvPr>
        </p:nvSpPr>
        <p:spPr bwMode="auto">
          <a:xfrm>
            <a:off x="3829010" y="9443789"/>
            <a:ext cx="2930574"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964E7D9C-1562-40DA-A380-C8DCDF331C9C}" type="slidenum">
              <a:rPr lang="en-GB"/>
              <a:pPr>
                <a:defRPr/>
              </a:pPr>
              <a:t>‹#›</a:t>
            </a:fld>
            <a:endParaRPr lang="en-GB"/>
          </a:p>
        </p:txBody>
      </p:sp>
    </p:spTree>
    <p:extLst>
      <p:ext uri="{BB962C8B-B14F-4D97-AF65-F5344CB8AC3E}">
        <p14:creationId xmlns:p14="http://schemas.microsoft.com/office/powerpoint/2010/main" val="419143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1"/>
            <a:ext cx="2930574"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GB"/>
          </a:p>
        </p:txBody>
      </p:sp>
      <p:sp>
        <p:nvSpPr>
          <p:cNvPr id="60419" name="Rectangle 3"/>
          <p:cNvSpPr>
            <a:spLocks noGrp="1" noChangeArrowheads="1"/>
          </p:cNvSpPr>
          <p:nvPr>
            <p:ph type="dt" idx="1"/>
          </p:nvPr>
        </p:nvSpPr>
        <p:spPr bwMode="auto">
          <a:xfrm>
            <a:off x="3829010" y="1"/>
            <a:ext cx="2930574"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GB"/>
          </a:p>
        </p:txBody>
      </p:sp>
      <p:sp>
        <p:nvSpPr>
          <p:cNvPr id="41988"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675801" y="4723494"/>
            <a:ext cx="5409562" cy="4474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9443789"/>
            <a:ext cx="2930574"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GB"/>
          </a:p>
        </p:txBody>
      </p:sp>
      <p:sp>
        <p:nvSpPr>
          <p:cNvPr id="60423" name="Rectangle 7"/>
          <p:cNvSpPr>
            <a:spLocks noGrp="1" noChangeArrowheads="1"/>
          </p:cNvSpPr>
          <p:nvPr>
            <p:ph type="sldNum" sz="quarter" idx="5"/>
          </p:nvPr>
        </p:nvSpPr>
        <p:spPr bwMode="auto">
          <a:xfrm>
            <a:off x="3829010" y="9443789"/>
            <a:ext cx="2930574"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8FE46CCF-8A6D-4F85-853B-8003A2EC27A4}" type="slidenum">
              <a:rPr lang="en-GB"/>
              <a:pPr>
                <a:defRPr/>
              </a:pPr>
              <a:t>‹#›</a:t>
            </a:fld>
            <a:endParaRPr lang="en-GB"/>
          </a:p>
        </p:txBody>
      </p:sp>
    </p:spTree>
    <p:extLst>
      <p:ext uri="{BB962C8B-B14F-4D97-AF65-F5344CB8AC3E}">
        <p14:creationId xmlns:p14="http://schemas.microsoft.com/office/powerpoint/2010/main" val="2990885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D3E978DC-A884-4028-B13B-B92AC08A5E5E}"/>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7DA6F4B2-1E42-451E-ABE2-6E5F810CE8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36C43C7F-46CE-4990-9C34-E43EAFA3F6F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4588" indent="-228600">
              <a:spcBef>
                <a:spcPct val="30000"/>
              </a:spcBef>
              <a:defRPr kumimoji="1" sz="1200">
                <a:solidFill>
                  <a:schemeClr val="tx1"/>
                </a:solidFill>
                <a:latin typeface="Times New Roman" panose="02020603050405020304" pitchFamily="18" charset="0"/>
              </a:defRPr>
            </a:lvl3pPr>
            <a:lvl4pPr marL="1601788" indent="-228600">
              <a:spcBef>
                <a:spcPct val="30000"/>
              </a:spcBef>
              <a:defRPr kumimoji="1" sz="1200">
                <a:solidFill>
                  <a:schemeClr val="tx1"/>
                </a:solidFill>
                <a:latin typeface="Times New Roman" panose="02020603050405020304" pitchFamily="18" charset="0"/>
              </a:defRPr>
            </a:lvl4pPr>
            <a:lvl5pPr marL="2058988" indent="-228600">
              <a:spcBef>
                <a:spcPct val="30000"/>
              </a:spcBef>
              <a:defRPr kumimoji="1" sz="1200">
                <a:solidFill>
                  <a:schemeClr val="tx1"/>
                </a:solidFill>
                <a:latin typeface="Times New Roman" panose="02020603050405020304" pitchFamily="18" charset="0"/>
              </a:defRPr>
            </a:lvl5pPr>
            <a:lvl6pPr marL="2516188"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3388"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30588"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7788"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EE705EC-E4A9-43CB-ABAE-B1270A1FB9BD}" type="slidenum">
              <a:rPr kumimoji="0" lang="en-GB" altLang="en-US" sz="1000" smtClean="0"/>
              <a:pPr>
                <a:spcBef>
                  <a:spcPct val="0"/>
                </a:spcBef>
              </a:pPr>
              <a:t>1</a:t>
            </a:fld>
            <a:endParaRPr kumimoji="0" lang="en-GB" altLang="en-US" sz="1000"/>
          </a:p>
        </p:txBody>
      </p:sp>
    </p:spTree>
    <p:extLst>
      <p:ext uri="{BB962C8B-B14F-4D97-AF65-F5344CB8AC3E}">
        <p14:creationId xmlns:p14="http://schemas.microsoft.com/office/powerpoint/2010/main" val="3364216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
        <p:nvSpPr>
          <p:cNvPr id="69634"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7239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2092153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
        <p:nvSpPr>
          <p:cNvPr id="73730"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6813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D73B2B-0893-4D41-9C7D-D67FAA9F8BB1}" type="slidenum">
              <a:rPr lang="en-GB" altLang="en-US"/>
              <a:pPr/>
              <a:t>14</a:t>
            </a:fld>
            <a:endParaRPr lang="en-GB" altLang="en-US"/>
          </a:p>
        </p:txBody>
      </p:sp>
      <p:sp>
        <p:nvSpPr>
          <p:cNvPr id="46082" name="Rectangle 2"/>
          <p:cNvSpPr>
            <a:spLocks noGrp="1" noChangeArrowheads="1"/>
          </p:cNvSpPr>
          <p:nvPr>
            <p:ph type="body" idx="1"/>
          </p:nvPr>
        </p:nvSpPr>
        <p:spPr>
          <a:xfrm>
            <a:off x="901594" y="4725091"/>
            <a:ext cx="4957976" cy="41896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88" tIns="44401" rIns="90388" bIns="44401"/>
          <a:lstStyle/>
          <a:p>
            <a:pPr eaLnBrk="1" hangingPunct="1"/>
            <a:endParaRPr lang="en-US" altLang="en-US">
              <a:latin typeface="Arial" panose="020B0604020202020204" pitchFamily="34" charset="0"/>
              <a:cs typeface="Arial" panose="020B0604020202020204" pitchFamily="34" charset="0"/>
            </a:endParaRPr>
          </a:p>
        </p:txBody>
      </p:sp>
      <p:sp>
        <p:nvSpPr>
          <p:cNvPr id="46083" name="Rectangle 3"/>
          <p:cNvSpPr>
            <a:spLocks noGrp="1" noRot="1" noChangeAspect="1" noChangeArrowheads="1" noTextEdit="1"/>
          </p:cNvSpPr>
          <p:nvPr>
            <p:ph type="sldImg"/>
          </p:nvPr>
        </p:nvSpPr>
        <p:spPr>
          <a:xfrm>
            <a:off x="896938" y="774700"/>
            <a:ext cx="4964112" cy="3724275"/>
          </a:xfrm>
          <a:ln w="12700" cap="flat">
            <a:solidFill>
              <a:schemeClr val="tx1"/>
            </a:solidFill>
          </a:ln>
        </p:spPr>
      </p:sp>
    </p:spTree>
    <p:extLst>
      <p:ext uri="{BB962C8B-B14F-4D97-AF65-F5344CB8AC3E}">
        <p14:creationId xmlns:p14="http://schemas.microsoft.com/office/powerpoint/2010/main" val="3475638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2658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9D0C45-C3C1-4BB8-9890-CB05BEB12357}" type="slidenum">
              <a:rPr lang="en-GB" altLang="en-US"/>
              <a:pPr/>
              <a:t>16</a:t>
            </a:fld>
            <a:endParaRPr lang="en-GB" altLang="en-US"/>
          </a:p>
        </p:txBody>
      </p:sp>
      <p:sp>
        <p:nvSpPr>
          <p:cNvPr id="53250" name="Rectangle 2"/>
          <p:cNvSpPr>
            <a:spLocks noGrp="1" noChangeArrowheads="1"/>
          </p:cNvSpPr>
          <p:nvPr>
            <p:ph type="body" idx="1"/>
          </p:nvPr>
        </p:nvSpPr>
        <p:spPr>
          <a:xfrm>
            <a:off x="901594" y="4725091"/>
            <a:ext cx="4957976" cy="41896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88" tIns="44401" rIns="90388" bIns="44401"/>
          <a:lstStyle/>
          <a:p>
            <a:pPr eaLnBrk="1" hangingPunct="1"/>
            <a:endParaRPr lang="en-US" altLang="en-US">
              <a:latin typeface="Arial" panose="020B0604020202020204" pitchFamily="34" charset="0"/>
              <a:cs typeface="Arial" panose="020B0604020202020204" pitchFamily="34" charset="0"/>
            </a:endParaRPr>
          </a:p>
        </p:txBody>
      </p:sp>
      <p:sp>
        <p:nvSpPr>
          <p:cNvPr id="53251" name="Rectangle 3"/>
          <p:cNvSpPr>
            <a:spLocks noGrp="1" noRot="1" noChangeAspect="1" noChangeArrowheads="1" noTextEdit="1"/>
          </p:cNvSpPr>
          <p:nvPr>
            <p:ph type="sldImg"/>
          </p:nvPr>
        </p:nvSpPr>
        <p:spPr>
          <a:xfrm>
            <a:off x="896938" y="774700"/>
            <a:ext cx="4964112" cy="3724275"/>
          </a:xfrm>
          <a:ln w="12700" cap="flat">
            <a:solidFill>
              <a:schemeClr val="tx1"/>
            </a:solidFill>
          </a:ln>
        </p:spPr>
      </p:sp>
    </p:spTree>
    <p:extLst>
      <p:ext uri="{BB962C8B-B14F-4D97-AF65-F5344CB8AC3E}">
        <p14:creationId xmlns:p14="http://schemas.microsoft.com/office/powerpoint/2010/main" val="655590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57FDEC-F1ED-4CAC-807F-55B57B92844B}" type="slidenum">
              <a:rPr lang="en-GB" altLang="en-US"/>
              <a:pPr/>
              <a:t>17</a:t>
            </a:fld>
            <a:endParaRPr lang="en-GB" altLang="en-US"/>
          </a:p>
        </p:txBody>
      </p:sp>
      <p:sp>
        <p:nvSpPr>
          <p:cNvPr id="55298" name="Rectangle 2"/>
          <p:cNvSpPr>
            <a:spLocks noGrp="1" noChangeArrowheads="1"/>
          </p:cNvSpPr>
          <p:nvPr>
            <p:ph type="body" idx="1"/>
          </p:nvPr>
        </p:nvSpPr>
        <p:spPr>
          <a:xfrm>
            <a:off x="901594" y="4725091"/>
            <a:ext cx="4957976" cy="41896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88" tIns="44401" rIns="90388" bIns="44401"/>
          <a:lstStyle/>
          <a:p>
            <a:pPr eaLnBrk="1" hangingPunct="1"/>
            <a:endParaRPr lang="en-US" altLang="en-US">
              <a:latin typeface="Arial" panose="020B0604020202020204" pitchFamily="34" charset="0"/>
              <a:cs typeface="Arial" panose="020B0604020202020204" pitchFamily="34" charset="0"/>
            </a:endParaRPr>
          </a:p>
        </p:txBody>
      </p:sp>
      <p:sp>
        <p:nvSpPr>
          <p:cNvPr id="55299" name="Rectangle 3"/>
          <p:cNvSpPr>
            <a:spLocks noGrp="1" noRot="1" noChangeAspect="1" noChangeArrowheads="1" noTextEdit="1"/>
          </p:cNvSpPr>
          <p:nvPr>
            <p:ph type="sldImg"/>
          </p:nvPr>
        </p:nvSpPr>
        <p:spPr>
          <a:xfrm>
            <a:off x="896938" y="774700"/>
            <a:ext cx="4964112" cy="3724275"/>
          </a:xfrm>
          <a:ln w="12700" cap="flat">
            <a:solidFill>
              <a:schemeClr val="tx1"/>
            </a:solidFill>
          </a:ln>
        </p:spPr>
      </p:sp>
    </p:spTree>
    <p:extLst>
      <p:ext uri="{BB962C8B-B14F-4D97-AF65-F5344CB8AC3E}">
        <p14:creationId xmlns:p14="http://schemas.microsoft.com/office/powerpoint/2010/main" val="23866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752CBD-FEA1-454F-A082-7102897F5BFB}" type="slidenum">
              <a:rPr lang="en-GB" altLang="en-US"/>
              <a:pPr/>
              <a:t>18</a:t>
            </a:fld>
            <a:endParaRPr lang="en-GB" altLang="en-US"/>
          </a:p>
        </p:txBody>
      </p:sp>
      <p:sp>
        <p:nvSpPr>
          <p:cNvPr id="57346" name="Rectangle 2"/>
          <p:cNvSpPr>
            <a:spLocks noGrp="1" noChangeArrowheads="1"/>
          </p:cNvSpPr>
          <p:nvPr>
            <p:ph type="body" idx="1"/>
          </p:nvPr>
        </p:nvSpPr>
        <p:spPr>
          <a:xfrm>
            <a:off x="901594" y="4725091"/>
            <a:ext cx="4957976" cy="41896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88" tIns="44401" rIns="90388" bIns="44401"/>
          <a:lstStyle/>
          <a:p>
            <a:pPr eaLnBrk="1" hangingPunct="1"/>
            <a:endParaRPr lang="en-US" altLang="en-US">
              <a:latin typeface="Arial" panose="020B0604020202020204" pitchFamily="34" charset="0"/>
              <a:cs typeface="Arial" panose="020B0604020202020204" pitchFamily="34" charset="0"/>
            </a:endParaRPr>
          </a:p>
        </p:txBody>
      </p:sp>
      <p:sp>
        <p:nvSpPr>
          <p:cNvPr id="57347" name="Rectangle 3"/>
          <p:cNvSpPr>
            <a:spLocks noGrp="1" noRot="1" noChangeAspect="1" noChangeArrowheads="1" noTextEdit="1"/>
          </p:cNvSpPr>
          <p:nvPr>
            <p:ph type="sldImg"/>
          </p:nvPr>
        </p:nvSpPr>
        <p:spPr>
          <a:xfrm>
            <a:off x="896938" y="774700"/>
            <a:ext cx="4964112" cy="3724275"/>
          </a:xfrm>
          <a:ln w="12700" cap="flat">
            <a:solidFill>
              <a:schemeClr val="tx1"/>
            </a:solidFill>
          </a:ln>
        </p:spPr>
      </p:sp>
    </p:spTree>
    <p:extLst>
      <p:ext uri="{BB962C8B-B14F-4D97-AF65-F5344CB8AC3E}">
        <p14:creationId xmlns:p14="http://schemas.microsoft.com/office/powerpoint/2010/main" val="100349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28FEBE-AA9A-432D-8B8B-99DCBE7FBA32}" type="slidenum">
              <a:rPr lang="en-GB" altLang="en-US"/>
              <a:pPr/>
              <a:t>19</a:t>
            </a:fld>
            <a:endParaRPr lang="en-GB" altLang="en-US"/>
          </a:p>
        </p:txBody>
      </p:sp>
      <p:sp>
        <p:nvSpPr>
          <p:cNvPr id="59394" name="Rectangle 2"/>
          <p:cNvSpPr>
            <a:spLocks noGrp="1" noChangeArrowheads="1"/>
          </p:cNvSpPr>
          <p:nvPr>
            <p:ph type="body" idx="1"/>
          </p:nvPr>
        </p:nvSpPr>
        <p:spPr>
          <a:xfrm>
            <a:off x="901594" y="4725091"/>
            <a:ext cx="4957976" cy="41896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88" tIns="44401" rIns="90388" bIns="44401"/>
          <a:lstStyle/>
          <a:p>
            <a:pPr eaLnBrk="1" hangingPunct="1"/>
            <a:endParaRPr lang="en-US" altLang="en-US">
              <a:latin typeface="Arial" panose="020B0604020202020204" pitchFamily="34" charset="0"/>
              <a:cs typeface="Arial" panose="020B0604020202020204" pitchFamily="34" charset="0"/>
            </a:endParaRPr>
          </a:p>
        </p:txBody>
      </p:sp>
      <p:sp>
        <p:nvSpPr>
          <p:cNvPr id="59395" name="Rectangle 3"/>
          <p:cNvSpPr>
            <a:spLocks noGrp="1" noRot="1" noChangeAspect="1" noChangeArrowheads="1" noTextEdit="1"/>
          </p:cNvSpPr>
          <p:nvPr>
            <p:ph type="sldImg"/>
          </p:nvPr>
        </p:nvSpPr>
        <p:spPr>
          <a:xfrm>
            <a:off x="1490663" y="849313"/>
            <a:ext cx="3754437" cy="2817812"/>
          </a:xfrm>
          <a:ln w="12700" cap="flat">
            <a:solidFill>
              <a:schemeClr val="tx1"/>
            </a:solidFill>
          </a:ln>
        </p:spPr>
      </p:sp>
    </p:spTree>
    <p:extLst>
      <p:ext uri="{BB962C8B-B14F-4D97-AF65-F5344CB8AC3E}">
        <p14:creationId xmlns:p14="http://schemas.microsoft.com/office/powerpoint/2010/main" val="3395489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66BA15D-3EB8-46B7-A130-AAEFE28D2172}" type="slidenum">
              <a:rPr lang="en-GB" altLang="en-US"/>
              <a:pPr/>
              <a:t>20</a:t>
            </a:fld>
            <a:endParaRPr lang="en-GB" altLang="en-US"/>
          </a:p>
        </p:txBody>
      </p:sp>
      <p:sp>
        <p:nvSpPr>
          <p:cNvPr id="61442" name="Rectangle 2"/>
          <p:cNvSpPr>
            <a:spLocks noGrp="1" noChangeArrowheads="1"/>
          </p:cNvSpPr>
          <p:nvPr>
            <p:ph type="body" idx="1"/>
          </p:nvPr>
        </p:nvSpPr>
        <p:spPr>
          <a:xfrm>
            <a:off x="901594" y="4725091"/>
            <a:ext cx="4957976" cy="41896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88" tIns="44401" rIns="90388" bIns="44401"/>
          <a:lstStyle/>
          <a:p>
            <a:pPr eaLnBrk="1" hangingPunct="1"/>
            <a:endParaRPr lang="en-US" altLang="en-US">
              <a:latin typeface="Arial" panose="020B0604020202020204" pitchFamily="34" charset="0"/>
              <a:cs typeface="Arial" panose="020B0604020202020204" pitchFamily="34" charset="0"/>
            </a:endParaRPr>
          </a:p>
        </p:txBody>
      </p:sp>
      <p:sp>
        <p:nvSpPr>
          <p:cNvPr id="61443" name="Rectangle 3"/>
          <p:cNvSpPr>
            <a:spLocks noGrp="1" noRot="1" noChangeAspect="1" noChangeArrowheads="1" noTextEdit="1"/>
          </p:cNvSpPr>
          <p:nvPr>
            <p:ph type="sldImg"/>
          </p:nvPr>
        </p:nvSpPr>
        <p:spPr>
          <a:xfrm>
            <a:off x="896938" y="774700"/>
            <a:ext cx="4964112" cy="3724275"/>
          </a:xfrm>
          <a:ln w="12700" cap="flat">
            <a:solidFill>
              <a:schemeClr val="tx1"/>
            </a:solidFill>
          </a:ln>
        </p:spPr>
      </p:sp>
    </p:spTree>
    <p:extLst>
      <p:ext uri="{BB962C8B-B14F-4D97-AF65-F5344CB8AC3E}">
        <p14:creationId xmlns:p14="http://schemas.microsoft.com/office/powerpoint/2010/main" val="132654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GB" altLang="en-US" dirty="0"/>
          </a:p>
        </p:txBody>
      </p:sp>
      <p:sp>
        <p:nvSpPr>
          <p:cNvPr id="11267" name="Rectangle 3"/>
          <p:cNvSpPr>
            <a:spLocks noGrp="1" noRot="1" noChangeAspect="1" noChangeArrowheads="1" noTextEdit="1"/>
          </p:cNvSpPr>
          <p:nvPr>
            <p:ph type="sldImg"/>
          </p:nvPr>
        </p:nvSpPr>
        <p:spPr>
          <a:xfrm>
            <a:off x="1574800" y="833438"/>
            <a:ext cx="3683000" cy="2762250"/>
          </a:xfrm>
          <a:ln cap="flat"/>
        </p:spPr>
      </p:sp>
    </p:spTree>
    <p:extLst>
      <p:ext uri="{BB962C8B-B14F-4D97-AF65-F5344CB8AC3E}">
        <p14:creationId xmlns:p14="http://schemas.microsoft.com/office/powerpoint/2010/main" val="2748072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F6DD71-E200-4110-B9B2-6106F73F98BC}" type="slidenum">
              <a:rPr lang="en-GB" altLang="en-US"/>
              <a:pPr/>
              <a:t>21</a:t>
            </a:fld>
            <a:endParaRPr lang="en-GB" altLang="en-US"/>
          </a:p>
        </p:txBody>
      </p:sp>
      <p:sp>
        <p:nvSpPr>
          <p:cNvPr id="63490" name="Rectangle 2"/>
          <p:cNvSpPr>
            <a:spLocks noGrp="1" noChangeArrowheads="1"/>
          </p:cNvSpPr>
          <p:nvPr>
            <p:ph type="body" idx="1"/>
          </p:nvPr>
        </p:nvSpPr>
        <p:spPr>
          <a:xfrm>
            <a:off x="901594" y="4725091"/>
            <a:ext cx="4957976" cy="41896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88" tIns="44401" rIns="90388" bIns="44401"/>
          <a:lstStyle/>
          <a:p>
            <a:pPr eaLnBrk="1" hangingPunct="1"/>
            <a:endParaRPr lang="en-US" altLang="en-US">
              <a:latin typeface="Arial" panose="020B0604020202020204" pitchFamily="34" charset="0"/>
              <a:cs typeface="Arial" panose="020B0604020202020204" pitchFamily="34" charset="0"/>
            </a:endParaRPr>
          </a:p>
        </p:txBody>
      </p:sp>
      <p:sp>
        <p:nvSpPr>
          <p:cNvPr id="63491" name="Rectangle 3"/>
          <p:cNvSpPr>
            <a:spLocks noGrp="1" noRot="1" noChangeAspect="1" noChangeArrowheads="1" noTextEdit="1"/>
          </p:cNvSpPr>
          <p:nvPr>
            <p:ph type="sldImg"/>
          </p:nvPr>
        </p:nvSpPr>
        <p:spPr>
          <a:xfrm>
            <a:off x="896938" y="774700"/>
            <a:ext cx="4964112" cy="3724275"/>
          </a:xfrm>
          <a:ln w="12700" cap="flat">
            <a:solidFill>
              <a:schemeClr val="tx1"/>
            </a:solidFill>
          </a:ln>
        </p:spPr>
      </p:sp>
    </p:spTree>
    <p:extLst>
      <p:ext uri="{BB962C8B-B14F-4D97-AF65-F5344CB8AC3E}">
        <p14:creationId xmlns:p14="http://schemas.microsoft.com/office/powerpoint/2010/main" val="1028083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F32E90-A3ED-49F0-A968-EF602CF04AED}" type="slidenum">
              <a:rPr lang="en-GB" altLang="en-US"/>
              <a:pPr/>
              <a:t>22</a:t>
            </a:fld>
            <a:endParaRPr lang="en-GB" altLang="en-US"/>
          </a:p>
        </p:txBody>
      </p:sp>
      <p:sp>
        <p:nvSpPr>
          <p:cNvPr id="65538" name="Rectangle 2"/>
          <p:cNvSpPr>
            <a:spLocks noGrp="1" noChangeArrowheads="1"/>
          </p:cNvSpPr>
          <p:nvPr>
            <p:ph type="body" idx="1"/>
          </p:nvPr>
        </p:nvSpPr>
        <p:spPr>
          <a:xfrm>
            <a:off x="901594" y="4725091"/>
            <a:ext cx="4957976" cy="41896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88" tIns="44401" rIns="90388" bIns="44401"/>
          <a:lstStyle/>
          <a:p>
            <a:pPr eaLnBrk="1" hangingPunct="1"/>
            <a:endParaRPr lang="en-US" altLang="en-US">
              <a:latin typeface="Arial" panose="020B0604020202020204" pitchFamily="34" charset="0"/>
              <a:cs typeface="Arial" panose="020B0604020202020204" pitchFamily="34" charset="0"/>
            </a:endParaRPr>
          </a:p>
        </p:txBody>
      </p:sp>
      <p:sp>
        <p:nvSpPr>
          <p:cNvPr id="65539" name="Rectangle 3"/>
          <p:cNvSpPr>
            <a:spLocks noGrp="1" noRot="1" noChangeAspect="1" noChangeArrowheads="1" noTextEdit="1"/>
          </p:cNvSpPr>
          <p:nvPr>
            <p:ph type="sldImg"/>
          </p:nvPr>
        </p:nvSpPr>
        <p:spPr>
          <a:xfrm>
            <a:off x="896938" y="774700"/>
            <a:ext cx="4964112" cy="3724275"/>
          </a:xfrm>
          <a:ln w="12700" cap="flat">
            <a:solidFill>
              <a:schemeClr val="tx1"/>
            </a:solidFill>
          </a:ln>
        </p:spPr>
      </p:sp>
    </p:spTree>
    <p:extLst>
      <p:ext uri="{BB962C8B-B14F-4D97-AF65-F5344CB8AC3E}">
        <p14:creationId xmlns:p14="http://schemas.microsoft.com/office/powerpoint/2010/main" val="361348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7858F0-4503-49FA-94C9-4106F01A5B4D}" type="slidenum">
              <a:rPr lang="en-GB" altLang="en-US"/>
              <a:pPr/>
              <a:t>23</a:t>
            </a:fld>
            <a:endParaRPr lang="en-GB" altLang="en-US"/>
          </a:p>
        </p:txBody>
      </p:sp>
      <p:sp>
        <p:nvSpPr>
          <p:cNvPr id="67586" name="Rectangle 2"/>
          <p:cNvSpPr>
            <a:spLocks noGrp="1" noChangeArrowheads="1"/>
          </p:cNvSpPr>
          <p:nvPr>
            <p:ph type="body" idx="1"/>
          </p:nvPr>
        </p:nvSpPr>
        <p:spPr>
          <a:xfrm>
            <a:off x="901594" y="4725091"/>
            <a:ext cx="4957976" cy="41896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88" tIns="44401" rIns="90388" bIns="44401"/>
          <a:lstStyle/>
          <a:p>
            <a:pPr eaLnBrk="1" hangingPunct="1"/>
            <a:endParaRPr lang="en-US" altLang="en-US">
              <a:latin typeface="Arial" panose="020B0604020202020204" pitchFamily="34" charset="0"/>
              <a:cs typeface="Arial" panose="020B0604020202020204" pitchFamily="34" charset="0"/>
            </a:endParaRPr>
          </a:p>
        </p:txBody>
      </p:sp>
      <p:sp>
        <p:nvSpPr>
          <p:cNvPr id="67587" name="Rectangle 3"/>
          <p:cNvSpPr>
            <a:spLocks noGrp="1" noRot="1" noChangeAspect="1" noChangeArrowheads="1" noTextEdit="1"/>
          </p:cNvSpPr>
          <p:nvPr>
            <p:ph type="sldImg"/>
          </p:nvPr>
        </p:nvSpPr>
        <p:spPr>
          <a:xfrm>
            <a:off x="896938" y="774700"/>
            <a:ext cx="4964112" cy="3724275"/>
          </a:xfrm>
          <a:ln w="12700" cap="flat">
            <a:solidFill>
              <a:schemeClr val="tx1"/>
            </a:solidFill>
          </a:ln>
        </p:spPr>
      </p:sp>
    </p:spTree>
    <p:extLst>
      <p:ext uri="{BB962C8B-B14F-4D97-AF65-F5344CB8AC3E}">
        <p14:creationId xmlns:p14="http://schemas.microsoft.com/office/powerpoint/2010/main" val="3604978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6174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847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848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637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830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1822BF7-9BC6-4D3A-BF55-24992A1A7DAD}" type="slidenum">
              <a:rPr lang="en-GB" altLang="en-US"/>
              <a:pPr/>
              <a:t>29</a:t>
            </a:fld>
            <a:endParaRPr lang="en-GB" altLang="en-US"/>
          </a:p>
        </p:txBody>
      </p:sp>
      <p:sp>
        <p:nvSpPr>
          <p:cNvPr id="78850" name="Rectangle 2"/>
          <p:cNvSpPr>
            <a:spLocks noGrp="1" noRot="1" noChangeAspect="1" noChangeArrowheads="1" noTextEdit="1"/>
          </p:cNvSpPr>
          <p:nvPr>
            <p:ph type="sldImg"/>
          </p:nvPr>
        </p:nvSpPr>
        <p:spPr>
          <a:xfrm>
            <a:off x="898525" y="746125"/>
            <a:ext cx="4967288" cy="3727450"/>
          </a:xfrm>
          <a:ln/>
        </p:spPr>
      </p:sp>
      <p:sp>
        <p:nvSpPr>
          <p:cNvPr id="78851"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Arial" panose="020B0604020202020204" pitchFamily="34" charset="0"/>
                <a:cs typeface="Arial" panose="020B0604020202020204" pitchFamily="34" charset="0"/>
              </a:rPr>
              <a:t>Two different applications use the </a:t>
            </a:r>
            <a:r>
              <a:rPr lang="en-GB" altLang="en-US" dirty="0">
                <a:latin typeface="Courier"/>
                <a:cs typeface="Arial" panose="020B0604020202020204" pitchFamily="34" charset="0"/>
              </a:rPr>
              <a:t>Rectangle </a:t>
            </a:r>
            <a:r>
              <a:rPr lang="en-GB" altLang="en-US" dirty="0">
                <a:latin typeface="Arial" panose="020B0604020202020204" pitchFamily="34" charset="0"/>
                <a:cs typeface="Arial" panose="020B0604020202020204" pitchFamily="34" charset="0"/>
              </a:rPr>
              <a:t>class. One application does computational</a:t>
            </a:r>
          </a:p>
          <a:p>
            <a:pPr eaLnBrk="1" hangingPunct="1"/>
            <a:r>
              <a:rPr lang="en-GB" altLang="en-US" dirty="0">
                <a:latin typeface="Arial" panose="020B0604020202020204" pitchFamily="34" charset="0"/>
                <a:cs typeface="Arial" panose="020B0604020202020204" pitchFamily="34" charset="0"/>
              </a:rPr>
              <a:t>geometry. It uses </a:t>
            </a:r>
            <a:r>
              <a:rPr lang="en-GB" altLang="en-US" dirty="0">
                <a:latin typeface="Courier"/>
                <a:cs typeface="Arial" panose="020B0604020202020204" pitchFamily="34" charset="0"/>
              </a:rPr>
              <a:t>Rectangle </a:t>
            </a:r>
            <a:r>
              <a:rPr lang="en-GB" altLang="en-US" dirty="0">
                <a:latin typeface="Arial" panose="020B0604020202020204" pitchFamily="34" charset="0"/>
                <a:cs typeface="Arial" panose="020B0604020202020204" pitchFamily="34" charset="0"/>
              </a:rPr>
              <a:t>to help it with the mathematics of geometric shapes.</a:t>
            </a:r>
          </a:p>
          <a:p>
            <a:pPr eaLnBrk="1" hangingPunct="1"/>
            <a:r>
              <a:rPr lang="en-GB" altLang="en-US" dirty="0">
                <a:latin typeface="Arial" panose="020B0604020202020204" pitchFamily="34" charset="0"/>
                <a:cs typeface="Arial" panose="020B0604020202020204" pitchFamily="34" charset="0"/>
              </a:rPr>
              <a:t>It never draws the rectangle on the screen. The other application is graphical in nature. It</a:t>
            </a:r>
          </a:p>
          <a:p>
            <a:pPr eaLnBrk="1" hangingPunct="1"/>
            <a:r>
              <a:rPr lang="en-GB" altLang="en-US" dirty="0">
                <a:latin typeface="Arial" panose="020B0604020202020204" pitchFamily="34" charset="0"/>
                <a:cs typeface="Arial" panose="020B0604020202020204" pitchFamily="34" charset="0"/>
              </a:rPr>
              <a:t>may also do some computational geometry, but it definitely draws the rectangle on the</a:t>
            </a:r>
          </a:p>
          <a:p>
            <a:pPr eaLnBrk="1" hangingPunct="1"/>
            <a:r>
              <a:rPr lang="en-GB" altLang="en-US" dirty="0">
                <a:latin typeface="Arial" panose="020B0604020202020204" pitchFamily="34" charset="0"/>
                <a:cs typeface="Arial" panose="020B0604020202020204" pitchFamily="34" charset="0"/>
              </a:rPr>
              <a:t>screen.</a:t>
            </a:r>
          </a:p>
          <a:p>
            <a:pPr eaLnBrk="1" hangingPunct="1"/>
            <a:r>
              <a:rPr lang="en-GB" altLang="en-US" dirty="0">
                <a:latin typeface="Arial" panose="020B0604020202020204" pitchFamily="34" charset="0"/>
                <a:cs typeface="Arial" panose="020B0604020202020204" pitchFamily="34" charset="0"/>
              </a:rPr>
              <a:t>This design violates the SRP. The Rectangle class has two responsibilities. The first</a:t>
            </a:r>
          </a:p>
          <a:p>
            <a:pPr eaLnBrk="1" hangingPunct="1"/>
            <a:r>
              <a:rPr lang="en-GB" altLang="en-US" dirty="0">
                <a:latin typeface="Arial" panose="020B0604020202020204" pitchFamily="34" charset="0"/>
                <a:cs typeface="Arial" panose="020B0604020202020204" pitchFamily="34" charset="0"/>
              </a:rPr>
              <a:t>responsibility is to provide a mathematical model of the geometry of a rectangle. The second</a:t>
            </a:r>
          </a:p>
          <a:p>
            <a:pPr eaLnBrk="1" hangingPunct="1"/>
            <a:r>
              <a:rPr lang="en-GB" altLang="en-US" dirty="0">
                <a:latin typeface="Arial" panose="020B0604020202020204" pitchFamily="34" charset="0"/>
                <a:cs typeface="Arial" panose="020B0604020202020204" pitchFamily="34" charset="0"/>
              </a:rPr>
              <a:t>responsibility is to render the rectangle on a graphical user interface.</a:t>
            </a:r>
          </a:p>
          <a:p>
            <a:pPr eaLnBrk="1" hangingPunct="1"/>
            <a:r>
              <a:rPr lang="en-GB" altLang="en-US" dirty="0">
                <a:latin typeface="Arial" panose="020B0604020202020204" pitchFamily="34" charset="0"/>
                <a:cs typeface="Arial" panose="020B0604020202020204" pitchFamily="34" charset="0"/>
              </a:rPr>
              <a:t>The violation of SRP causes several nasty problems. Firstly, we must include the </a:t>
            </a:r>
            <a:r>
              <a:rPr lang="en-GB" altLang="en-US" dirty="0">
                <a:latin typeface="Courier"/>
                <a:cs typeface="Arial" panose="020B0604020202020204" pitchFamily="34" charset="0"/>
              </a:rPr>
              <a:t>GUI</a:t>
            </a:r>
          </a:p>
          <a:p>
            <a:pPr eaLnBrk="1" hangingPunct="1"/>
            <a:r>
              <a:rPr lang="en-GB" altLang="en-US" dirty="0">
                <a:latin typeface="Arial" panose="020B0604020202020204" pitchFamily="34" charset="0"/>
                <a:cs typeface="Arial" panose="020B0604020202020204" pitchFamily="34" charset="0"/>
              </a:rPr>
              <a:t>in the computational geometry application. If this were a C++ application, the GUI would</a:t>
            </a:r>
          </a:p>
          <a:p>
            <a:pPr eaLnBrk="1" hangingPunct="1"/>
            <a:r>
              <a:rPr lang="en-GB" altLang="en-US" dirty="0">
                <a:latin typeface="Arial" panose="020B0604020202020204" pitchFamily="34" charset="0"/>
                <a:cs typeface="Arial" panose="020B0604020202020204" pitchFamily="34" charset="0"/>
              </a:rPr>
              <a:t>have to be linked in, consuming link time, compile time, and memory footprint. In a Java</a:t>
            </a:r>
          </a:p>
          <a:p>
            <a:pPr eaLnBrk="1" hangingPunct="1"/>
            <a:r>
              <a:rPr lang="en-GB" altLang="en-US" dirty="0">
                <a:latin typeface="Arial" panose="020B0604020202020204" pitchFamily="34" charset="0"/>
                <a:cs typeface="Arial" panose="020B0604020202020204" pitchFamily="34" charset="0"/>
              </a:rPr>
              <a:t>application, the </a:t>
            </a:r>
            <a:r>
              <a:rPr lang="en-GB" altLang="en-US" dirty="0">
                <a:latin typeface="Courier"/>
                <a:cs typeface="Arial" panose="020B0604020202020204" pitchFamily="34" charset="0"/>
              </a:rPr>
              <a:t>.class </a:t>
            </a:r>
            <a:r>
              <a:rPr lang="en-GB" altLang="en-US" dirty="0">
                <a:latin typeface="Arial" panose="020B0604020202020204" pitchFamily="34" charset="0"/>
                <a:cs typeface="Arial" panose="020B0604020202020204" pitchFamily="34" charset="0"/>
              </a:rPr>
              <a:t>files for the </a:t>
            </a:r>
            <a:r>
              <a:rPr lang="en-GB" altLang="en-US" dirty="0">
                <a:latin typeface="Courier"/>
                <a:cs typeface="Arial" panose="020B0604020202020204" pitchFamily="34" charset="0"/>
              </a:rPr>
              <a:t>GUI </a:t>
            </a:r>
            <a:r>
              <a:rPr lang="en-GB" altLang="en-US" dirty="0">
                <a:latin typeface="Arial" panose="020B0604020202020204" pitchFamily="34" charset="0"/>
                <a:cs typeface="Arial" panose="020B0604020202020204" pitchFamily="34" charset="0"/>
              </a:rPr>
              <a:t>have to be deployed to the target platform.</a:t>
            </a:r>
          </a:p>
          <a:p>
            <a:pPr eaLnBrk="1" hangingPunct="1"/>
            <a:r>
              <a:rPr lang="en-GB" altLang="en-US" dirty="0">
                <a:latin typeface="Arial" panose="020B0604020202020204" pitchFamily="34" charset="0"/>
                <a:cs typeface="Arial" panose="020B0604020202020204" pitchFamily="34" charset="0"/>
              </a:rPr>
              <a:t>Secondly, if a change to the </a:t>
            </a:r>
            <a:r>
              <a:rPr lang="en-GB" altLang="en-US" dirty="0" err="1">
                <a:latin typeface="Courier"/>
                <a:cs typeface="Arial" panose="020B0604020202020204" pitchFamily="34" charset="0"/>
              </a:rPr>
              <a:t>GraphicalApplication</a:t>
            </a:r>
            <a:r>
              <a:rPr lang="en-GB" altLang="en-US" dirty="0">
                <a:latin typeface="Courier"/>
                <a:cs typeface="Arial" panose="020B0604020202020204" pitchFamily="34" charset="0"/>
              </a:rPr>
              <a:t> </a:t>
            </a:r>
            <a:r>
              <a:rPr lang="en-GB" altLang="en-US" dirty="0">
                <a:latin typeface="Arial" panose="020B0604020202020204" pitchFamily="34" charset="0"/>
                <a:cs typeface="Arial" panose="020B0604020202020204" pitchFamily="34" charset="0"/>
              </a:rPr>
              <a:t>causes the </a:t>
            </a:r>
            <a:r>
              <a:rPr lang="en-GB" altLang="en-US" dirty="0">
                <a:latin typeface="Courier"/>
                <a:cs typeface="Arial" panose="020B0604020202020204" pitchFamily="34" charset="0"/>
              </a:rPr>
              <a:t>Rectangle </a:t>
            </a:r>
            <a:r>
              <a:rPr lang="en-GB" altLang="en-US" dirty="0">
                <a:latin typeface="Arial" panose="020B0604020202020204" pitchFamily="34" charset="0"/>
                <a:cs typeface="Arial" panose="020B0604020202020204" pitchFamily="34" charset="0"/>
              </a:rPr>
              <a:t>to</a:t>
            </a:r>
          </a:p>
          <a:p>
            <a:pPr eaLnBrk="1" hangingPunct="1"/>
            <a:r>
              <a:rPr lang="en-GB" altLang="en-US" dirty="0">
                <a:latin typeface="Arial" panose="020B0604020202020204" pitchFamily="34" charset="0"/>
                <a:cs typeface="Arial" panose="020B0604020202020204" pitchFamily="34" charset="0"/>
              </a:rPr>
              <a:t>change for some reason, that change may force us to rebuild, retest, and redeploy the</a:t>
            </a:r>
          </a:p>
          <a:p>
            <a:pPr eaLnBrk="1" hangingPunct="1"/>
            <a:r>
              <a:rPr lang="en-GB" altLang="en-US" dirty="0" err="1">
                <a:latin typeface="Courier"/>
                <a:cs typeface="Arial" panose="020B0604020202020204" pitchFamily="34" charset="0"/>
              </a:rPr>
              <a:t>ComputationalGeometryApplication</a:t>
            </a:r>
            <a:r>
              <a:rPr lang="en-GB" altLang="en-US" dirty="0">
                <a:latin typeface="Arial" panose="020B0604020202020204" pitchFamily="34" charset="0"/>
                <a:cs typeface="Arial" panose="020B0604020202020204" pitchFamily="34" charset="0"/>
              </a:rPr>
              <a:t>. If we forget to do this, that application may</a:t>
            </a:r>
          </a:p>
          <a:p>
            <a:pPr eaLnBrk="1" hangingPunct="1"/>
            <a:r>
              <a:rPr lang="en-GB" altLang="en-US" dirty="0">
                <a:latin typeface="Arial" panose="020B0604020202020204" pitchFamily="34" charset="0"/>
                <a:cs typeface="Arial" panose="020B0604020202020204" pitchFamily="34" charset="0"/>
              </a:rPr>
              <a:t>break in unpredictable ways.</a:t>
            </a:r>
          </a:p>
          <a:p>
            <a:pPr eaLnBrk="1" hangingPunct="1"/>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4792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E815297-B307-47F6-A5A3-093D913BA897}" type="slidenum">
              <a:rPr lang="en-GB" altLang="en-US"/>
              <a:pPr/>
              <a:t>30</a:t>
            </a:fld>
            <a:endParaRPr lang="en-GB" altLang="en-US"/>
          </a:p>
        </p:txBody>
      </p:sp>
      <p:sp>
        <p:nvSpPr>
          <p:cNvPr id="80898" name="Rectangle 2"/>
          <p:cNvSpPr>
            <a:spLocks noGrp="1" noRot="1" noChangeAspect="1" noChangeArrowheads="1" noTextEdit="1"/>
          </p:cNvSpPr>
          <p:nvPr>
            <p:ph type="sldImg"/>
          </p:nvPr>
        </p:nvSpPr>
        <p:spPr>
          <a:xfrm>
            <a:off x="898525" y="746125"/>
            <a:ext cx="4967288" cy="3727450"/>
          </a:xfrm>
          <a:ln/>
        </p:spPr>
      </p:sp>
      <p:sp>
        <p:nvSpPr>
          <p:cNvPr id="80899"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Arial" panose="020B0604020202020204" pitchFamily="34" charset="0"/>
                <a:cs typeface="Arial" panose="020B0604020202020204" pitchFamily="34" charset="0"/>
              </a:rPr>
              <a:t>A better design is to separate the two responsibilities into two completely different</a:t>
            </a:r>
          </a:p>
          <a:p>
            <a:pPr eaLnBrk="1" hangingPunct="1"/>
            <a:r>
              <a:rPr lang="en-GB" altLang="en-US" dirty="0">
                <a:latin typeface="Arial" panose="020B0604020202020204" pitchFamily="34" charset="0"/>
                <a:cs typeface="Arial" panose="020B0604020202020204" pitchFamily="34" charset="0"/>
              </a:rPr>
              <a:t>classes as shown in Figure. This design moves the computational portions of</a:t>
            </a:r>
          </a:p>
          <a:p>
            <a:pPr eaLnBrk="1" hangingPunct="1"/>
            <a:r>
              <a:rPr lang="en-GB" altLang="en-US" dirty="0">
                <a:latin typeface="Courier"/>
                <a:cs typeface="Arial" panose="020B0604020202020204" pitchFamily="34" charset="0"/>
              </a:rPr>
              <a:t>Rectangle </a:t>
            </a:r>
            <a:r>
              <a:rPr lang="en-GB" altLang="en-US" dirty="0">
                <a:latin typeface="Arial" panose="020B0604020202020204" pitchFamily="34" charset="0"/>
                <a:cs typeface="Arial" panose="020B0604020202020204" pitchFamily="34" charset="0"/>
              </a:rPr>
              <a:t>into the </a:t>
            </a:r>
            <a:r>
              <a:rPr lang="en-GB" altLang="en-US" dirty="0" err="1">
                <a:latin typeface="Courier"/>
                <a:cs typeface="Arial" panose="020B0604020202020204" pitchFamily="34" charset="0"/>
              </a:rPr>
              <a:t>GeometricRectangle</a:t>
            </a:r>
            <a:r>
              <a:rPr lang="en-GB" altLang="en-US" dirty="0">
                <a:latin typeface="Courier"/>
                <a:cs typeface="Arial" panose="020B0604020202020204" pitchFamily="34" charset="0"/>
              </a:rPr>
              <a:t> </a:t>
            </a:r>
            <a:r>
              <a:rPr lang="en-GB" altLang="en-US" dirty="0">
                <a:latin typeface="Arial" panose="020B0604020202020204" pitchFamily="34" charset="0"/>
                <a:cs typeface="Arial" panose="020B0604020202020204" pitchFamily="34" charset="0"/>
              </a:rPr>
              <a:t>class. Now changes made to the way rectangles</a:t>
            </a:r>
          </a:p>
          <a:p>
            <a:pPr eaLnBrk="1" hangingPunct="1"/>
            <a:r>
              <a:rPr lang="en-GB" altLang="en-US" dirty="0">
                <a:latin typeface="Arial" panose="020B0604020202020204" pitchFamily="34" charset="0"/>
                <a:cs typeface="Arial" panose="020B0604020202020204" pitchFamily="34" charset="0"/>
              </a:rPr>
              <a:t>are rendered cannot affect the </a:t>
            </a:r>
            <a:r>
              <a:rPr lang="en-GB" altLang="en-US" dirty="0" err="1">
                <a:latin typeface="Courier"/>
                <a:cs typeface="Arial" panose="020B0604020202020204" pitchFamily="34" charset="0"/>
              </a:rPr>
              <a:t>ComputationalGeometryApplication</a:t>
            </a:r>
            <a:r>
              <a:rPr lang="en-GB" altLang="en-US" dirty="0">
                <a:latin typeface="Arial" panose="020B0604020202020204" pitchFamily="34" charset="0"/>
                <a:cs typeface="Arial" panose="020B0604020202020204" pitchFamily="34" charset="0"/>
              </a:rPr>
              <a:t>.</a:t>
            </a:r>
          </a:p>
          <a:p>
            <a:pPr eaLnBrk="1" hangingPunct="1"/>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8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026"/>
          <p:cNvSpPr>
            <a:spLocks noGrp="1" noRot="1" noChangeAspect="1" noChangeArrowheads="1" noTextEdit="1"/>
          </p:cNvSpPr>
          <p:nvPr>
            <p:ph type="sldImg"/>
          </p:nvPr>
        </p:nvSpPr>
        <p:spPr>
          <a:ln/>
        </p:spPr>
      </p:sp>
      <p:sp>
        <p:nvSpPr>
          <p:cNvPr id="53250" name="Rectangle 1027"/>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1706215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576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1340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462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C850AA-E48C-4F66-8035-6E12C4F3BF97}" type="slidenum">
              <a:rPr lang="en-GB" altLang="en-US"/>
              <a:pPr/>
              <a:t>34</a:t>
            </a:fld>
            <a:endParaRPr lang="en-GB" altLang="en-US"/>
          </a:p>
        </p:txBody>
      </p:sp>
      <p:sp>
        <p:nvSpPr>
          <p:cNvPr id="84994" name="Rectangle 2"/>
          <p:cNvSpPr>
            <a:spLocks noGrp="1" noRot="1" noChangeAspect="1" noChangeArrowheads="1" noTextEdit="1"/>
          </p:cNvSpPr>
          <p:nvPr>
            <p:ph type="sldImg"/>
          </p:nvPr>
        </p:nvSpPr>
        <p:spPr>
          <a:xfrm>
            <a:off x="898525" y="746125"/>
            <a:ext cx="4967288" cy="3727450"/>
          </a:xfrm>
          <a:ln/>
        </p:spPr>
      </p:sp>
      <p:sp>
        <p:nvSpPr>
          <p:cNvPr id="84995"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cs typeface="Arial" panose="020B0604020202020204" pitchFamily="34" charset="0"/>
              </a:rPr>
              <a:t>The diagram  illustrates how we can structure our application to accommodate extensibility. The</a:t>
            </a:r>
          </a:p>
          <a:p>
            <a:pPr eaLnBrk="1" hangingPunct="1"/>
            <a:r>
              <a:rPr lang="en-GB" altLang="en-US">
                <a:latin typeface="Arial" panose="020B0604020202020204" pitchFamily="34" charset="0"/>
                <a:cs typeface="Arial" panose="020B0604020202020204" pitchFamily="34" charset="0"/>
              </a:rPr>
              <a:t>realization of this flexibility is achieved through inheritance and polymorphism. In the above example, we</a:t>
            </a:r>
          </a:p>
          <a:p>
            <a:pPr eaLnBrk="1" hangingPunct="1"/>
            <a:r>
              <a:rPr lang="en-GB" altLang="en-US">
                <a:latin typeface="Arial" panose="020B0604020202020204" pitchFamily="34" charset="0"/>
                <a:cs typeface="Arial" panose="020B0604020202020204" pitchFamily="34" charset="0"/>
              </a:rPr>
              <a:t>see that our </a:t>
            </a:r>
            <a:r>
              <a:rPr lang="en-GB" altLang="en-US">
                <a:latin typeface="Courier"/>
                <a:cs typeface="Arial" panose="020B0604020202020204" pitchFamily="34" charset="0"/>
              </a:rPr>
              <a:t>Account </a:t>
            </a:r>
            <a:r>
              <a:rPr lang="en-GB" altLang="en-US">
                <a:latin typeface="Arial" panose="020B0604020202020204" pitchFamily="34" charset="0"/>
                <a:cs typeface="Arial" panose="020B0604020202020204" pitchFamily="34" charset="0"/>
              </a:rPr>
              <a:t>class has a relationship to an abstract </a:t>
            </a:r>
            <a:r>
              <a:rPr lang="en-GB" altLang="en-US">
                <a:latin typeface="Courier"/>
                <a:cs typeface="Arial" panose="020B0604020202020204" pitchFamily="34" charset="0"/>
              </a:rPr>
              <a:t>AccountType </a:t>
            </a:r>
            <a:r>
              <a:rPr lang="en-GB" altLang="en-US">
                <a:latin typeface="Arial" panose="020B0604020202020204" pitchFamily="34" charset="0"/>
                <a:cs typeface="Arial" panose="020B0604020202020204" pitchFamily="34" charset="0"/>
              </a:rPr>
              <a:t>class. Through dynamic</a:t>
            </a:r>
          </a:p>
          <a:p>
            <a:pPr eaLnBrk="1" hangingPunct="1"/>
            <a:r>
              <a:rPr lang="en-GB" altLang="en-US">
                <a:latin typeface="Arial" panose="020B0604020202020204" pitchFamily="34" charset="0"/>
                <a:cs typeface="Arial" panose="020B0604020202020204" pitchFamily="34" charset="0"/>
              </a:rPr>
              <a:t>binding, we are able to substitute descendents of </a:t>
            </a:r>
            <a:r>
              <a:rPr lang="en-GB" altLang="en-US">
                <a:latin typeface="Courier"/>
                <a:cs typeface="Arial" panose="020B0604020202020204" pitchFamily="34" charset="0"/>
              </a:rPr>
              <a:t>AccountType </a:t>
            </a:r>
            <a:r>
              <a:rPr lang="en-GB" altLang="en-US">
                <a:latin typeface="Arial" panose="020B0604020202020204" pitchFamily="34" charset="0"/>
                <a:cs typeface="Arial" panose="020B0604020202020204" pitchFamily="34" charset="0"/>
              </a:rPr>
              <a:t>anywhere that class is referenced.</a:t>
            </a:r>
          </a:p>
          <a:p>
            <a:pPr eaLnBrk="1" hangingPunct="1"/>
            <a:r>
              <a:rPr lang="en-GB" altLang="en-US">
                <a:latin typeface="Arial" panose="020B0604020202020204" pitchFamily="34" charset="0"/>
                <a:cs typeface="Arial" panose="020B0604020202020204" pitchFamily="34" charset="0"/>
              </a:rPr>
              <a:t>Subsequently, our </a:t>
            </a:r>
            <a:r>
              <a:rPr lang="en-GB" altLang="en-US">
                <a:latin typeface="Courier"/>
                <a:cs typeface="Arial" panose="020B0604020202020204" pitchFamily="34" charset="0"/>
              </a:rPr>
              <a:t>Account </a:t>
            </a:r>
            <a:r>
              <a:rPr lang="en-GB" altLang="en-US">
                <a:latin typeface="Arial" panose="020B0604020202020204" pitchFamily="34" charset="0"/>
                <a:cs typeface="Arial" panose="020B0604020202020204" pitchFamily="34" charset="0"/>
              </a:rPr>
              <a:t>class has no knowledge of the actual </a:t>
            </a:r>
            <a:r>
              <a:rPr lang="en-GB" altLang="en-US">
                <a:latin typeface="Courier"/>
                <a:cs typeface="Arial" panose="020B0604020202020204" pitchFamily="34" charset="0"/>
              </a:rPr>
              <a:t>Saving </a:t>
            </a:r>
            <a:r>
              <a:rPr lang="en-GB" altLang="en-US">
                <a:latin typeface="Arial" panose="020B0604020202020204" pitchFamily="34" charset="0"/>
                <a:cs typeface="Arial" panose="020B0604020202020204" pitchFamily="34" charset="0"/>
              </a:rPr>
              <a:t>and </a:t>
            </a:r>
            <a:r>
              <a:rPr lang="en-GB" altLang="en-US">
                <a:latin typeface="Courier"/>
                <a:cs typeface="Arial" panose="020B0604020202020204" pitchFamily="34" charset="0"/>
              </a:rPr>
              <a:t>Checking </a:t>
            </a:r>
            <a:r>
              <a:rPr lang="en-GB" altLang="en-US">
                <a:latin typeface="Arial" panose="020B0604020202020204" pitchFamily="34" charset="0"/>
                <a:cs typeface="Arial" panose="020B0604020202020204" pitchFamily="34" charset="0"/>
              </a:rPr>
              <a:t>concrete classes, allowing us to create new </a:t>
            </a:r>
            <a:r>
              <a:rPr lang="en-GB" altLang="en-US">
                <a:latin typeface="Courier"/>
                <a:cs typeface="Arial" panose="020B0604020202020204" pitchFamily="34" charset="0"/>
              </a:rPr>
              <a:t>AccountType </a:t>
            </a:r>
            <a:r>
              <a:rPr lang="en-GB" altLang="en-US">
                <a:latin typeface="Arial" panose="020B0604020202020204" pitchFamily="34" charset="0"/>
                <a:cs typeface="Arial" panose="020B0604020202020204" pitchFamily="34" charset="0"/>
              </a:rPr>
              <a:t>descendents that our </a:t>
            </a:r>
            <a:r>
              <a:rPr lang="en-GB" altLang="en-US">
                <a:latin typeface="Courier"/>
                <a:cs typeface="Arial" panose="020B0604020202020204" pitchFamily="34" charset="0"/>
              </a:rPr>
              <a:t>Account </a:t>
            </a:r>
            <a:r>
              <a:rPr lang="en-GB" altLang="en-US">
                <a:latin typeface="Arial" panose="020B0604020202020204" pitchFamily="34" charset="0"/>
                <a:cs typeface="Arial" panose="020B0604020202020204" pitchFamily="34" charset="0"/>
              </a:rPr>
              <a:t>class may also use.</a:t>
            </a:r>
          </a:p>
          <a:p>
            <a:pPr eaLnBrk="1" hangingPunct="1"/>
            <a:r>
              <a:rPr lang="en-GB" altLang="en-US">
                <a:latin typeface="Arial" panose="020B0604020202020204" pitchFamily="34" charset="0"/>
                <a:cs typeface="Arial" panose="020B0604020202020204" pitchFamily="34" charset="0"/>
              </a:rPr>
              <a:t>These relationships are also illustrated in the accompanying code snippets.</a:t>
            </a:r>
          </a:p>
          <a:p>
            <a:pPr eaLnBrk="1" hangingPunct="1"/>
            <a:endParaRPr lang="en-GB" altLang="en-US">
              <a:latin typeface="Arial" panose="020B0604020202020204" pitchFamily="34" charset="0"/>
              <a:cs typeface="Arial" panose="020B0604020202020204" pitchFamily="34" charset="0"/>
            </a:endParaRPr>
          </a:p>
          <a:p>
            <a:pPr eaLnBrk="1" hangingPunct="1"/>
            <a:endParaRPr lang="en-GB"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975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3477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660BAD-9A13-4923-B833-D4DF14009CB5}" type="slidenum">
              <a:rPr lang="en-GB" altLang="en-US"/>
              <a:pPr/>
              <a:t>36</a:t>
            </a:fld>
            <a:endParaRPr lang="en-GB"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cs typeface="Arial" panose="020B0604020202020204" pitchFamily="34" charset="0"/>
              </a:rPr>
              <a:t>By using these techniques to conform to the</a:t>
            </a:r>
          </a:p>
          <a:p>
            <a:pPr eaLnBrk="1" hangingPunct="1"/>
            <a:r>
              <a:rPr lang="en-GB" altLang="en-US">
                <a:latin typeface="Arial" panose="020B0604020202020204" pitchFamily="34" charset="0"/>
                <a:cs typeface="Arial" panose="020B0604020202020204" pitchFamily="34" charset="0"/>
              </a:rPr>
              <a:t>OCP, we can create modules that are extensible, without being changed. This means</a:t>
            </a:r>
          </a:p>
          <a:p>
            <a:pPr eaLnBrk="1" hangingPunct="1"/>
            <a:r>
              <a:rPr lang="en-GB" altLang="en-US">
                <a:latin typeface="Arial" panose="020B0604020202020204" pitchFamily="34" charset="0"/>
                <a:cs typeface="Arial" panose="020B0604020202020204" pitchFamily="34" charset="0"/>
              </a:rPr>
              <a:t>that, with a little forethought, we can add new features to existing code, without</a:t>
            </a:r>
          </a:p>
          <a:p>
            <a:pPr eaLnBrk="1" hangingPunct="1"/>
            <a:r>
              <a:rPr lang="en-GB" altLang="en-US">
                <a:latin typeface="Arial" panose="020B0604020202020204" pitchFamily="34" charset="0"/>
                <a:cs typeface="Arial" panose="020B0604020202020204" pitchFamily="34" charset="0"/>
              </a:rPr>
              <a:t>changing the existing code and by only adding new code. This is an ideal that can be</a:t>
            </a:r>
          </a:p>
          <a:p>
            <a:pPr eaLnBrk="1" hangingPunct="1"/>
            <a:r>
              <a:rPr lang="en-GB" altLang="en-US">
                <a:latin typeface="Arial" panose="020B0604020202020204" pitchFamily="34" charset="0"/>
                <a:cs typeface="Arial" panose="020B0604020202020204" pitchFamily="34" charset="0"/>
              </a:rPr>
              <a:t>difficult to achieve.</a:t>
            </a:r>
          </a:p>
          <a:p>
            <a:pPr eaLnBrk="1" hangingPunct="1"/>
            <a:r>
              <a:rPr lang="en-GB" altLang="en-US">
                <a:latin typeface="Arial" panose="020B0604020202020204" pitchFamily="34" charset="0"/>
                <a:cs typeface="Arial" panose="020B0604020202020204" pitchFamily="34" charset="0"/>
              </a:rPr>
              <a:t>Even if the OCP cannot be fully achieved, even partial OCP compliance can make</a:t>
            </a:r>
          </a:p>
          <a:p>
            <a:pPr eaLnBrk="1" hangingPunct="1"/>
            <a:r>
              <a:rPr lang="en-GB" altLang="en-US">
                <a:latin typeface="Arial" panose="020B0604020202020204" pitchFamily="34" charset="0"/>
                <a:cs typeface="Arial" panose="020B0604020202020204" pitchFamily="34" charset="0"/>
              </a:rPr>
              <a:t>dramatic improvements in the structure of an application. It is always better if</a:t>
            </a:r>
          </a:p>
          <a:p>
            <a:pPr eaLnBrk="1" hangingPunct="1"/>
            <a:r>
              <a:rPr lang="en-GB" altLang="en-US">
                <a:latin typeface="Arial" panose="020B0604020202020204" pitchFamily="34" charset="0"/>
                <a:cs typeface="Arial" panose="020B0604020202020204" pitchFamily="34" charset="0"/>
              </a:rPr>
              <a:t>changes do not propogate into existing code that already works. If you don’t have to</a:t>
            </a:r>
          </a:p>
          <a:p>
            <a:pPr eaLnBrk="1" hangingPunct="1"/>
            <a:r>
              <a:rPr lang="en-GB" altLang="en-US">
                <a:latin typeface="Arial" panose="020B0604020202020204" pitchFamily="34" charset="0"/>
                <a:cs typeface="Arial" panose="020B0604020202020204" pitchFamily="34" charset="0"/>
              </a:rPr>
              <a:t>change working code, you aren’t likely to break it.</a:t>
            </a:r>
          </a:p>
          <a:p>
            <a:pPr eaLnBrk="1" hangingPunct="1"/>
            <a:endParaRPr lang="en-GB" altLang="en-US">
              <a:latin typeface="Arial" panose="020B0604020202020204" pitchFamily="34" charset="0"/>
              <a:cs typeface="Arial" panose="020B0604020202020204" pitchFamily="34" charset="0"/>
            </a:endParaRPr>
          </a:p>
          <a:p>
            <a:pPr eaLnBrk="1" hangingPunct="1"/>
            <a:endParaRPr lang="en-GB"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9958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7333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C9E436-45FA-4255-B754-7D18DB9AAA76}" type="slidenum">
              <a:rPr lang="en-GB" altLang="en-US"/>
              <a:pPr/>
              <a:t>38</a:t>
            </a:fld>
            <a:endParaRPr lang="en-GB" altLang="en-US"/>
          </a:p>
        </p:txBody>
      </p:sp>
      <p:sp>
        <p:nvSpPr>
          <p:cNvPr id="91138" name="Rectangle 2"/>
          <p:cNvSpPr>
            <a:spLocks noGrp="1" noRot="1" noChangeAspect="1" noChangeArrowheads="1" noTextEdit="1"/>
          </p:cNvSpPr>
          <p:nvPr>
            <p:ph type="sldImg"/>
          </p:nvPr>
        </p:nvSpPr>
        <p:spPr>
          <a:xfrm>
            <a:off x="898525" y="746125"/>
            <a:ext cx="4967288" cy="3727450"/>
          </a:xfrm>
          <a:ln/>
        </p:spPr>
      </p:sp>
      <p:sp>
        <p:nvSpPr>
          <p:cNvPr id="91139"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Arial" panose="020B0604020202020204" pitchFamily="34" charset="0"/>
                <a:cs typeface="Arial" panose="020B0604020202020204" pitchFamily="34" charset="0"/>
              </a:rPr>
              <a:t>LSP and Design by Contract.</a:t>
            </a:r>
          </a:p>
          <a:p>
            <a:pPr eaLnBrk="1" hangingPunct="1"/>
            <a:r>
              <a:rPr lang="en-GB" altLang="en-US" i="1" dirty="0">
                <a:latin typeface="Arial" panose="020B0604020202020204" pitchFamily="34" charset="0"/>
                <a:cs typeface="Arial" panose="020B0604020202020204" pitchFamily="34" charset="0"/>
              </a:rPr>
              <a:t>“Restating the LSP, we can say that, in order to be substitutable, the contract of the</a:t>
            </a:r>
          </a:p>
          <a:p>
            <a:pPr eaLnBrk="1" hangingPunct="1"/>
            <a:r>
              <a:rPr lang="en-GB" altLang="en-US" i="1" dirty="0">
                <a:latin typeface="Arial" panose="020B0604020202020204" pitchFamily="34" charset="0"/>
                <a:cs typeface="Arial" panose="020B0604020202020204" pitchFamily="34" charset="0"/>
              </a:rPr>
              <a:t>base class must be </a:t>
            </a:r>
            <a:r>
              <a:rPr lang="en-GB" altLang="en-US" i="1" dirty="0" err="1">
                <a:latin typeface="Arial" panose="020B0604020202020204" pitchFamily="34" charset="0"/>
                <a:cs typeface="Arial" panose="020B0604020202020204" pitchFamily="34" charset="0"/>
              </a:rPr>
              <a:t>honored</a:t>
            </a:r>
            <a:r>
              <a:rPr lang="en-GB" altLang="en-US" i="1" dirty="0">
                <a:latin typeface="Arial" panose="020B0604020202020204" pitchFamily="34" charset="0"/>
                <a:cs typeface="Arial" panose="020B0604020202020204" pitchFamily="34" charset="0"/>
              </a:rPr>
              <a:t> by the derived class.”</a:t>
            </a:r>
          </a:p>
          <a:p>
            <a:pPr eaLnBrk="1" hangingPunct="1"/>
            <a:r>
              <a:rPr lang="en-GB" altLang="en-US" i="1" dirty="0">
                <a:latin typeface="Arial" panose="020B0604020202020204" pitchFamily="34" charset="0"/>
                <a:cs typeface="Arial" panose="020B0604020202020204" pitchFamily="34" charset="0"/>
              </a:rPr>
              <a:t>“This principle was coined by Barbara </a:t>
            </a:r>
            <a:r>
              <a:rPr lang="en-GB" altLang="en-US" i="1" dirty="0" err="1">
                <a:latin typeface="Arial" panose="020B0604020202020204" pitchFamily="34" charset="0"/>
                <a:cs typeface="Arial" panose="020B0604020202020204" pitchFamily="34" charset="0"/>
              </a:rPr>
              <a:t>Liskov</a:t>
            </a:r>
            <a:r>
              <a:rPr lang="en-GB" altLang="en-US" i="1" dirty="0">
                <a:latin typeface="Arial" panose="020B0604020202020204" pitchFamily="34" charset="0"/>
                <a:cs typeface="Arial" panose="020B0604020202020204" pitchFamily="34" charset="0"/>
              </a:rPr>
              <a:t> 2 in her work regarding data</a:t>
            </a:r>
          </a:p>
          <a:p>
            <a:pPr eaLnBrk="1" hangingPunct="1"/>
            <a:r>
              <a:rPr lang="en-GB" altLang="en-US" i="1" dirty="0">
                <a:latin typeface="Arial" panose="020B0604020202020204" pitchFamily="34" charset="0"/>
                <a:cs typeface="Arial" panose="020B0604020202020204" pitchFamily="34" charset="0"/>
              </a:rPr>
              <a:t>abstraction and type theory. It also derives from the concept of Design by Contract</a:t>
            </a:r>
          </a:p>
          <a:p>
            <a:pPr eaLnBrk="1" hangingPunct="1"/>
            <a:r>
              <a:rPr lang="en-GB" altLang="en-US" i="1" dirty="0">
                <a:latin typeface="Arial" panose="020B0604020202020204" pitchFamily="34" charset="0"/>
                <a:cs typeface="Arial" panose="020B0604020202020204" pitchFamily="34" charset="0"/>
              </a:rPr>
              <a:t>(DBC) by Bertrand Meyer ”</a:t>
            </a:r>
          </a:p>
          <a:p>
            <a:pPr eaLnBrk="1" hangingPunct="1"/>
            <a:r>
              <a:rPr lang="en-GB" altLang="en-US" i="1" dirty="0">
                <a:latin typeface="Arial" panose="020B0604020202020204" pitchFamily="34" charset="0"/>
                <a:cs typeface="Arial" panose="020B0604020202020204" pitchFamily="34" charset="0"/>
              </a:rPr>
              <a:t>“Derived classes should be substitutable for their base classes. That is, a user of a base</a:t>
            </a:r>
          </a:p>
          <a:p>
            <a:pPr eaLnBrk="1" hangingPunct="1"/>
            <a:r>
              <a:rPr lang="en-GB" altLang="en-US" i="1" dirty="0">
                <a:latin typeface="Arial" panose="020B0604020202020204" pitchFamily="34" charset="0"/>
                <a:cs typeface="Arial" panose="020B0604020202020204" pitchFamily="34" charset="0"/>
              </a:rPr>
              <a:t>class should continue to function properly if a derivative of that base class is passed to it. In other words, if some function </a:t>
            </a:r>
            <a:r>
              <a:rPr lang="en-GB" altLang="en-US" i="1" dirty="0">
                <a:latin typeface="Courier"/>
                <a:cs typeface="Arial" panose="020B0604020202020204" pitchFamily="34" charset="0"/>
              </a:rPr>
              <a:t>User </a:t>
            </a:r>
            <a:r>
              <a:rPr lang="en-GB" altLang="en-US" i="1" dirty="0">
                <a:latin typeface="Arial" panose="020B0604020202020204" pitchFamily="34" charset="0"/>
                <a:cs typeface="Arial" panose="020B0604020202020204" pitchFamily="34" charset="0"/>
              </a:rPr>
              <a:t>takes an argument to type </a:t>
            </a:r>
            <a:r>
              <a:rPr lang="en-GB" altLang="en-US" i="1" dirty="0">
                <a:latin typeface="Courier"/>
                <a:cs typeface="Arial" panose="020B0604020202020204" pitchFamily="34" charset="0"/>
              </a:rPr>
              <a:t>Bas</a:t>
            </a:r>
            <a:r>
              <a:rPr lang="en-GB" altLang="en-US" i="1" dirty="0">
                <a:latin typeface="Arial" panose="020B0604020202020204" pitchFamily="34" charset="0"/>
                <a:cs typeface="Arial" panose="020B0604020202020204" pitchFamily="34" charset="0"/>
              </a:rPr>
              <a:t>e, then it should be legal to pass in an instance of </a:t>
            </a:r>
            <a:r>
              <a:rPr lang="en-GB" altLang="en-US" i="1" dirty="0">
                <a:latin typeface="Courier"/>
                <a:cs typeface="Arial" panose="020B0604020202020204" pitchFamily="34" charset="0"/>
              </a:rPr>
              <a:t>Derived </a:t>
            </a:r>
            <a:r>
              <a:rPr lang="en-GB" altLang="en-US" i="1" dirty="0">
                <a:latin typeface="Arial" panose="020B0604020202020204" pitchFamily="34" charset="0"/>
                <a:cs typeface="Arial" panose="020B0604020202020204" pitchFamily="34" charset="0"/>
              </a:rPr>
              <a:t>to that function.”</a:t>
            </a:r>
            <a:endParaRPr lang="en-GB" altLang="en-US" dirty="0">
              <a:latin typeface="Arial" panose="020B0604020202020204" pitchFamily="34" charset="0"/>
              <a:cs typeface="Arial" panose="020B0604020202020204" pitchFamily="34" charset="0"/>
            </a:endParaRPr>
          </a:p>
          <a:p>
            <a:pPr eaLnBrk="1" hangingPunct="1"/>
            <a:endParaRPr lang="en-GB" altLang="en-US" dirty="0">
              <a:latin typeface="Arial" panose="020B0604020202020204" pitchFamily="34" charset="0"/>
              <a:cs typeface="Arial" panose="020B0604020202020204" pitchFamily="34" charset="0"/>
            </a:endParaRPr>
          </a:p>
          <a:p>
            <a:pPr eaLnBrk="1" hangingPunct="1"/>
            <a:r>
              <a:rPr lang="en-GB" altLang="en-US" i="1" dirty="0">
                <a:latin typeface="Arial" panose="020B0604020202020204" pitchFamily="34" charset="0"/>
                <a:cs typeface="Arial" panose="020B0604020202020204" pitchFamily="34" charset="0"/>
              </a:rPr>
              <a:t>“To state the contract of a method, we declare what must be true before the method is</a:t>
            </a:r>
          </a:p>
          <a:p>
            <a:pPr eaLnBrk="1" hangingPunct="1"/>
            <a:r>
              <a:rPr lang="en-GB" altLang="en-US" i="1" dirty="0">
                <a:latin typeface="Arial" panose="020B0604020202020204" pitchFamily="34" charset="0"/>
                <a:cs typeface="Arial" panose="020B0604020202020204" pitchFamily="34" charset="0"/>
              </a:rPr>
              <a:t>called. This is called the precondition. If the precondition fails, the results of the</a:t>
            </a:r>
          </a:p>
          <a:p>
            <a:pPr eaLnBrk="1" hangingPunct="1"/>
            <a:r>
              <a:rPr lang="en-GB" altLang="en-US" i="1" dirty="0">
                <a:latin typeface="Arial" panose="020B0604020202020204" pitchFamily="34" charset="0"/>
                <a:cs typeface="Arial" panose="020B0604020202020204" pitchFamily="34" charset="0"/>
              </a:rPr>
              <a:t>method are undefined, and the method ought not be called. We also declare what the</a:t>
            </a:r>
          </a:p>
          <a:p>
            <a:pPr eaLnBrk="1" hangingPunct="1"/>
            <a:r>
              <a:rPr lang="en-GB" altLang="en-US" i="1" dirty="0">
                <a:latin typeface="Arial" panose="020B0604020202020204" pitchFamily="34" charset="0"/>
                <a:cs typeface="Arial" panose="020B0604020202020204" pitchFamily="34" charset="0"/>
              </a:rPr>
              <a:t>method guarantees will be true once it has completed. This is called the </a:t>
            </a:r>
            <a:r>
              <a:rPr lang="en-GB" altLang="en-US" i="1" dirty="0" err="1">
                <a:latin typeface="Arial" panose="020B0604020202020204" pitchFamily="34" charset="0"/>
                <a:cs typeface="Arial" panose="020B0604020202020204" pitchFamily="34" charset="0"/>
              </a:rPr>
              <a:t>postcondition</a:t>
            </a:r>
            <a:r>
              <a:rPr lang="en-GB" altLang="en-US" i="1" dirty="0">
                <a:latin typeface="Arial" panose="020B0604020202020204" pitchFamily="34" charset="0"/>
                <a:cs typeface="Arial" panose="020B0604020202020204" pitchFamily="34" charset="0"/>
              </a:rPr>
              <a:t>.</a:t>
            </a:r>
          </a:p>
          <a:p>
            <a:pPr eaLnBrk="1" hangingPunct="1"/>
            <a:r>
              <a:rPr lang="en-GB" altLang="en-US" i="1" dirty="0">
                <a:latin typeface="Arial" panose="020B0604020202020204" pitchFamily="34" charset="0"/>
                <a:cs typeface="Arial" panose="020B0604020202020204" pitchFamily="34" charset="0"/>
              </a:rPr>
              <a:t>A method that fails its </a:t>
            </a:r>
            <a:r>
              <a:rPr lang="en-GB" altLang="en-US" i="1" dirty="0" err="1">
                <a:latin typeface="Arial" panose="020B0604020202020204" pitchFamily="34" charset="0"/>
                <a:cs typeface="Arial" panose="020B0604020202020204" pitchFamily="34" charset="0"/>
              </a:rPr>
              <a:t>postcondition</a:t>
            </a:r>
            <a:r>
              <a:rPr lang="en-GB" altLang="en-US" i="1" dirty="0">
                <a:latin typeface="Arial" panose="020B0604020202020204" pitchFamily="34" charset="0"/>
                <a:cs typeface="Arial" panose="020B0604020202020204" pitchFamily="34" charset="0"/>
              </a:rPr>
              <a:t> should not return.”</a:t>
            </a:r>
          </a:p>
          <a:p>
            <a:pPr eaLnBrk="1" hangingPunct="1"/>
            <a:r>
              <a:rPr lang="en-GB" altLang="en-US" i="1" dirty="0">
                <a:latin typeface="Arial" panose="020B0604020202020204" pitchFamily="34" charset="0"/>
                <a:cs typeface="Arial" panose="020B0604020202020204" pitchFamily="34" charset="0"/>
              </a:rPr>
              <a:t>“Restating the LSP once again, this time in terms of the contracts, a derived class is</a:t>
            </a:r>
          </a:p>
          <a:p>
            <a:pPr eaLnBrk="1" hangingPunct="1"/>
            <a:r>
              <a:rPr lang="en-GB" altLang="en-US" i="1" dirty="0">
                <a:latin typeface="Arial" panose="020B0604020202020204" pitchFamily="34" charset="0"/>
                <a:cs typeface="Arial" panose="020B0604020202020204" pitchFamily="34" charset="0"/>
              </a:rPr>
              <a:t>substitutable for its base class if:</a:t>
            </a:r>
          </a:p>
          <a:p>
            <a:pPr eaLnBrk="1" hangingPunct="1"/>
            <a:r>
              <a:rPr lang="en-GB" altLang="en-US" i="1" dirty="0">
                <a:latin typeface="Arial" panose="020B0604020202020204" pitchFamily="34" charset="0"/>
                <a:cs typeface="Arial" panose="020B0604020202020204" pitchFamily="34" charset="0"/>
              </a:rPr>
              <a:t>1. the preconditions are no stronger than the base class method.</a:t>
            </a:r>
          </a:p>
          <a:p>
            <a:pPr eaLnBrk="1" hangingPunct="1"/>
            <a:r>
              <a:rPr lang="en-GB" altLang="en-US" i="1" dirty="0">
                <a:latin typeface="Arial" panose="020B0604020202020204" pitchFamily="34" charset="0"/>
                <a:cs typeface="Arial" panose="020B0604020202020204" pitchFamily="34" charset="0"/>
              </a:rPr>
              <a:t>2. Its </a:t>
            </a:r>
            <a:r>
              <a:rPr lang="en-GB" altLang="en-US" i="1" dirty="0" err="1">
                <a:latin typeface="Arial" panose="020B0604020202020204" pitchFamily="34" charset="0"/>
                <a:cs typeface="Arial" panose="020B0604020202020204" pitchFamily="34" charset="0"/>
              </a:rPr>
              <a:t>postconditions</a:t>
            </a:r>
            <a:r>
              <a:rPr lang="en-GB" altLang="en-US" i="1" dirty="0">
                <a:latin typeface="Arial" panose="020B0604020202020204" pitchFamily="34" charset="0"/>
                <a:cs typeface="Arial" panose="020B0604020202020204" pitchFamily="34" charset="0"/>
              </a:rPr>
              <a:t> are no weaker than the base class method.</a:t>
            </a:r>
          </a:p>
          <a:p>
            <a:pPr eaLnBrk="1" hangingPunct="1"/>
            <a:r>
              <a:rPr lang="en-GB" altLang="en-US" i="1" dirty="0">
                <a:latin typeface="Arial" panose="020B0604020202020204" pitchFamily="34" charset="0"/>
                <a:cs typeface="Arial" panose="020B0604020202020204" pitchFamily="34" charset="0"/>
              </a:rPr>
              <a:t>Or, in other words, derived methods should </a:t>
            </a:r>
            <a:r>
              <a:rPr lang="en-GB" altLang="en-US" dirty="0">
                <a:latin typeface="Arial" panose="020B0604020202020204" pitchFamily="34" charset="0"/>
                <a:cs typeface="Arial" panose="020B0604020202020204" pitchFamily="34" charset="0"/>
              </a:rPr>
              <a:t>expect no more and provide no les</a:t>
            </a:r>
            <a:r>
              <a:rPr lang="en-GB" altLang="en-US" i="1" dirty="0">
                <a:latin typeface="Arial" panose="020B0604020202020204" pitchFamily="34" charset="0"/>
                <a:cs typeface="Arial" panose="020B0604020202020204" pitchFamily="34" charset="0"/>
              </a:rPr>
              <a:t>s.”</a:t>
            </a:r>
            <a:endParaRPr lang="en-GB" altLang="en-US" dirty="0">
              <a:latin typeface="Arial" panose="020B0604020202020204" pitchFamily="34" charset="0"/>
              <a:cs typeface="Arial" panose="020B0604020202020204" pitchFamily="34" charset="0"/>
            </a:endParaRPr>
          </a:p>
          <a:p>
            <a:pPr eaLnBrk="1" hangingPunct="1"/>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966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112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6979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026"/>
          <p:cNvSpPr>
            <a:spLocks noGrp="1" noRot="1" noChangeAspect="1" noChangeArrowheads="1" noTextEdit="1"/>
          </p:cNvSpPr>
          <p:nvPr>
            <p:ph type="sldImg"/>
          </p:nvPr>
        </p:nvSpPr>
        <p:spPr>
          <a:ln/>
        </p:spPr>
      </p:sp>
      <p:sp>
        <p:nvSpPr>
          <p:cNvPr id="53250" name="Rectangle 1027"/>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4733930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23854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0915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8401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7C5A2B-EE9E-47F7-873B-29D4FDF4CA9E}" type="slidenum">
              <a:rPr lang="en-GB" altLang="en-US"/>
              <a:pPr/>
              <a:t>44</a:t>
            </a:fld>
            <a:endParaRPr lang="en-GB" altLang="en-US"/>
          </a:p>
        </p:txBody>
      </p:sp>
      <p:sp>
        <p:nvSpPr>
          <p:cNvPr id="97282" name="Rectangle 2"/>
          <p:cNvSpPr>
            <a:spLocks noGrp="1" noRot="1" noChangeAspect="1" noChangeArrowheads="1" noTextEdit="1"/>
          </p:cNvSpPr>
          <p:nvPr>
            <p:ph type="sldImg"/>
          </p:nvPr>
        </p:nvSpPr>
        <p:spPr>
          <a:xfrm>
            <a:off x="898525" y="746125"/>
            <a:ext cx="4967288" cy="3727450"/>
          </a:xfrm>
          <a:ln/>
        </p:spPr>
      </p:sp>
      <p:sp>
        <p:nvSpPr>
          <p:cNvPr id="97283"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i="1">
                <a:latin typeface="Arial" panose="020B0604020202020204" pitchFamily="34" charset="0"/>
                <a:cs typeface="Arial" panose="020B0604020202020204" pitchFamily="34" charset="0"/>
              </a:rPr>
              <a:t>If the OCP states the goal of OO architecture, the DIP states the primary mechanism.</a:t>
            </a:r>
          </a:p>
          <a:p>
            <a:pPr eaLnBrk="1" hangingPunct="1"/>
            <a:r>
              <a:rPr lang="en-GB" altLang="en-US" i="1">
                <a:latin typeface="Arial" panose="020B0604020202020204" pitchFamily="34" charset="0"/>
                <a:cs typeface="Arial" panose="020B0604020202020204" pitchFamily="34" charset="0"/>
              </a:rPr>
              <a:t>Dependency Inversion is the strategy of depending upon interfaces or abstract</a:t>
            </a:r>
          </a:p>
          <a:p>
            <a:pPr eaLnBrk="1" hangingPunct="1"/>
            <a:r>
              <a:rPr lang="en-GB" altLang="en-US" i="1">
                <a:latin typeface="Arial" panose="020B0604020202020204" pitchFamily="34" charset="0"/>
                <a:cs typeface="Arial" panose="020B0604020202020204" pitchFamily="34" charset="0"/>
              </a:rPr>
              <a:t>functions and classes, rather than upon concrete functions and classes. This principle</a:t>
            </a:r>
          </a:p>
          <a:p>
            <a:pPr eaLnBrk="1" hangingPunct="1"/>
            <a:r>
              <a:rPr lang="en-GB" altLang="en-US" i="1">
                <a:latin typeface="Arial" panose="020B0604020202020204" pitchFamily="34" charset="0"/>
                <a:cs typeface="Arial" panose="020B0604020202020204" pitchFamily="34" charset="0"/>
              </a:rPr>
              <a:t>is the enabling force behind component design, COM, CORBA, EJB, etc. Procedural</a:t>
            </a:r>
          </a:p>
          <a:p>
            <a:pPr eaLnBrk="1" hangingPunct="1"/>
            <a:r>
              <a:rPr lang="en-GB" altLang="en-US" i="1">
                <a:latin typeface="Arial" panose="020B0604020202020204" pitchFamily="34" charset="0"/>
                <a:cs typeface="Arial" panose="020B0604020202020204" pitchFamily="34" charset="0"/>
              </a:rPr>
              <a:t>designs exhibit a particular kind of dependency structure. This structure starts at the</a:t>
            </a:r>
          </a:p>
          <a:p>
            <a:pPr eaLnBrk="1" hangingPunct="1"/>
            <a:r>
              <a:rPr lang="en-GB" altLang="en-US" i="1">
                <a:latin typeface="Arial" panose="020B0604020202020204" pitchFamily="34" charset="0"/>
                <a:cs typeface="Arial" panose="020B0604020202020204" pitchFamily="34" charset="0"/>
              </a:rPr>
              <a:t>top and points down towards details. High level modules depend upon lower level</a:t>
            </a:r>
          </a:p>
          <a:p>
            <a:pPr eaLnBrk="1" hangingPunct="1"/>
            <a:r>
              <a:rPr lang="en-GB" altLang="en-US" i="1">
                <a:latin typeface="Arial" panose="020B0604020202020204" pitchFamily="34" charset="0"/>
                <a:cs typeface="Arial" panose="020B0604020202020204" pitchFamily="34" charset="0"/>
              </a:rPr>
              <a:t>modules, which depend upon yet lower level modules, etc. .</a:t>
            </a:r>
          </a:p>
          <a:p>
            <a:pPr eaLnBrk="1" hangingPunct="1"/>
            <a:endParaRPr lang="en-GB" altLang="en-US" i="1">
              <a:latin typeface="Arial" panose="020B0604020202020204" pitchFamily="34" charset="0"/>
              <a:cs typeface="Arial" panose="020B0604020202020204" pitchFamily="34" charset="0"/>
            </a:endParaRPr>
          </a:p>
          <a:p>
            <a:pPr eaLnBrk="1" hangingPunct="1"/>
            <a:r>
              <a:rPr lang="en-GB" altLang="en-US" i="1">
                <a:latin typeface="Arial" panose="020B0604020202020204" pitchFamily="34" charset="0"/>
                <a:cs typeface="Arial" panose="020B0604020202020204" pitchFamily="34" charset="0"/>
              </a:rPr>
              <a:t>A little thought should expose this dependency structure as intrinsically weak. The</a:t>
            </a:r>
          </a:p>
          <a:p>
            <a:pPr eaLnBrk="1" hangingPunct="1"/>
            <a:r>
              <a:rPr lang="en-GB" altLang="en-US" i="1">
                <a:latin typeface="Arial" panose="020B0604020202020204" pitchFamily="34" charset="0"/>
                <a:cs typeface="Arial" panose="020B0604020202020204" pitchFamily="34" charset="0"/>
              </a:rPr>
              <a:t>high level modules deal with the high level policies of the application. These policies</a:t>
            </a:r>
          </a:p>
          <a:p>
            <a:pPr eaLnBrk="1" hangingPunct="1"/>
            <a:r>
              <a:rPr lang="en-GB" altLang="en-US" i="1">
                <a:latin typeface="Arial" panose="020B0604020202020204" pitchFamily="34" charset="0"/>
                <a:cs typeface="Arial" panose="020B0604020202020204" pitchFamily="34" charset="0"/>
              </a:rPr>
              <a:t>generally care little about the details that implement them. Why then, must these high</a:t>
            </a:r>
          </a:p>
          <a:p>
            <a:pPr eaLnBrk="1" hangingPunct="1"/>
            <a:r>
              <a:rPr lang="en-GB" altLang="en-US" i="1">
                <a:latin typeface="Arial" panose="020B0604020202020204" pitchFamily="34" charset="0"/>
                <a:cs typeface="Arial" panose="020B0604020202020204" pitchFamily="34" charset="0"/>
              </a:rPr>
              <a:t>level modules directly depend upon those implementation modules?</a:t>
            </a:r>
            <a:endParaRPr lang="en-GB" altLang="en-US">
              <a:latin typeface="Arial" panose="020B0604020202020204" pitchFamily="34" charset="0"/>
              <a:cs typeface="Arial" panose="020B0604020202020204" pitchFamily="34" charset="0"/>
            </a:endParaRPr>
          </a:p>
          <a:p>
            <a:pPr eaLnBrk="1" hangingPunct="1"/>
            <a:endParaRPr lang="en-GB" altLang="en-US">
              <a:latin typeface="Arial" panose="020B0604020202020204" pitchFamily="34" charset="0"/>
              <a:cs typeface="Arial" panose="020B0604020202020204" pitchFamily="34" charset="0"/>
            </a:endParaRPr>
          </a:p>
          <a:p>
            <a:pPr eaLnBrk="1" hangingPunct="1"/>
            <a:endParaRPr lang="en-GB"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41542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CCB472-2467-4562-9326-9CF57877D2B0}" type="slidenum">
              <a:rPr lang="en-GB" altLang="en-US"/>
              <a:pPr/>
              <a:t>45</a:t>
            </a:fld>
            <a:endParaRPr lang="en-GB" altLang="en-US"/>
          </a:p>
        </p:txBody>
      </p:sp>
      <p:sp>
        <p:nvSpPr>
          <p:cNvPr id="99330" name="Rectangle 2"/>
          <p:cNvSpPr>
            <a:spLocks noGrp="1" noRot="1" noChangeAspect="1" noChangeArrowheads="1" noTextEdit="1"/>
          </p:cNvSpPr>
          <p:nvPr>
            <p:ph type="sldImg"/>
          </p:nvPr>
        </p:nvSpPr>
        <p:spPr>
          <a:xfrm>
            <a:off x="898525" y="746125"/>
            <a:ext cx="4967288" cy="3727450"/>
          </a:xfrm>
          <a:ln/>
        </p:spPr>
      </p:sp>
      <p:sp>
        <p:nvSpPr>
          <p:cNvPr id="99331"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i="1">
                <a:latin typeface="Arial" panose="020B0604020202020204" pitchFamily="34" charset="0"/>
                <a:cs typeface="Arial" panose="020B0604020202020204" pitchFamily="34" charset="0"/>
              </a:rPr>
              <a:t>“An object oriented architecture shows a very different dependency structure, one in</a:t>
            </a:r>
          </a:p>
          <a:p>
            <a:pPr eaLnBrk="1" hangingPunct="1"/>
            <a:r>
              <a:rPr lang="en-GB" altLang="en-US" i="1">
                <a:latin typeface="Arial" panose="020B0604020202020204" pitchFamily="34" charset="0"/>
                <a:cs typeface="Arial" panose="020B0604020202020204" pitchFamily="34" charset="0"/>
              </a:rPr>
              <a:t>which the majority of dependencies point towards abstractions. Moreover, the modules</a:t>
            </a:r>
          </a:p>
          <a:p>
            <a:pPr eaLnBrk="1" hangingPunct="1"/>
            <a:r>
              <a:rPr lang="en-GB" altLang="en-US" i="1">
                <a:latin typeface="Arial" panose="020B0604020202020204" pitchFamily="34" charset="0"/>
                <a:cs typeface="Arial" panose="020B0604020202020204" pitchFamily="34" charset="0"/>
              </a:rPr>
              <a:t>that contain detailed implementation are no longer depended upon, rather they</a:t>
            </a:r>
          </a:p>
          <a:p>
            <a:pPr eaLnBrk="1" hangingPunct="1"/>
            <a:r>
              <a:rPr lang="en-GB" altLang="en-US">
                <a:latin typeface="Arial" panose="020B0604020202020204" pitchFamily="34" charset="0"/>
                <a:cs typeface="Arial" panose="020B0604020202020204" pitchFamily="34" charset="0"/>
              </a:rPr>
              <a:t>depend themselves </a:t>
            </a:r>
            <a:r>
              <a:rPr lang="en-GB" altLang="en-US" i="1">
                <a:latin typeface="Arial" panose="020B0604020202020204" pitchFamily="34" charset="0"/>
                <a:cs typeface="Arial" panose="020B0604020202020204" pitchFamily="34" charset="0"/>
              </a:rPr>
              <a:t>upon abstractions. Thus the dependency upon them has been</a:t>
            </a:r>
          </a:p>
          <a:p>
            <a:pPr eaLnBrk="1" hangingPunct="1"/>
            <a:r>
              <a:rPr lang="en-GB" altLang="en-US">
                <a:latin typeface="Arial" panose="020B0604020202020204" pitchFamily="34" charset="0"/>
                <a:cs typeface="Arial" panose="020B0604020202020204" pitchFamily="34" charset="0"/>
              </a:rPr>
              <a:t>inverte</a:t>
            </a:r>
            <a:r>
              <a:rPr lang="en-GB" altLang="en-US" i="1">
                <a:latin typeface="Arial" panose="020B0604020202020204" pitchFamily="34" charset="0"/>
                <a:cs typeface="Arial" panose="020B0604020202020204" pitchFamily="34" charset="0"/>
              </a:rPr>
              <a:t>d.”</a:t>
            </a:r>
            <a:endParaRPr lang="en-GB" altLang="en-US">
              <a:latin typeface="Arial" panose="020B0604020202020204" pitchFamily="34" charset="0"/>
              <a:cs typeface="Arial" panose="020B0604020202020204" pitchFamily="34" charset="0"/>
            </a:endParaRPr>
          </a:p>
          <a:p>
            <a:pPr eaLnBrk="1" hangingPunct="1"/>
            <a:r>
              <a:rPr lang="en-GB" altLang="en-US">
                <a:latin typeface="Arial" panose="020B0604020202020204" pitchFamily="34" charset="0"/>
                <a:cs typeface="Arial" panose="020B0604020202020204" pitchFamily="34" charset="0"/>
              </a:rPr>
              <a:t>Figure shows a more appropriate model. Each of the lower level layers are</a:t>
            </a:r>
          </a:p>
          <a:p>
            <a:pPr eaLnBrk="1" hangingPunct="1"/>
            <a:r>
              <a:rPr lang="en-GB" altLang="en-US">
                <a:latin typeface="Arial" panose="020B0604020202020204" pitchFamily="34" charset="0"/>
                <a:cs typeface="Arial" panose="020B0604020202020204" pitchFamily="34" charset="0"/>
              </a:rPr>
              <a:t>represented by an abstract class. The actual layers are then derived from these</a:t>
            </a:r>
          </a:p>
          <a:p>
            <a:pPr eaLnBrk="1" hangingPunct="1"/>
            <a:r>
              <a:rPr lang="en-GB" altLang="en-US">
                <a:latin typeface="Arial" panose="020B0604020202020204" pitchFamily="34" charset="0"/>
                <a:cs typeface="Arial" panose="020B0604020202020204" pitchFamily="34" charset="0"/>
              </a:rPr>
              <a:t>abstract classes. Each of the higher level classes uses the next lowest layer</a:t>
            </a:r>
          </a:p>
          <a:p>
            <a:pPr eaLnBrk="1" hangingPunct="1"/>
            <a:r>
              <a:rPr lang="en-GB" altLang="en-US">
                <a:latin typeface="Arial" panose="020B0604020202020204" pitchFamily="34" charset="0"/>
                <a:cs typeface="Arial" panose="020B0604020202020204" pitchFamily="34" charset="0"/>
              </a:rPr>
              <a:t>through the abstract interface. Thus, none of the layers depends upon any of</a:t>
            </a:r>
          </a:p>
          <a:p>
            <a:pPr eaLnBrk="1" hangingPunct="1"/>
            <a:r>
              <a:rPr lang="en-GB" altLang="en-US">
                <a:latin typeface="Arial" panose="020B0604020202020204" pitchFamily="34" charset="0"/>
                <a:cs typeface="Arial" panose="020B0604020202020204" pitchFamily="34" charset="0"/>
              </a:rPr>
              <a:t>the other layers. Instead, the layers depend upon abstract classes. Not only is the transitive dependency of Policy</a:t>
            </a:r>
          </a:p>
          <a:p>
            <a:pPr eaLnBrk="1" hangingPunct="1"/>
            <a:r>
              <a:rPr lang="en-GB" altLang="en-US">
                <a:latin typeface="Arial" panose="020B0604020202020204" pitchFamily="34" charset="0"/>
                <a:cs typeface="Arial" panose="020B0604020202020204" pitchFamily="34" charset="0"/>
              </a:rPr>
              <a:t>Layer upon Utility Layer broken, but even the direct dependency of Policy Layer upon Mechanism Layer is broken.</a:t>
            </a:r>
          </a:p>
        </p:txBody>
      </p:sp>
    </p:spTree>
    <p:extLst>
      <p:ext uri="{BB962C8B-B14F-4D97-AF65-F5344CB8AC3E}">
        <p14:creationId xmlns:p14="http://schemas.microsoft.com/office/powerpoint/2010/main" val="24865645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23621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E75B2A-D1DB-4506-9EED-E92CD2EA1860}" type="slidenum">
              <a:rPr lang="en-GB" altLang="en-US"/>
              <a:pPr/>
              <a:t>47</a:t>
            </a:fld>
            <a:endParaRPr lang="en-GB" altLang="en-US"/>
          </a:p>
        </p:txBody>
      </p:sp>
      <p:sp>
        <p:nvSpPr>
          <p:cNvPr id="103426" name="Rectangle 2"/>
          <p:cNvSpPr>
            <a:spLocks noGrp="1" noRot="1" noChangeAspect="1" noChangeArrowheads="1" noTextEdit="1"/>
          </p:cNvSpPr>
          <p:nvPr>
            <p:ph type="sldImg"/>
          </p:nvPr>
        </p:nvSpPr>
        <p:spPr>
          <a:xfrm>
            <a:off x="898525" y="746125"/>
            <a:ext cx="4967288" cy="3727450"/>
          </a:xfrm>
          <a:ln/>
        </p:spPr>
      </p:sp>
      <p:sp>
        <p:nvSpPr>
          <p:cNvPr id="103427"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cs typeface="Arial" panose="020B0604020202020204" pitchFamily="34" charset="0"/>
              </a:rPr>
              <a:t>Figure shows a class with many clients, and one large interface to serve them all.</a:t>
            </a:r>
          </a:p>
          <a:p>
            <a:pPr eaLnBrk="1" hangingPunct="1"/>
            <a:r>
              <a:rPr lang="en-GB" altLang="en-US">
                <a:latin typeface="Arial" panose="020B0604020202020204" pitchFamily="34" charset="0"/>
                <a:cs typeface="Arial" panose="020B0604020202020204" pitchFamily="34" charset="0"/>
              </a:rPr>
              <a:t>Note that whenever a change is made to one of the methods that </a:t>
            </a:r>
            <a:r>
              <a:rPr lang="en-GB" altLang="en-US">
                <a:latin typeface="Courier"/>
                <a:cs typeface="Arial" panose="020B0604020202020204" pitchFamily="34" charset="0"/>
              </a:rPr>
              <a:t>ClientA </a:t>
            </a:r>
            <a:r>
              <a:rPr lang="en-GB" altLang="en-US">
                <a:latin typeface="Arial" panose="020B0604020202020204" pitchFamily="34" charset="0"/>
                <a:cs typeface="Arial" panose="020B0604020202020204" pitchFamily="34" charset="0"/>
              </a:rPr>
              <a:t>calls,</a:t>
            </a:r>
          </a:p>
          <a:p>
            <a:pPr eaLnBrk="1" hangingPunct="1"/>
            <a:r>
              <a:rPr lang="en-GB" altLang="en-US">
                <a:latin typeface="Courier"/>
                <a:cs typeface="Arial" panose="020B0604020202020204" pitchFamily="34" charset="0"/>
              </a:rPr>
              <a:t>ClientB </a:t>
            </a:r>
            <a:r>
              <a:rPr lang="en-GB" altLang="en-US">
                <a:latin typeface="Arial" panose="020B0604020202020204" pitchFamily="34" charset="0"/>
                <a:cs typeface="Arial" panose="020B0604020202020204" pitchFamily="34" charset="0"/>
              </a:rPr>
              <a:t>and </a:t>
            </a:r>
            <a:r>
              <a:rPr lang="en-GB" altLang="en-US">
                <a:latin typeface="Courier"/>
                <a:cs typeface="Arial" panose="020B0604020202020204" pitchFamily="34" charset="0"/>
              </a:rPr>
              <a:t>ClientC </a:t>
            </a:r>
            <a:r>
              <a:rPr lang="en-GB" altLang="en-US">
                <a:latin typeface="Arial" panose="020B0604020202020204" pitchFamily="34" charset="0"/>
                <a:cs typeface="Arial" panose="020B0604020202020204" pitchFamily="34" charset="0"/>
              </a:rPr>
              <a:t>may be affected. It may be necessary to recompile and</a:t>
            </a:r>
          </a:p>
          <a:p>
            <a:pPr eaLnBrk="1" hangingPunct="1"/>
            <a:r>
              <a:rPr lang="en-GB" altLang="en-US">
                <a:latin typeface="Arial" panose="020B0604020202020204" pitchFamily="34" charset="0"/>
                <a:cs typeface="Arial" panose="020B0604020202020204" pitchFamily="34" charset="0"/>
              </a:rPr>
              <a:t>redeploy them. </a:t>
            </a:r>
          </a:p>
          <a:p>
            <a:pPr eaLnBrk="1" hangingPunct="1"/>
            <a:endParaRPr lang="en-GB"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15726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6BEC7B-A008-4641-A360-E56EBD3BFAB1}" type="slidenum">
              <a:rPr lang="en-GB" altLang="en-US"/>
              <a:pPr/>
              <a:t>48</a:t>
            </a:fld>
            <a:endParaRPr lang="en-GB" altLang="en-US"/>
          </a:p>
        </p:txBody>
      </p:sp>
      <p:sp>
        <p:nvSpPr>
          <p:cNvPr id="105474" name="Rectangle 2"/>
          <p:cNvSpPr>
            <a:spLocks noGrp="1" noRot="1" noChangeAspect="1" noChangeArrowheads="1" noTextEdit="1"/>
          </p:cNvSpPr>
          <p:nvPr>
            <p:ph type="sldImg"/>
          </p:nvPr>
        </p:nvSpPr>
        <p:spPr>
          <a:xfrm>
            <a:off x="898525" y="746125"/>
            <a:ext cx="4967288" cy="3727450"/>
          </a:xfrm>
          <a:ln/>
        </p:spPr>
      </p:sp>
      <p:sp>
        <p:nvSpPr>
          <p:cNvPr id="105475"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cs typeface="Arial" panose="020B0604020202020204" pitchFamily="34" charset="0"/>
              </a:rPr>
              <a:t>A better technique is shown. The methods needed by each client are</a:t>
            </a:r>
          </a:p>
          <a:p>
            <a:pPr eaLnBrk="1" hangingPunct="1"/>
            <a:r>
              <a:rPr lang="en-GB" altLang="en-US">
                <a:latin typeface="Arial" panose="020B0604020202020204" pitchFamily="34" charset="0"/>
                <a:cs typeface="Arial" panose="020B0604020202020204" pitchFamily="34" charset="0"/>
              </a:rPr>
              <a:t>placed in special interfaces that are specific to that client. Those interfaces are multiply</a:t>
            </a:r>
          </a:p>
          <a:p>
            <a:pPr eaLnBrk="1" hangingPunct="1"/>
            <a:r>
              <a:rPr lang="en-GB" altLang="en-US">
                <a:latin typeface="Arial" panose="020B0604020202020204" pitchFamily="34" charset="0"/>
                <a:cs typeface="Arial" panose="020B0604020202020204" pitchFamily="34" charset="0"/>
              </a:rPr>
              <a:t>inherited by the </a:t>
            </a:r>
            <a:r>
              <a:rPr lang="en-GB" altLang="en-US">
                <a:latin typeface="Courier"/>
                <a:cs typeface="Arial" panose="020B0604020202020204" pitchFamily="34" charset="0"/>
              </a:rPr>
              <a:t>Service </a:t>
            </a:r>
            <a:r>
              <a:rPr lang="en-GB" altLang="en-US">
                <a:latin typeface="Arial" panose="020B0604020202020204" pitchFamily="34" charset="0"/>
                <a:cs typeface="Arial" panose="020B0604020202020204" pitchFamily="34" charset="0"/>
              </a:rPr>
              <a:t>class, and implemented there.</a:t>
            </a:r>
          </a:p>
          <a:p>
            <a:pPr eaLnBrk="1" hangingPunct="1"/>
            <a:r>
              <a:rPr lang="en-GB" altLang="en-US">
                <a:latin typeface="Arial" panose="020B0604020202020204" pitchFamily="34" charset="0"/>
                <a:cs typeface="Arial" panose="020B0604020202020204" pitchFamily="34" charset="0"/>
              </a:rPr>
              <a:t>If the interface for </a:t>
            </a:r>
            <a:r>
              <a:rPr lang="en-GB" altLang="en-US">
                <a:latin typeface="Courier"/>
                <a:cs typeface="Arial" panose="020B0604020202020204" pitchFamily="34" charset="0"/>
              </a:rPr>
              <a:t>ClientA </a:t>
            </a:r>
            <a:r>
              <a:rPr lang="en-GB" altLang="en-US">
                <a:latin typeface="Arial" panose="020B0604020202020204" pitchFamily="34" charset="0"/>
                <a:cs typeface="Arial" panose="020B0604020202020204" pitchFamily="34" charset="0"/>
              </a:rPr>
              <a:t>needs to change, </a:t>
            </a:r>
            <a:r>
              <a:rPr lang="en-GB" altLang="en-US">
                <a:latin typeface="Courier"/>
                <a:cs typeface="Arial" panose="020B0604020202020204" pitchFamily="34" charset="0"/>
              </a:rPr>
              <a:t>ClientB </a:t>
            </a:r>
            <a:r>
              <a:rPr lang="en-GB" altLang="en-US">
                <a:latin typeface="Arial" panose="020B0604020202020204" pitchFamily="34" charset="0"/>
                <a:cs typeface="Arial" panose="020B0604020202020204" pitchFamily="34" charset="0"/>
              </a:rPr>
              <a:t>and </a:t>
            </a:r>
            <a:r>
              <a:rPr lang="en-GB" altLang="en-US">
                <a:latin typeface="Courier"/>
                <a:cs typeface="Arial" panose="020B0604020202020204" pitchFamily="34" charset="0"/>
              </a:rPr>
              <a:t>ClientC </a:t>
            </a:r>
            <a:r>
              <a:rPr lang="en-GB" altLang="en-US">
                <a:latin typeface="Arial" panose="020B0604020202020204" pitchFamily="34" charset="0"/>
                <a:cs typeface="Arial" panose="020B0604020202020204" pitchFamily="34" charset="0"/>
              </a:rPr>
              <a:t>will remain</a:t>
            </a:r>
          </a:p>
          <a:p>
            <a:pPr eaLnBrk="1" hangingPunct="1"/>
            <a:r>
              <a:rPr lang="en-GB" altLang="en-US">
                <a:latin typeface="Arial" panose="020B0604020202020204" pitchFamily="34" charset="0"/>
                <a:cs typeface="Arial" panose="020B0604020202020204" pitchFamily="34" charset="0"/>
              </a:rPr>
              <a:t>unaffected. They will not have to be recompiled or redeployed.</a:t>
            </a:r>
          </a:p>
          <a:p>
            <a:pPr eaLnBrk="1" hangingPunct="1"/>
            <a:endParaRPr lang="en-GB"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1874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7781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06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FE46CCF-8A6D-4F85-853B-8003A2EC27A4}" type="slidenum">
              <a:rPr lang="en-GB" smtClean="0"/>
              <a:pPr>
                <a:defRPr/>
              </a:pPr>
              <a:t>6</a:t>
            </a:fld>
            <a:endParaRPr lang="en-GB"/>
          </a:p>
        </p:txBody>
      </p:sp>
    </p:spTree>
    <p:extLst>
      <p:ext uri="{BB962C8B-B14F-4D97-AF65-F5344CB8AC3E}">
        <p14:creationId xmlns:p14="http://schemas.microsoft.com/office/powerpoint/2010/main" val="8322940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1B07B1C-A8C4-423A-8E8F-B8EF3C76A44B}" type="slidenum">
              <a:rPr lang="en-GB" altLang="en-US"/>
              <a:pPr/>
              <a:t>51</a:t>
            </a:fld>
            <a:endParaRPr lang="en-GB" altLang="en-US"/>
          </a:p>
        </p:txBody>
      </p:sp>
      <p:sp>
        <p:nvSpPr>
          <p:cNvPr id="121858" name="Rectangle 2"/>
          <p:cNvSpPr>
            <a:spLocks noGrp="1" noRot="1" noChangeAspect="1" noChangeArrowheads="1" noTextEdit="1"/>
          </p:cNvSpPr>
          <p:nvPr>
            <p:ph type="sldImg"/>
          </p:nvPr>
        </p:nvSpPr>
        <p:spPr>
          <a:xfrm>
            <a:off x="898525" y="746125"/>
            <a:ext cx="4967288" cy="3727450"/>
          </a:xfrm>
          <a:ln/>
        </p:spPr>
      </p:sp>
      <p:sp>
        <p:nvSpPr>
          <p:cNvPr id="121859"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Arial" panose="020B0604020202020204" pitchFamily="34" charset="0"/>
                <a:cs typeface="Arial" panose="020B0604020202020204" pitchFamily="34" charset="0"/>
              </a:rPr>
              <a:t>Figure shows </a:t>
            </a:r>
            <a:r>
              <a:rPr lang="en-GB" altLang="en-US" dirty="0">
                <a:latin typeface="Courier"/>
                <a:cs typeface="Arial" panose="020B0604020202020204" pitchFamily="34" charset="0"/>
              </a:rPr>
              <a:t>X</a:t>
            </a:r>
            <a:r>
              <a:rPr lang="en-GB" altLang="en-US" dirty="0">
                <a:latin typeface="Arial" panose="020B0604020202020204" pitchFamily="34" charset="0"/>
                <a:cs typeface="Arial" panose="020B0604020202020204" pitchFamily="34" charset="0"/>
              </a:rPr>
              <a:t>: a stable package. This package has three packages depending</a:t>
            </a:r>
          </a:p>
          <a:p>
            <a:pPr eaLnBrk="1" hangingPunct="1"/>
            <a:r>
              <a:rPr lang="en-GB" altLang="en-US" dirty="0">
                <a:latin typeface="Arial" panose="020B0604020202020204" pitchFamily="34" charset="0"/>
                <a:cs typeface="Arial" panose="020B0604020202020204" pitchFamily="34" charset="0"/>
              </a:rPr>
              <a:t>upon it, and therefore it has three good reasons not to change. We say that it is </a:t>
            </a:r>
            <a:r>
              <a:rPr lang="en-GB" altLang="en-US" i="1" dirty="0">
                <a:latin typeface="Arial" panose="020B0604020202020204" pitchFamily="34" charset="0"/>
                <a:cs typeface="Arial" panose="020B0604020202020204" pitchFamily="34" charset="0"/>
              </a:rPr>
              <a:t>responsible</a:t>
            </a:r>
          </a:p>
          <a:p>
            <a:pPr eaLnBrk="1" hangingPunct="1"/>
            <a:r>
              <a:rPr lang="en-GB" altLang="en-US" dirty="0">
                <a:latin typeface="Arial" panose="020B0604020202020204" pitchFamily="34" charset="0"/>
                <a:cs typeface="Arial" panose="020B0604020202020204" pitchFamily="34" charset="0"/>
              </a:rPr>
              <a:t>to those three packages. On the other hand, X depends upon nothing, so it has no</a:t>
            </a:r>
          </a:p>
          <a:p>
            <a:pPr eaLnBrk="1" hangingPunct="1"/>
            <a:r>
              <a:rPr lang="en-GB" altLang="en-US" dirty="0">
                <a:latin typeface="Arial" panose="020B0604020202020204" pitchFamily="34" charset="0"/>
                <a:cs typeface="Arial" panose="020B0604020202020204" pitchFamily="34" charset="0"/>
              </a:rPr>
              <a:t>external influence to make it change. We say it is </a:t>
            </a:r>
            <a:r>
              <a:rPr lang="en-GB" altLang="en-US" i="1" dirty="0">
                <a:latin typeface="Arial" panose="020B0604020202020204" pitchFamily="34" charset="0"/>
                <a:cs typeface="Arial" panose="020B0604020202020204" pitchFamily="34" charset="0"/>
              </a:rPr>
              <a:t>independent</a:t>
            </a:r>
            <a:r>
              <a:rPr lang="en-GB" altLang="en-US" dirty="0">
                <a:latin typeface="Arial" panose="020B0604020202020204" pitchFamily="34" charset="0"/>
                <a:cs typeface="Arial" panose="020B0604020202020204" pitchFamily="34" charset="0"/>
              </a:rPr>
              <a:t>.</a:t>
            </a:r>
          </a:p>
          <a:p>
            <a:pPr eaLnBrk="1" hangingPunct="1"/>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78725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49A2D6-17FA-4A12-9B8E-33E1317DC725}" type="slidenum">
              <a:rPr lang="en-GB" altLang="en-US"/>
              <a:pPr/>
              <a:t>52</a:t>
            </a:fld>
            <a:endParaRPr lang="en-GB" altLang="en-US"/>
          </a:p>
        </p:txBody>
      </p:sp>
      <p:sp>
        <p:nvSpPr>
          <p:cNvPr id="123906" name="Rectangle 2"/>
          <p:cNvSpPr>
            <a:spLocks noGrp="1" noRot="1" noChangeAspect="1" noChangeArrowheads="1" noTextEdit="1"/>
          </p:cNvSpPr>
          <p:nvPr>
            <p:ph type="sldImg"/>
          </p:nvPr>
        </p:nvSpPr>
        <p:spPr>
          <a:xfrm>
            <a:off x="898525" y="746125"/>
            <a:ext cx="4967288" cy="3727450"/>
          </a:xfrm>
          <a:ln/>
        </p:spPr>
      </p:sp>
      <p:sp>
        <p:nvSpPr>
          <p:cNvPr id="123907" name="Rectangle 3"/>
          <p:cNvSpPr>
            <a:spLocks noGrp="1" noChangeArrowheads="1"/>
          </p:cNvSpPr>
          <p:nvPr>
            <p:ph type="body" idx="1"/>
          </p:nvPr>
        </p:nvSpPr>
        <p:spPr>
          <a:xfrm>
            <a:off x="901594" y="4721895"/>
            <a:ext cx="4957976" cy="44741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Arial" panose="020B0604020202020204" pitchFamily="34" charset="0"/>
                <a:cs typeface="Arial" panose="020B0604020202020204" pitchFamily="34" charset="0"/>
              </a:rPr>
              <a:t>Figure shows a very instable package. Y has no other packages</a:t>
            </a:r>
          </a:p>
          <a:p>
            <a:pPr eaLnBrk="1" hangingPunct="1"/>
            <a:r>
              <a:rPr lang="en-GB" altLang="en-US" dirty="0">
                <a:latin typeface="Arial" panose="020B0604020202020204" pitchFamily="34" charset="0"/>
                <a:cs typeface="Arial" panose="020B0604020202020204" pitchFamily="34" charset="0"/>
              </a:rPr>
              <a:t>depending upon it; we say that it is irresponsible. Y also has three packages that</a:t>
            </a:r>
          </a:p>
          <a:p>
            <a:pPr eaLnBrk="1" hangingPunct="1"/>
            <a:r>
              <a:rPr lang="en-GB" altLang="en-US" dirty="0">
                <a:latin typeface="Arial" panose="020B0604020202020204" pitchFamily="34" charset="0"/>
                <a:cs typeface="Arial" panose="020B0604020202020204" pitchFamily="34" charset="0"/>
              </a:rPr>
              <a:t>it depends upon, so changes may come from three external sources. We say that Y is</a:t>
            </a:r>
          </a:p>
          <a:p>
            <a:pPr eaLnBrk="1" hangingPunct="1"/>
            <a:r>
              <a:rPr lang="en-GB" altLang="en-US" dirty="0">
                <a:latin typeface="Arial" panose="020B0604020202020204" pitchFamily="34" charset="0"/>
                <a:cs typeface="Arial" panose="020B0604020202020204" pitchFamily="34" charset="0"/>
              </a:rPr>
              <a:t>dependent.</a:t>
            </a:r>
          </a:p>
          <a:p>
            <a:pPr eaLnBrk="1" hangingPunct="1"/>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9137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94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a:extLst>
              <a:ext uri="{FF2B5EF4-FFF2-40B4-BE49-F238E27FC236}">
                <a16:creationId xmlns:a16="http://schemas.microsoft.com/office/drawing/2014/main" id="{8BFE3782-FECA-4456-80DA-4CB03B40F5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4588" indent="-228600">
              <a:spcBef>
                <a:spcPct val="30000"/>
              </a:spcBef>
              <a:defRPr kumimoji="1" sz="1200">
                <a:solidFill>
                  <a:schemeClr val="tx1"/>
                </a:solidFill>
                <a:latin typeface="Times New Roman" panose="02020603050405020304" pitchFamily="18" charset="0"/>
              </a:defRPr>
            </a:lvl3pPr>
            <a:lvl4pPr marL="1601788" indent="-228600">
              <a:spcBef>
                <a:spcPct val="30000"/>
              </a:spcBef>
              <a:defRPr kumimoji="1" sz="1200">
                <a:solidFill>
                  <a:schemeClr val="tx1"/>
                </a:solidFill>
                <a:latin typeface="Times New Roman" panose="02020603050405020304" pitchFamily="18" charset="0"/>
              </a:defRPr>
            </a:lvl4pPr>
            <a:lvl5pPr marL="2058988" indent="-228600">
              <a:spcBef>
                <a:spcPct val="30000"/>
              </a:spcBef>
              <a:defRPr kumimoji="1" sz="1200">
                <a:solidFill>
                  <a:schemeClr val="tx1"/>
                </a:solidFill>
                <a:latin typeface="Times New Roman" panose="02020603050405020304" pitchFamily="18" charset="0"/>
              </a:defRPr>
            </a:lvl5pPr>
            <a:lvl6pPr marL="2516188"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3388"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30588"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7788"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587EA29-7236-410E-9527-C2F6AF0BD763}" type="slidenum">
              <a:rPr kumimoji="0" lang="en-GB" altLang="en-US" sz="1000" smtClean="0"/>
              <a:pPr>
                <a:spcBef>
                  <a:spcPct val="0"/>
                </a:spcBef>
              </a:pPr>
              <a:t>54</a:t>
            </a:fld>
            <a:endParaRPr kumimoji="0" lang="en-GB" altLang="en-US" sz="1000"/>
          </a:p>
        </p:txBody>
      </p:sp>
      <p:sp>
        <p:nvSpPr>
          <p:cNvPr id="121859" name="Rectangle 2">
            <a:extLst>
              <a:ext uri="{FF2B5EF4-FFF2-40B4-BE49-F238E27FC236}">
                <a16:creationId xmlns:a16="http://schemas.microsoft.com/office/drawing/2014/main" id="{C8E04BB7-B01A-4FF3-A5E8-3A27A63609B2}"/>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7630E469-15B1-4C38-AB7E-87B85F34C9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89777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026"/>
          <p:cNvSpPr>
            <a:spLocks noGrp="1" noRot="1" noChangeAspect="1" noChangeArrowheads="1" noTextEdit="1"/>
          </p:cNvSpPr>
          <p:nvPr>
            <p:ph type="sldImg"/>
          </p:nvPr>
        </p:nvSpPr>
        <p:spPr>
          <a:ln/>
        </p:spPr>
      </p:sp>
      <p:sp>
        <p:nvSpPr>
          <p:cNvPr id="55298" name="Rectangle 1027"/>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421524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xfrm>
            <a:off x="901594" y="4579631"/>
            <a:ext cx="4957976" cy="5190247"/>
          </a:xfrm>
          <a:noFill/>
          <a:ln/>
        </p:spPr>
        <p:txBody>
          <a:bodyPr/>
          <a:lstStyle/>
          <a:p>
            <a:pPr eaLnBrk="1" hangingPunct="1"/>
            <a:r>
              <a:rPr lang="en-GB" sz="800" b="1" dirty="0">
                <a:latin typeface="Arial-BoldMT"/>
                <a:cs typeface="Arial" pitchFamily="34" charset="0"/>
              </a:rPr>
              <a:t>User quality needs </a:t>
            </a:r>
            <a:r>
              <a:rPr lang="en-GB" sz="800" dirty="0">
                <a:latin typeface="ArialMT"/>
                <a:cs typeface="Arial" pitchFamily="34" charset="0"/>
              </a:rPr>
              <a:t>can be specified as quality requirements by quality in use metrics, by external metrics, and sometimes by internal metrics. These requirements specified by metrics should be used as criteria when a product is validated. Achieving a product which satisfies the user’s needs normally</a:t>
            </a:r>
          </a:p>
          <a:p>
            <a:pPr eaLnBrk="1" hangingPunct="1"/>
            <a:r>
              <a:rPr lang="en-GB" sz="800" dirty="0">
                <a:latin typeface="ArialMT"/>
                <a:cs typeface="Arial" pitchFamily="34" charset="0"/>
              </a:rPr>
              <a:t>requires an iterative approach to software development with continual feedback from a user perspective.</a:t>
            </a:r>
            <a:endParaRPr lang="en-GB" sz="800" dirty="0">
              <a:latin typeface="Arial-BoldMT"/>
              <a:cs typeface="Arial" pitchFamily="34" charset="0"/>
            </a:endParaRPr>
          </a:p>
          <a:p>
            <a:pPr eaLnBrk="1" hangingPunct="1"/>
            <a:r>
              <a:rPr lang="en-GB" sz="800" b="1" dirty="0">
                <a:latin typeface="Arial-BoldMT"/>
                <a:cs typeface="Arial" pitchFamily="34" charset="0"/>
              </a:rPr>
              <a:t>External Quality Requirements </a:t>
            </a:r>
            <a:r>
              <a:rPr lang="en-GB" sz="800" dirty="0">
                <a:latin typeface="ArialMT"/>
                <a:cs typeface="Arial" pitchFamily="34" charset="0"/>
              </a:rPr>
              <a:t>specify the required level of quality from the external view. They include requirements derived from user quality needs, including quality in use requirements. External quality requirements are used as the target for validation at various stages of development. External quality requirements for all the quality characteristics defined in this part of ISO/IEC 9126 should be stated in the quality requirements specification using external metrics, should be transformed into internal quality requirements, and should be used as criteria when a product is evaluated.</a:t>
            </a:r>
          </a:p>
          <a:p>
            <a:pPr eaLnBrk="1" hangingPunct="1"/>
            <a:r>
              <a:rPr lang="en-GB" sz="800" b="1" dirty="0">
                <a:latin typeface="Arial-BoldMT"/>
                <a:cs typeface="Arial" pitchFamily="34" charset="0"/>
              </a:rPr>
              <a:t>Internal Quality Requirements </a:t>
            </a:r>
            <a:r>
              <a:rPr lang="en-GB" sz="800" dirty="0">
                <a:latin typeface="ArialMT"/>
                <a:cs typeface="Arial" pitchFamily="34" charset="0"/>
              </a:rPr>
              <a:t>specify the level of required quality from the internal view of the product. Internal quality requirements are used to specify properties of interim products. These can include static and dynamic models, other documents and source code. Internal quality requirements can be used as targets for validation at various stages of development. They can also be used for defining strategies of development and criteria for evaluation and verification during development. This may include the use of additional metrics (e.g. for reusability). Specific internal quality requirements should be specified quantitatively using internal metrics.</a:t>
            </a:r>
          </a:p>
          <a:p>
            <a:pPr eaLnBrk="1" hangingPunct="1"/>
            <a:r>
              <a:rPr lang="en-GB" sz="800" b="1" dirty="0">
                <a:latin typeface="Arial-BoldMT"/>
                <a:cs typeface="Arial" pitchFamily="34" charset="0"/>
              </a:rPr>
              <a:t>Internal quality </a:t>
            </a:r>
            <a:r>
              <a:rPr lang="en-GB" sz="800" dirty="0">
                <a:latin typeface="ArialMT"/>
                <a:cs typeface="Arial" pitchFamily="34" charset="0"/>
              </a:rPr>
              <a:t>is the totality of characteristics of the software product from an internal view</a:t>
            </a:r>
            <a:r>
              <a:rPr lang="en-GB" sz="800" i="1" dirty="0">
                <a:latin typeface="Arial-ItalicMT"/>
                <a:cs typeface="Arial" pitchFamily="34" charset="0"/>
              </a:rPr>
              <a:t>. </a:t>
            </a:r>
            <a:r>
              <a:rPr lang="en-GB" sz="800" dirty="0">
                <a:latin typeface="ArialMT"/>
                <a:cs typeface="Arial" pitchFamily="34" charset="0"/>
              </a:rPr>
              <a:t>Internal quality is measured and evaluated against the internal quality requirements. Details of software product quality can be improved during code implementation, reviewing and testing, but the fundamental nature of the software product quality represented by internal quality remains unchanged unless redesigned.</a:t>
            </a:r>
          </a:p>
          <a:p>
            <a:pPr eaLnBrk="1" hangingPunct="1"/>
            <a:r>
              <a:rPr lang="en-GB" sz="800" b="1" dirty="0">
                <a:latin typeface="Arial-BoldMT"/>
                <a:cs typeface="Arial" pitchFamily="34" charset="0"/>
              </a:rPr>
              <a:t>Estimated (or Predicted) External Quality </a:t>
            </a:r>
            <a:r>
              <a:rPr lang="en-GB" sz="800" dirty="0">
                <a:latin typeface="ArialMT"/>
                <a:cs typeface="Arial" pitchFamily="34" charset="0"/>
              </a:rPr>
              <a:t>is the quality that is estimated or predicted for the end software product at each stage of development for each quality characteristic, based on knowledge of the internal quality.</a:t>
            </a:r>
          </a:p>
          <a:p>
            <a:pPr eaLnBrk="1" hangingPunct="1"/>
            <a:r>
              <a:rPr lang="en-GB" sz="800" b="1" dirty="0">
                <a:latin typeface="Arial-BoldMT"/>
                <a:cs typeface="Arial" pitchFamily="34" charset="0"/>
              </a:rPr>
              <a:t>External Quality </a:t>
            </a:r>
            <a:r>
              <a:rPr lang="en-GB" sz="800" dirty="0">
                <a:latin typeface="ArialMT"/>
                <a:cs typeface="Arial" pitchFamily="34" charset="0"/>
              </a:rPr>
              <a:t>is the totality of characteristics of the software product from an external view. It is the quality when the software is executed, which is typically measured and evaluated while testing in a simulated environment with simulated data using external metrics. During testing, most faults should</a:t>
            </a:r>
          </a:p>
          <a:p>
            <a:pPr eaLnBrk="1" hangingPunct="1"/>
            <a:r>
              <a:rPr lang="en-GB" sz="800" dirty="0">
                <a:latin typeface="ArialMT"/>
                <a:cs typeface="Arial" pitchFamily="34" charset="0"/>
              </a:rPr>
              <a:t>be discovered and eliminated. However, some faults may still remain after testing. As it is difficult to correct the software architecture or other fundamental design aspects of the software, the fundamental design usually remains unchanged throughout testing.</a:t>
            </a:r>
          </a:p>
          <a:p>
            <a:pPr eaLnBrk="1" hangingPunct="1"/>
            <a:r>
              <a:rPr lang="en-GB" sz="800" b="1" dirty="0">
                <a:latin typeface="Arial-BoldMT"/>
                <a:cs typeface="Arial" pitchFamily="34" charset="0"/>
              </a:rPr>
              <a:t>Estimated (or Predicted) Quality in Use </a:t>
            </a:r>
            <a:r>
              <a:rPr lang="en-GB" sz="800" dirty="0">
                <a:latin typeface="ArialMT"/>
                <a:cs typeface="Arial" pitchFamily="34" charset="0"/>
              </a:rPr>
              <a:t>is the quality that is estimated or predicted for the end software product at each stage of development for each quality in use characteristic, and based on knowledge of the internal and external quality.</a:t>
            </a:r>
          </a:p>
          <a:p>
            <a:pPr eaLnBrk="1" hangingPunct="1"/>
            <a:r>
              <a:rPr lang="en-GB" sz="800" dirty="0">
                <a:latin typeface="ArialMT"/>
                <a:cs typeface="Arial" pitchFamily="34" charset="0"/>
              </a:rPr>
              <a:t>NOTE External quality and quality in use can be estimated and predicted during development for each quality characteristic defined in this part of ISO/IEC 9126 when proper technologies are developed. However as the</a:t>
            </a:r>
          </a:p>
          <a:p>
            <a:pPr eaLnBrk="1" hangingPunct="1"/>
            <a:r>
              <a:rPr lang="en-GB" sz="800" dirty="0">
                <a:latin typeface="ArialMT"/>
                <a:cs typeface="Arial" pitchFamily="34" charset="0"/>
              </a:rPr>
              <a:t>current state of the art does not provide all the support necessary for the purposes of prediction, more technology should be developed to show the co-relation between internal quality external quality and quality in use.</a:t>
            </a:r>
          </a:p>
          <a:p>
            <a:pPr eaLnBrk="1" hangingPunct="1"/>
            <a:r>
              <a:rPr lang="en-GB" sz="800" b="1" dirty="0">
                <a:latin typeface="Arial-BoldMT"/>
                <a:cs typeface="Arial" pitchFamily="34" charset="0"/>
              </a:rPr>
              <a:t>Quality in Use </a:t>
            </a:r>
            <a:r>
              <a:rPr lang="en-GB" sz="800" dirty="0">
                <a:latin typeface="ArialMT"/>
                <a:cs typeface="Arial" pitchFamily="34" charset="0"/>
              </a:rPr>
              <a:t>is the user’s view of the quality of the software product when it is used in a specific environment and a specific context of use. It measures the extent to which users can achieve their goals in a particular environment, rather than measuring the properties of the software itself .</a:t>
            </a:r>
            <a:endParaRPr lang="en-GB" sz="800" dirty="0">
              <a:latin typeface="Arial-BoldMT"/>
              <a:cs typeface="Arial" pitchFamily="34" charset="0"/>
            </a:endParaRPr>
          </a:p>
          <a:p>
            <a:pPr eaLnBrk="1" hangingPunct="1"/>
            <a:endParaRPr lang="en-GB" sz="800" dirty="0">
              <a:latin typeface="Arial" pitchFamily="34" charset="0"/>
              <a:cs typeface="Arial" pitchFamily="34" charset="0"/>
            </a:endParaRPr>
          </a:p>
        </p:txBody>
      </p:sp>
    </p:spTree>
    <p:extLst>
      <p:ext uri="{BB962C8B-B14F-4D97-AF65-F5344CB8AC3E}">
        <p14:creationId xmlns:p14="http://schemas.microsoft.com/office/powerpoint/2010/main" val="386153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xfrm>
            <a:off x="901595" y="4721895"/>
            <a:ext cx="5035345" cy="4638774"/>
          </a:xfrm>
          <a:noFill/>
          <a:ln/>
        </p:spPr>
        <p:txBody>
          <a:bodyPr/>
          <a:lstStyle/>
          <a:p>
            <a:pPr eaLnBrk="1" hangingPunct="1"/>
            <a:r>
              <a:rPr lang="en-GB" b="1">
                <a:latin typeface="Arial-BoldMT"/>
                <a:cs typeface="Arial" pitchFamily="34" charset="0"/>
              </a:rPr>
              <a:t>Functionality</a:t>
            </a:r>
          </a:p>
          <a:p>
            <a:pPr eaLnBrk="1" hangingPunct="1"/>
            <a:r>
              <a:rPr lang="en-GB">
                <a:latin typeface="ArialMT"/>
                <a:cs typeface="Arial" pitchFamily="34" charset="0"/>
              </a:rPr>
              <a:t>The capability of the software product to provide functions which meet stated and implied needs when the software is used under specified conditions.</a:t>
            </a:r>
            <a:endParaRPr lang="en-GB">
              <a:latin typeface="Arial-BoldMT"/>
              <a:cs typeface="Arial" pitchFamily="34" charset="0"/>
            </a:endParaRPr>
          </a:p>
          <a:p>
            <a:pPr eaLnBrk="1" hangingPunct="1"/>
            <a:r>
              <a:rPr lang="en-GB" b="1">
                <a:latin typeface="Arial-BoldMT"/>
                <a:cs typeface="Arial" pitchFamily="34" charset="0"/>
              </a:rPr>
              <a:t>Reliability</a:t>
            </a:r>
          </a:p>
          <a:p>
            <a:pPr eaLnBrk="1" hangingPunct="1"/>
            <a:r>
              <a:rPr lang="en-GB">
                <a:latin typeface="ArialMT"/>
                <a:cs typeface="Arial" pitchFamily="34" charset="0"/>
              </a:rPr>
              <a:t>The capability of the software product to maintain a specified level of performance when used under specified conditions.</a:t>
            </a:r>
          </a:p>
          <a:p>
            <a:pPr eaLnBrk="1" hangingPunct="1"/>
            <a:r>
              <a:rPr lang="en-GB" b="1">
                <a:latin typeface="Arial-BoldMT"/>
                <a:cs typeface="Arial" pitchFamily="34" charset="0"/>
              </a:rPr>
              <a:t>Usability</a:t>
            </a:r>
          </a:p>
          <a:p>
            <a:pPr eaLnBrk="1" hangingPunct="1"/>
            <a:r>
              <a:rPr lang="en-GB">
                <a:latin typeface="ArialMT"/>
                <a:cs typeface="Arial" pitchFamily="34" charset="0"/>
              </a:rPr>
              <a:t>The capability of the software product to be understood, learned, used and attractive to the user, when used under specified conditions.</a:t>
            </a:r>
          </a:p>
          <a:p>
            <a:pPr eaLnBrk="1" hangingPunct="1"/>
            <a:r>
              <a:rPr lang="en-GB" b="1">
                <a:latin typeface="Arial-BoldMT"/>
                <a:cs typeface="Arial" pitchFamily="34" charset="0"/>
              </a:rPr>
              <a:t>Efficiency</a:t>
            </a:r>
          </a:p>
          <a:p>
            <a:pPr eaLnBrk="1" hangingPunct="1"/>
            <a:r>
              <a:rPr lang="en-GB">
                <a:latin typeface="ArialMT"/>
                <a:cs typeface="Arial" pitchFamily="34" charset="0"/>
              </a:rPr>
              <a:t>The capability of the software product to provide appropriate performance, relative to the amount of resources used, under stated conditions.</a:t>
            </a:r>
            <a:endParaRPr lang="en-GB">
              <a:latin typeface="Arial-BoldMT"/>
              <a:cs typeface="Arial" pitchFamily="34" charset="0"/>
            </a:endParaRPr>
          </a:p>
          <a:p>
            <a:pPr eaLnBrk="1" hangingPunct="1"/>
            <a:r>
              <a:rPr lang="en-GB" b="1">
                <a:latin typeface="Arial-BoldMT"/>
                <a:cs typeface="Arial" pitchFamily="34" charset="0"/>
              </a:rPr>
              <a:t>Maintainability</a:t>
            </a:r>
          </a:p>
          <a:p>
            <a:pPr eaLnBrk="1" hangingPunct="1"/>
            <a:r>
              <a:rPr lang="en-GB">
                <a:latin typeface="ArialMT"/>
                <a:cs typeface="Arial" pitchFamily="34" charset="0"/>
              </a:rPr>
              <a:t>The capability of the software product to be modified. Modifications may include corrections,improvements or adaptation of the software to changes in environment, and  in requirements and functional specifications.</a:t>
            </a:r>
          </a:p>
          <a:p>
            <a:pPr eaLnBrk="1" hangingPunct="1"/>
            <a:r>
              <a:rPr lang="en-GB" b="1">
                <a:latin typeface="Arial-BoldMT"/>
                <a:cs typeface="Arial" pitchFamily="34" charset="0"/>
              </a:rPr>
              <a:t>Portability</a:t>
            </a:r>
          </a:p>
          <a:p>
            <a:pPr eaLnBrk="1" hangingPunct="1"/>
            <a:r>
              <a:rPr lang="en-GB">
                <a:latin typeface="ArialMT"/>
                <a:cs typeface="Arial" pitchFamily="34" charset="0"/>
              </a:rPr>
              <a:t>The capability of the software product to be transferred from one environment to another.</a:t>
            </a:r>
            <a:endParaRPr lang="en-GB">
              <a:latin typeface="Arial-BoldMT"/>
              <a:cs typeface="Arial" pitchFamily="34" charset="0"/>
            </a:endParaRPr>
          </a:p>
          <a:p>
            <a:pPr eaLnBrk="1" hangingPunct="1"/>
            <a:endParaRPr lang="en-GB">
              <a:latin typeface="Arial-BoldMT"/>
              <a:cs typeface="Arial" pitchFamily="34" charset="0"/>
            </a:endParaRPr>
          </a:p>
          <a:p>
            <a:pPr eaLnBrk="1" hangingPunct="1"/>
            <a:endParaRPr lang="en-GB">
              <a:latin typeface="ArialMT"/>
              <a:cs typeface="Arial" pitchFamily="34" charset="0"/>
            </a:endParaRPr>
          </a:p>
        </p:txBody>
      </p:sp>
    </p:spTree>
    <p:extLst>
      <p:ext uri="{BB962C8B-B14F-4D97-AF65-F5344CB8AC3E}">
        <p14:creationId xmlns:p14="http://schemas.microsoft.com/office/powerpoint/2010/main" val="858660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xfrm>
            <a:off x="901595" y="4721895"/>
            <a:ext cx="5035345" cy="4638774"/>
          </a:xfrm>
          <a:noFill/>
          <a:ln/>
        </p:spPr>
        <p:txBody>
          <a:bodyPr/>
          <a:lstStyle/>
          <a:p>
            <a:pPr eaLnBrk="1" hangingPunct="1"/>
            <a:r>
              <a:rPr lang="en-GB" b="1">
                <a:latin typeface="Arial-BoldMT"/>
                <a:cs typeface="Arial" pitchFamily="34" charset="0"/>
              </a:rPr>
              <a:t>Effectiveness</a:t>
            </a:r>
          </a:p>
          <a:p>
            <a:pPr eaLnBrk="1" hangingPunct="1"/>
            <a:r>
              <a:rPr lang="en-GB">
                <a:latin typeface="ArialMT"/>
                <a:cs typeface="Arial" pitchFamily="34" charset="0"/>
              </a:rPr>
              <a:t>The capability of the software product to enable users to achieve specified goals with accuracy and completeness in a specified context of use.</a:t>
            </a:r>
          </a:p>
          <a:p>
            <a:pPr eaLnBrk="1" hangingPunct="1"/>
            <a:r>
              <a:rPr lang="en-GB" b="1">
                <a:latin typeface="Arial-BoldMT"/>
                <a:cs typeface="Arial" pitchFamily="34" charset="0"/>
              </a:rPr>
              <a:t>Productivity</a:t>
            </a:r>
          </a:p>
          <a:p>
            <a:pPr eaLnBrk="1" hangingPunct="1"/>
            <a:r>
              <a:rPr lang="en-GB">
                <a:latin typeface="ArialMT"/>
                <a:cs typeface="Arial" pitchFamily="34" charset="0"/>
              </a:rPr>
              <a:t>The capability of the software product to enable users to expend appropriate amounts of resources in relation to the effectiveness achieved in a specified context of use.</a:t>
            </a:r>
            <a:endParaRPr lang="en-GB">
              <a:latin typeface="Arial-BoldMT"/>
              <a:cs typeface="Arial" pitchFamily="34" charset="0"/>
            </a:endParaRPr>
          </a:p>
          <a:p>
            <a:pPr eaLnBrk="1" hangingPunct="1"/>
            <a:r>
              <a:rPr lang="en-GB">
                <a:latin typeface="ArialMT"/>
                <a:cs typeface="Arial" pitchFamily="34" charset="0"/>
              </a:rPr>
              <a:t>NOTE Relevant resources can include time to complete the task, the user’s effort, materials or the financial cost of usage.</a:t>
            </a:r>
          </a:p>
          <a:p>
            <a:pPr eaLnBrk="1" hangingPunct="1"/>
            <a:r>
              <a:rPr lang="en-GB" b="1">
                <a:latin typeface="Arial-BoldMT"/>
                <a:cs typeface="Arial" pitchFamily="34" charset="0"/>
              </a:rPr>
              <a:t>Safety</a:t>
            </a:r>
          </a:p>
          <a:p>
            <a:pPr eaLnBrk="1" hangingPunct="1"/>
            <a:r>
              <a:rPr lang="en-GB">
                <a:latin typeface="ArialMT"/>
                <a:cs typeface="Arial" pitchFamily="34" charset="0"/>
              </a:rPr>
              <a:t>The capability of the software product to achieve acceptable levels of risk of harm to people, business, software, property or the environment in a specified context of use.</a:t>
            </a:r>
          </a:p>
          <a:p>
            <a:pPr eaLnBrk="1" hangingPunct="1"/>
            <a:r>
              <a:rPr lang="en-GB">
                <a:latin typeface="ArialMT"/>
                <a:cs typeface="Arial" pitchFamily="34" charset="0"/>
              </a:rPr>
              <a:t>NOTE Risks are usually a result of deficiencies in the functionality (including security), reliability, usability or maintainability.</a:t>
            </a:r>
          </a:p>
          <a:p>
            <a:pPr eaLnBrk="1" hangingPunct="1"/>
            <a:r>
              <a:rPr lang="en-GB" b="1">
                <a:latin typeface="Arial-BoldMT"/>
                <a:cs typeface="Arial" pitchFamily="34" charset="0"/>
              </a:rPr>
              <a:t>Satisfaction</a:t>
            </a:r>
          </a:p>
          <a:p>
            <a:pPr eaLnBrk="1" hangingPunct="1"/>
            <a:r>
              <a:rPr lang="en-GB">
                <a:latin typeface="ArialMT"/>
                <a:cs typeface="Arial" pitchFamily="34" charset="0"/>
              </a:rPr>
              <a:t>The capability of the software product to satisfy users in a specified context of use.</a:t>
            </a:r>
          </a:p>
          <a:p>
            <a:pPr eaLnBrk="1" hangingPunct="1"/>
            <a:r>
              <a:rPr lang="en-GB">
                <a:latin typeface="ArialMT"/>
                <a:cs typeface="Arial" pitchFamily="34" charset="0"/>
              </a:rPr>
              <a:t>NOTE Satisfaction is the user’s response to interaction with the product, and includes attitudes towards use of the product.</a:t>
            </a:r>
            <a:endParaRPr lang="en-GB">
              <a:latin typeface="Arial-BoldMT"/>
              <a:cs typeface="Arial" pitchFamily="34" charset="0"/>
            </a:endParaRPr>
          </a:p>
          <a:p>
            <a:pPr eaLnBrk="1" hangingPunct="1"/>
            <a:endParaRPr lang="en-GB">
              <a:latin typeface="ArialMT"/>
              <a:cs typeface="Arial" pitchFamily="34" charset="0"/>
            </a:endParaRPr>
          </a:p>
        </p:txBody>
      </p:sp>
    </p:spTree>
    <p:extLst>
      <p:ext uri="{BB962C8B-B14F-4D97-AF65-F5344CB8AC3E}">
        <p14:creationId xmlns:p14="http://schemas.microsoft.com/office/powerpoint/2010/main" val="300421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B0BC990-D1B8-488F-879F-DEE7C9BEB1FC}"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2D136F3-5C45-4EBC-9669-E824CD88AEE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C91916D-109B-4B87-B84E-A482EE7E02A2}"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346075" y="2087758"/>
            <a:ext cx="8448674" cy="4228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EDD9525-9426-4FA5-96F2-57E120425B03}"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77838"/>
            <a:ext cx="2057400" cy="52228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77838"/>
            <a:ext cx="6019800" cy="5222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4F9D267-690E-44A1-A037-7C0D2DB0E89A}" type="slidenum">
              <a:rPr lang="en-GB"/>
              <a:pPr>
                <a:defRPr/>
              </a:pPr>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74EC206-65D4-4B8A-92E0-EE0FE451FE20}" type="slidenum">
              <a:rPr lang="en-GB"/>
              <a:pPr>
                <a:defRPr/>
              </a:pPr>
              <a:t>‹#›</a:t>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B994BD4-52C0-4F0E-B057-97B47B8A62F6}"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EF4939A-C704-4B1F-A185-9E55B27E1FEA}"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9551F1E-32A5-480C-BAFE-E95708F331A2}" type="slidenum">
              <a:rPr lang="en-GB"/>
              <a:pPr>
                <a:defRPr/>
              </a:pPr>
              <a:t>‹#›</a:t>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7427699E-03F7-462D-85FF-519C4291ECE0}" type="slidenum">
              <a:rPr lang="en-GB"/>
              <a:pPr>
                <a:defRPr/>
              </a:pPr>
              <a:t>‹#›</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F6703D4B-E305-40BE-9127-EC57B9F82D8B}" type="slidenum">
              <a:rPr lang="en-GB"/>
              <a:pPr>
                <a:defRPr/>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267A9B93-818D-431B-967D-1D3D791CB841}" type="slidenum">
              <a:rPr lang="en-GB"/>
              <a:pPr>
                <a:defRPr/>
              </a:pPr>
              <a:t>‹#›</a:t>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97B3811-A58B-49F3-861F-DAA078D2B02A}" type="slidenum">
              <a:rPr lang="en-GB"/>
              <a:pPr>
                <a:defRPr/>
              </a:pPr>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643B26FF-45D5-4537-9AB2-D371C46EB74D}" type="slidenum">
              <a:rPr lang="en-GB"/>
              <a:pPr>
                <a:defRPr/>
              </a:pPr>
              <a:t>‹#›</a:t>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06D88B5-4217-4813-9497-CA7F5478076D}" type="slidenum">
              <a:rPr lang="en-GB"/>
              <a:pPr>
                <a:defRPr/>
              </a:pPr>
              <a:t>‹#›</a:t>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FC66381-26B2-417E-8041-7C0E2D98111A}"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67958C8B-DE6D-4D2C-B10C-A4357D831BEC}"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69620113-F583-4754-A456-4039BD4C829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0E9D841F-B0FC-417F-829E-DB1BCD65CE28}"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3FFFF9D-4F07-41E1-8655-97110CE9E73D}"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9DE6A1EB-9EDC-429E-95B4-516DA053BFE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9BE8E76-F065-41B7-A484-3E748FEDA524}"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GB"/>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GB"/>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EE2D7385-A9F4-4F82-8EC1-64931493C7C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346075" y="1279525"/>
            <a:ext cx="8448675" cy="695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346075" y="2079625"/>
            <a:ext cx="8448675" cy="4227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13316" name="Picture 17" descr="ENU_Logo_be0f34.png"/>
          <p:cNvPicPr>
            <a:picLocks noChangeAspect="1"/>
          </p:cNvPicPr>
          <p:nvPr/>
        </p:nvPicPr>
        <p:blipFill>
          <a:blip r:embed="rId17" cstate="print"/>
          <a:srcRect/>
          <a:stretch>
            <a:fillRect/>
          </a:stretch>
        </p:blipFill>
        <p:spPr bwMode="auto">
          <a:xfrm>
            <a:off x="6594475" y="352425"/>
            <a:ext cx="2200275"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Lst>
  <p:hf hdr="0" ftr="0" dt="0"/>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Arial" charset="0"/>
        </a:defRPr>
      </a:lvl2pPr>
      <a:lvl3pPr algn="l" rtl="0" fontAlgn="base">
        <a:spcBef>
          <a:spcPct val="0"/>
        </a:spcBef>
        <a:spcAft>
          <a:spcPct val="0"/>
        </a:spcAft>
        <a:defRPr sz="3200" b="1">
          <a:solidFill>
            <a:schemeClr val="tx1"/>
          </a:solidFill>
          <a:latin typeface="Arial" charset="0"/>
        </a:defRPr>
      </a:lvl3pPr>
      <a:lvl4pPr algn="l" rtl="0" fontAlgn="base">
        <a:spcBef>
          <a:spcPct val="0"/>
        </a:spcBef>
        <a:spcAft>
          <a:spcPct val="0"/>
        </a:spcAft>
        <a:defRPr sz="3200" b="1">
          <a:solidFill>
            <a:schemeClr val="tx1"/>
          </a:solidFill>
          <a:latin typeface="Arial" charset="0"/>
        </a:defRPr>
      </a:lvl4pPr>
      <a:lvl5pPr algn="l" rtl="0" fontAlgn="base">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600" b="1">
          <a:solidFill>
            <a:schemeClr val="tx1"/>
          </a:solidFill>
          <a:latin typeface="Arial" charset="0"/>
        </a:defRPr>
      </a:lvl6pPr>
      <a:lvl7pPr marL="914400" algn="ctr" rtl="0" eaLnBrk="1" fontAlgn="base" hangingPunct="1">
        <a:spcBef>
          <a:spcPct val="0"/>
        </a:spcBef>
        <a:spcAft>
          <a:spcPct val="0"/>
        </a:spcAft>
        <a:defRPr sz="3600" b="1">
          <a:solidFill>
            <a:schemeClr val="tx1"/>
          </a:solidFill>
          <a:latin typeface="Arial" charset="0"/>
        </a:defRPr>
      </a:lvl7pPr>
      <a:lvl8pPr marL="1371600" algn="ctr" rtl="0" eaLnBrk="1" fontAlgn="base" hangingPunct="1">
        <a:spcBef>
          <a:spcPct val="0"/>
        </a:spcBef>
        <a:spcAft>
          <a:spcPct val="0"/>
        </a:spcAft>
        <a:defRPr sz="3600" b="1">
          <a:solidFill>
            <a:schemeClr val="tx1"/>
          </a:solidFill>
          <a:latin typeface="Arial" charset="0"/>
        </a:defRPr>
      </a:lvl8pPr>
      <a:lvl9pPr marL="1828800" algn="ctr" rtl="0" eaLnBrk="1" fontAlgn="base" hangingPunct="1">
        <a:spcBef>
          <a:spcPct val="0"/>
        </a:spcBef>
        <a:spcAft>
          <a:spcPct val="0"/>
        </a:spcAft>
        <a:defRPr sz="3600" b="1">
          <a:solidFill>
            <a:schemeClr val="tx1"/>
          </a:solidFill>
          <a:latin typeface="Arial"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600">
          <a:solidFill>
            <a:schemeClr val="tx1"/>
          </a:solidFill>
          <a:latin typeface="+mn-lt"/>
        </a:defRPr>
      </a:lvl2pPr>
      <a:lvl3pPr marL="1143000" indent="-228600" algn="l" rtl="0" fontAlgn="base">
        <a:spcBef>
          <a:spcPct val="20000"/>
        </a:spcBef>
        <a:spcAft>
          <a:spcPct val="0"/>
        </a:spcAft>
        <a:buChar char="•"/>
        <a:defRPr sz="1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96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96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cs typeface="Arial" charset="0"/>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cs typeface="Arial" charset="0"/>
              </a:defRPr>
            </a:lvl1pPr>
          </a:lstStyle>
          <a:p>
            <a:pPr>
              <a:defRPr/>
            </a:pPr>
            <a:fld id="{37B667FC-A999-4A8A-8EA6-5344B5AB7E8D}"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www.iso.org/iso/catalogue_detail.htm?csnumber=35733"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hyperlink" Target="https://www.youtube.com/watch?v=2aRsIUL48q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30C8434-E0D6-48F6-9873-43667EF80529}"/>
              </a:ext>
            </a:extLst>
          </p:cNvPr>
          <p:cNvSpPr>
            <a:spLocks noGrp="1" noChangeArrowheads="1"/>
          </p:cNvSpPr>
          <p:nvPr>
            <p:ph type="ctrTitle"/>
          </p:nvPr>
        </p:nvSpPr>
        <p:spPr>
          <a:xfrm>
            <a:off x="914400" y="1422400"/>
            <a:ext cx="7721600" cy="1143000"/>
          </a:xfrm>
        </p:spPr>
        <p:txBody>
          <a:bodyPr/>
          <a:lstStyle/>
          <a:p>
            <a:r>
              <a:rPr lang="en-US" altLang="en-US" sz="4400" dirty="0"/>
              <a:t>Unit 10 – Software Quality</a:t>
            </a:r>
          </a:p>
        </p:txBody>
      </p:sp>
      <p:sp>
        <p:nvSpPr>
          <p:cNvPr id="6147" name="Subtitle 2">
            <a:extLst>
              <a:ext uri="{FF2B5EF4-FFF2-40B4-BE49-F238E27FC236}">
                <a16:creationId xmlns:a16="http://schemas.microsoft.com/office/drawing/2014/main" id="{41F74753-8E5D-4B2B-841C-1C74564AE513}"/>
              </a:ext>
            </a:extLst>
          </p:cNvPr>
          <p:cNvSpPr>
            <a:spLocks noGrp="1" noChangeArrowheads="1"/>
          </p:cNvSpPr>
          <p:nvPr>
            <p:ph type="subTitle" idx="1"/>
          </p:nvPr>
        </p:nvSpPr>
        <p:spPr/>
        <p:txBody>
          <a:bodyPr/>
          <a:lstStyle/>
          <a:p>
            <a:endParaRPr lang="en-US" altLang="en-US"/>
          </a:p>
        </p:txBody>
      </p:sp>
      <p:sp>
        <p:nvSpPr>
          <p:cNvPr id="6148" name="Slide Number Placeholder 3">
            <a:extLst>
              <a:ext uri="{FF2B5EF4-FFF2-40B4-BE49-F238E27FC236}">
                <a16:creationId xmlns:a16="http://schemas.microsoft.com/office/drawing/2014/main" id="{4AB81231-88E5-427F-8669-7D03B5970D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1636941-B062-4722-AFF9-BC6B15FA5EF8}" type="slidenum">
              <a:rPr kumimoji="0" lang="en-US" altLang="en-US" sz="1400" smtClean="0">
                <a:solidFill>
                  <a:srgbClr val="5E574E"/>
                </a:solidFill>
                <a:latin typeface="Arial" panose="020B0604020202020204" pitchFamily="34" charset="0"/>
              </a:rPr>
              <a:pPr>
                <a:spcBef>
                  <a:spcPct val="50000"/>
                </a:spcBef>
                <a:buClrTx/>
                <a:buFontTx/>
                <a:buNone/>
              </a:pPr>
              <a:t>1</a:t>
            </a:fld>
            <a:endParaRPr kumimoji="0" lang="en-US" altLang="en-US" sz="1400">
              <a:solidFill>
                <a:srgbClr val="5E574E"/>
              </a:solidFill>
              <a:latin typeface="Arial" panose="020B0604020202020204" pitchFamily="34" charset="0"/>
            </a:endParaRPr>
          </a:p>
        </p:txBody>
      </p:sp>
    </p:spTree>
    <p:extLst>
      <p:ext uri="{BB962C8B-B14F-4D97-AF65-F5344CB8AC3E}">
        <p14:creationId xmlns:p14="http://schemas.microsoft.com/office/powerpoint/2010/main" val="187661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990600" y="609600"/>
            <a:ext cx="7010400" cy="1046163"/>
          </a:xfrm>
        </p:spPr>
        <p:txBody>
          <a:bodyPr/>
          <a:lstStyle/>
          <a:p>
            <a:pPr algn="ctr"/>
            <a:br>
              <a:rPr lang="en-GB" sz="1400" b="0">
                <a:latin typeface="Arial-BoldMT"/>
              </a:rPr>
            </a:br>
            <a:br>
              <a:rPr lang="en-GB" sz="1400" b="0">
                <a:latin typeface="Arial-BoldMT"/>
              </a:rPr>
            </a:br>
            <a:r>
              <a:rPr lang="en-GB" sz="2400">
                <a:latin typeface="Arial-BoldMT"/>
              </a:rPr>
              <a:t>Quality model for quality in use</a:t>
            </a:r>
            <a:br>
              <a:rPr lang="en-GB" sz="2400">
                <a:latin typeface="Arial-BoldMT"/>
              </a:rPr>
            </a:br>
            <a:endParaRPr lang="en-GB">
              <a:latin typeface="Arial-BoldMT"/>
            </a:endParaRPr>
          </a:p>
        </p:txBody>
      </p:sp>
      <p:pic>
        <p:nvPicPr>
          <p:cNvPr id="66562" name="Picture 3"/>
          <p:cNvPicPr>
            <a:picLocks noChangeAspect="1" noChangeArrowheads="1"/>
          </p:cNvPicPr>
          <p:nvPr/>
        </p:nvPicPr>
        <p:blipFill>
          <a:blip r:embed="rId3" cstate="print"/>
          <a:srcRect/>
          <a:stretch>
            <a:fillRect/>
          </a:stretch>
        </p:blipFill>
        <p:spPr bwMode="auto">
          <a:xfrm>
            <a:off x="251520" y="1828800"/>
            <a:ext cx="8863804" cy="296835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body" idx="1"/>
          </p:nvPr>
        </p:nvSpPr>
        <p:spPr>
          <a:xfrm>
            <a:off x="346075" y="2087563"/>
            <a:ext cx="8448675" cy="4229100"/>
          </a:xfrm>
        </p:spPr>
        <p:txBody>
          <a:bodyPr/>
          <a:lstStyle/>
          <a:p>
            <a:r>
              <a:rPr lang="en-GB" sz="2800" dirty="0"/>
              <a:t>The quality of a developed product is influenced by the quality of the production process</a:t>
            </a:r>
          </a:p>
          <a:p>
            <a:r>
              <a:rPr lang="en-GB" sz="2800" dirty="0"/>
              <a:t>Particularly important in software development as some product quality attributes are hard to assess</a:t>
            </a:r>
          </a:p>
          <a:p>
            <a:r>
              <a:rPr lang="en-GB" sz="2800" dirty="0"/>
              <a:t>However, there is a very complex and poorly understood relationship between software processes and product quality</a:t>
            </a:r>
          </a:p>
        </p:txBody>
      </p:sp>
      <p:sp>
        <p:nvSpPr>
          <p:cNvPr id="68610" name="Rectangle 3"/>
          <p:cNvSpPr>
            <a:spLocks noGrp="1" noChangeArrowheads="1"/>
          </p:cNvSpPr>
          <p:nvPr>
            <p:ph type="title"/>
          </p:nvPr>
        </p:nvSpPr>
        <p:spPr>
          <a:xfrm>
            <a:off x="346075" y="908720"/>
            <a:ext cx="8448675" cy="695325"/>
          </a:xfrm>
        </p:spPr>
        <p:txBody>
          <a:bodyPr/>
          <a:lstStyle/>
          <a:p>
            <a:r>
              <a:rPr lang="en-GB" dirty="0"/>
              <a:t>Process </a:t>
            </a:r>
            <a:r>
              <a:rPr lang="en-GB" sz="3600" dirty="0"/>
              <a:t>and</a:t>
            </a:r>
            <a:r>
              <a:rPr lang="en-GB" dirty="0"/>
              <a:t> product quality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346075" y="908720"/>
            <a:ext cx="8448675" cy="695325"/>
          </a:xfrm>
        </p:spPr>
        <p:txBody>
          <a:bodyPr/>
          <a:lstStyle/>
          <a:p>
            <a:r>
              <a:rPr lang="en-GB" dirty="0"/>
              <a:t>Process-based quality</a:t>
            </a:r>
          </a:p>
        </p:txBody>
      </p:sp>
      <p:sp>
        <p:nvSpPr>
          <p:cNvPr id="70658" name="Rectangle 3"/>
          <p:cNvSpPr>
            <a:spLocks noGrp="1" noChangeArrowheads="1"/>
          </p:cNvSpPr>
          <p:nvPr>
            <p:ph type="body" idx="1"/>
          </p:nvPr>
        </p:nvSpPr>
        <p:spPr>
          <a:xfrm>
            <a:off x="346075" y="2087563"/>
            <a:ext cx="8448675" cy="4229100"/>
          </a:xfrm>
        </p:spPr>
        <p:txBody>
          <a:bodyPr/>
          <a:lstStyle/>
          <a:p>
            <a:r>
              <a:rPr lang="en-GB" sz="2800"/>
              <a:t>Straightforward link between process and product in manufactured goods</a:t>
            </a:r>
          </a:p>
          <a:p>
            <a:r>
              <a:rPr lang="en-GB" sz="2800"/>
              <a:t>More complex for software because:</a:t>
            </a:r>
          </a:p>
          <a:p>
            <a:pPr lvl="1"/>
            <a:r>
              <a:rPr lang="en-GB" sz="2000"/>
              <a:t>The application of individual skills and experience is particularly important in software development</a:t>
            </a:r>
          </a:p>
          <a:p>
            <a:pPr lvl="1"/>
            <a:r>
              <a:rPr lang="en-GB" sz="2000"/>
              <a:t>External factors such as the novelty of an application or the need for an accelerated development schedule may impair product quality</a:t>
            </a:r>
          </a:p>
          <a:p>
            <a:r>
              <a:rPr lang="en-GB" sz="2800"/>
              <a:t>Care must be taken not to impose inappropriate process standards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body" idx="1"/>
          </p:nvPr>
        </p:nvSpPr>
        <p:spPr>
          <a:xfrm>
            <a:off x="346075" y="2087563"/>
            <a:ext cx="8448675" cy="4229100"/>
          </a:xfrm>
        </p:spPr>
        <p:txBody>
          <a:bodyPr/>
          <a:lstStyle/>
          <a:p>
            <a:r>
              <a:rPr lang="en-GB" sz="2800"/>
              <a:t>Define process standards such as how reviews </a:t>
            </a:r>
            <a:br>
              <a:rPr lang="en-GB" sz="2800"/>
            </a:br>
            <a:r>
              <a:rPr lang="en-GB" sz="2800"/>
              <a:t>should be conducted, configuration </a:t>
            </a:r>
            <a:br>
              <a:rPr lang="en-GB" sz="2800"/>
            </a:br>
            <a:r>
              <a:rPr lang="en-GB" sz="2800"/>
              <a:t>management, etc.</a:t>
            </a:r>
          </a:p>
          <a:p>
            <a:r>
              <a:rPr lang="en-GB" sz="2800"/>
              <a:t>Monitor the development process to ensure </a:t>
            </a:r>
            <a:br>
              <a:rPr lang="en-GB" sz="2800"/>
            </a:br>
            <a:r>
              <a:rPr lang="en-GB" sz="2800"/>
              <a:t>that standards are being followed</a:t>
            </a:r>
          </a:p>
          <a:p>
            <a:r>
              <a:rPr lang="en-GB" sz="2800"/>
              <a:t>Report on the process to project management </a:t>
            </a:r>
            <a:br>
              <a:rPr lang="en-GB" sz="2800"/>
            </a:br>
            <a:r>
              <a:rPr lang="en-GB" sz="2800"/>
              <a:t>and software procurer</a:t>
            </a:r>
          </a:p>
        </p:txBody>
      </p:sp>
      <p:sp>
        <p:nvSpPr>
          <p:cNvPr id="72706" name="Rectangle 3"/>
          <p:cNvSpPr>
            <a:spLocks noGrp="1" noChangeArrowheads="1"/>
          </p:cNvSpPr>
          <p:nvPr>
            <p:ph type="title"/>
          </p:nvPr>
        </p:nvSpPr>
        <p:spPr>
          <a:xfrm>
            <a:off x="346075" y="908720"/>
            <a:ext cx="8448675" cy="695325"/>
          </a:xfrm>
        </p:spPr>
        <p:txBody>
          <a:bodyPr/>
          <a:lstStyle/>
          <a:p>
            <a:r>
              <a:rPr lang="en-GB" dirty="0"/>
              <a:t>Practical process quality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685800" y="476672"/>
            <a:ext cx="6858000" cy="1143000"/>
          </a:xfrm>
        </p:spPr>
        <p:txBody>
          <a:bodyPr lIns="90841" tIns="44623" rIns="90841" bIns="44623" anchor="b"/>
          <a:lstStyle/>
          <a:p>
            <a:r>
              <a:rPr lang="en-GB" altLang="en-US" dirty="0"/>
              <a:t>Design quality</a:t>
            </a:r>
          </a:p>
        </p:txBody>
      </p:sp>
      <p:sp>
        <p:nvSpPr>
          <p:cNvPr id="45058" name="Rectangle 3"/>
          <p:cNvSpPr>
            <a:spLocks noGrp="1" noChangeArrowheads="1"/>
          </p:cNvSpPr>
          <p:nvPr>
            <p:ph type="body" idx="1"/>
          </p:nvPr>
        </p:nvSpPr>
        <p:spPr>
          <a:xfrm>
            <a:off x="346075" y="2087563"/>
            <a:ext cx="8448675" cy="4229100"/>
          </a:xfrm>
        </p:spPr>
        <p:txBody>
          <a:bodyPr lIns="90841" tIns="44623" rIns="90841" bIns="44623"/>
          <a:lstStyle/>
          <a:p>
            <a:pPr marL="465138" indent="-465138"/>
            <a:r>
              <a:rPr lang="en-GB" altLang="en-US" sz="2400"/>
              <a:t>Design quality is an elusive concept. Quality depends on specific organisational priorities</a:t>
            </a:r>
          </a:p>
          <a:p>
            <a:pPr marL="465138" indent="-465138"/>
            <a:r>
              <a:rPr lang="en-GB" altLang="en-US" sz="2400"/>
              <a:t>A 'good' design may be the most efficient, the </a:t>
            </a:r>
            <a:br>
              <a:rPr lang="en-GB" altLang="en-US" sz="2400"/>
            </a:br>
            <a:r>
              <a:rPr lang="en-GB" altLang="en-US" sz="2400"/>
              <a:t>cheapest, the most maintainable, the most </a:t>
            </a:r>
            <a:br>
              <a:rPr lang="en-GB" altLang="en-US" sz="2400"/>
            </a:br>
            <a:r>
              <a:rPr lang="en-GB" altLang="en-US" sz="2400"/>
              <a:t>reliable, etc.</a:t>
            </a:r>
          </a:p>
          <a:p>
            <a:pPr marL="465138" indent="-465138"/>
            <a:r>
              <a:rPr lang="en-GB" altLang="en-US" sz="2400"/>
              <a:t>The attributes discussed here are concerned </a:t>
            </a:r>
            <a:br>
              <a:rPr lang="en-GB" altLang="en-US" sz="2400"/>
            </a:br>
            <a:r>
              <a:rPr lang="en-GB" altLang="en-US" sz="2400"/>
              <a:t>with the maintainability of the design</a:t>
            </a:r>
          </a:p>
          <a:p>
            <a:pPr marL="465138" indent="-465138"/>
            <a:r>
              <a:rPr lang="en-GB" altLang="en-US" sz="2400"/>
              <a:t>Quality characteristics are equally applicable to </a:t>
            </a:r>
            <a:br>
              <a:rPr lang="en-GB" altLang="en-US" sz="2400"/>
            </a:br>
            <a:r>
              <a:rPr lang="en-GB" altLang="en-US" sz="2400"/>
              <a:t>function-oriented and object-oriented designs</a:t>
            </a:r>
          </a:p>
        </p:txBody>
      </p:sp>
    </p:spTree>
    <p:extLst>
      <p:ext uri="{BB962C8B-B14F-4D97-AF65-F5344CB8AC3E}">
        <p14:creationId xmlns:p14="http://schemas.microsoft.com/office/powerpoint/2010/main" val="280021130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508000" y="533400"/>
            <a:ext cx="8226425" cy="774700"/>
          </a:xfrm>
        </p:spPr>
        <p:txBody>
          <a:bodyPr/>
          <a:lstStyle/>
          <a:p>
            <a:r>
              <a:rPr lang="en-US" altLang="en-US"/>
              <a:t>Why bad design results?</a:t>
            </a:r>
          </a:p>
        </p:txBody>
      </p:sp>
      <p:sp>
        <p:nvSpPr>
          <p:cNvPr id="51202" name="Rectangle 3"/>
          <p:cNvSpPr>
            <a:spLocks noGrp="1" noChangeArrowheads="1"/>
          </p:cNvSpPr>
          <p:nvPr>
            <p:ph type="body" idx="1"/>
          </p:nvPr>
        </p:nvSpPr>
        <p:spPr>
          <a:xfrm>
            <a:off x="685800" y="1447800"/>
            <a:ext cx="7772400" cy="4876800"/>
          </a:xfrm>
        </p:spPr>
        <p:txBody>
          <a:bodyPr/>
          <a:lstStyle/>
          <a:p>
            <a:r>
              <a:rPr lang="en-US" altLang="en-US" sz="2800" dirty="0"/>
              <a:t>Obvious reasons: </a:t>
            </a:r>
          </a:p>
          <a:p>
            <a:pPr lvl="1"/>
            <a:r>
              <a:rPr lang="en-US" altLang="en-US" sz="2400" dirty="0"/>
              <a:t>lack of design skills/ design practices, changing technologies, time/ resource constraints, domain complexity etc.</a:t>
            </a:r>
          </a:p>
          <a:p>
            <a:r>
              <a:rPr lang="en-US" altLang="en-US" sz="2800" dirty="0"/>
              <a:t>Not so obvious: </a:t>
            </a:r>
          </a:p>
          <a:p>
            <a:pPr lvl="1"/>
            <a:r>
              <a:rPr lang="en-US" altLang="en-US" sz="2400" dirty="0"/>
              <a:t>Software rot is a </a:t>
            </a:r>
            <a:r>
              <a:rPr lang="en-US" altLang="en-US" sz="2400" u="sng" dirty="0"/>
              <a:t>slow</a:t>
            </a:r>
            <a:r>
              <a:rPr lang="en-US" altLang="en-US" sz="2400" dirty="0"/>
              <a:t> process .. even originally clean and elegant design may degenerate over the months/ years ..</a:t>
            </a:r>
          </a:p>
          <a:p>
            <a:pPr lvl="1"/>
            <a:r>
              <a:rPr lang="en-US" altLang="en-US" sz="2400" dirty="0"/>
              <a:t>Unplanned and improper module dependencies creep in; Dependencies go unmanaged. </a:t>
            </a:r>
          </a:p>
          <a:p>
            <a:pPr lvl="1"/>
            <a:r>
              <a:rPr lang="en-US" altLang="en-US" sz="2400" dirty="0"/>
              <a:t>Requirements often change in the way the original design or designer did not anticipate ..</a:t>
            </a:r>
          </a:p>
          <a:p>
            <a:pPr lvl="1"/>
            <a:endParaRPr lang="en-US" altLang="en-US" sz="2400" dirty="0"/>
          </a:p>
          <a:p>
            <a:endParaRPr lang="en-US" altLang="en-US" sz="2800" dirty="0"/>
          </a:p>
        </p:txBody>
      </p:sp>
    </p:spTree>
    <p:extLst>
      <p:ext uri="{BB962C8B-B14F-4D97-AF65-F5344CB8AC3E}">
        <p14:creationId xmlns:p14="http://schemas.microsoft.com/office/powerpoint/2010/main" val="375592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685800" y="609600"/>
            <a:ext cx="5943600" cy="1143000"/>
          </a:xfrm>
        </p:spPr>
        <p:txBody>
          <a:bodyPr lIns="90841" tIns="44623" rIns="90841" bIns="44623" anchor="b"/>
          <a:lstStyle/>
          <a:p>
            <a:r>
              <a:rPr lang="en-GB" altLang="en-US"/>
              <a:t>Cohesion</a:t>
            </a:r>
          </a:p>
        </p:txBody>
      </p:sp>
      <p:sp>
        <p:nvSpPr>
          <p:cNvPr id="52226" name="Rectangle 3"/>
          <p:cNvSpPr>
            <a:spLocks noGrp="1" noChangeArrowheads="1"/>
          </p:cNvSpPr>
          <p:nvPr>
            <p:ph type="body" idx="1"/>
          </p:nvPr>
        </p:nvSpPr>
        <p:spPr>
          <a:xfrm>
            <a:off x="346075" y="2087563"/>
            <a:ext cx="8448675" cy="4229100"/>
          </a:xfrm>
        </p:spPr>
        <p:txBody>
          <a:bodyPr lIns="90841" tIns="44623" rIns="90841" bIns="44623"/>
          <a:lstStyle/>
          <a:p>
            <a:pPr marL="465138" indent="-465138"/>
            <a:r>
              <a:rPr lang="en-GB" altLang="en-US" sz="2800"/>
              <a:t>A measure of how well a component 'fits </a:t>
            </a:r>
            <a:br>
              <a:rPr lang="en-GB" altLang="en-US" sz="2800"/>
            </a:br>
            <a:r>
              <a:rPr lang="en-GB" altLang="en-US" sz="2800"/>
              <a:t>together'</a:t>
            </a:r>
          </a:p>
          <a:p>
            <a:pPr marL="465138" indent="-465138"/>
            <a:r>
              <a:rPr lang="en-GB" altLang="en-US" sz="2800"/>
              <a:t>A component should implement a single logical </a:t>
            </a:r>
            <a:br>
              <a:rPr lang="en-GB" altLang="en-US" sz="2800"/>
            </a:br>
            <a:r>
              <a:rPr lang="en-GB" altLang="en-US" sz="2800"/>
              <a:t>entity or function</a:t>
            </a:r>
          </a:p>
          <a:p>
            <a:pPr marL="465138" indent="-465138"/>
            <a:r>
              <a:rPr lang="en-GB" altLang="en-US" sz="2800"/>
              <a:t>Cohesion is a desirable design component </a:t>
            </a:r>
            <a:br>
              <a:rPr lang="en-GB" altLang="en-US" sz="2800"/>
            </a:br>
            <a:r>
              <a:rPr lang="en-GB" altLang="en-US" sz="2800"/>
              <a:t>attribute as when a change has to be made, it </a:t>
            </a:r>
            <a:br>
              <a:rPr lang="en-GB" altLang="en-US" sz="2800"/>
            </a:br>
            <a:r>
              <a:rPr lang="en-GB" altLang="en-US" sz="2800"/>
              <a:t>is localised in a single cohesive component</a:t>
            </a:r>
          </a:p>
          <a:p>
            <a:pPr marL="465138" indent="-465138"/>
            <a:r>
              <a:rPr lang="en-GB" altLang="en-US" sz="2800"/>
              <a:t>Various levels of cohesion have been identified</a:t>
            </a:r>
          </a:p>
        </p:txBody>
      </p:sp>
    </p:spTree>
    <p:extLst>
      <p:ext uri="{BB962C8B-B14F-4D97-AF65-F5344CB8AC3E}">
        <p14:creationId xmlns:p14="http://schemas.microsoft.com/office/powerpoint/2010/main" val="240580978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85800" y="609600"/>
            <a:ext cx="6019800" cy="685800"/>
          </a:xfrm>
        </p:spPr>
        <p:txBody>
          <a:bodyPr lIns="90841" tIns="44623" rIns="90841" bIns="44623" anchor="b"/>
          <a:lstStyle/>
          <a:p>
            <a:r>
              <a:rPr lang="en-GB" altLang="en-US"/>
              <a:t>Cohesion levels</a:t>
            </a:r>
          </a:p>
        </p:txBody>
      </p:sp>
      <p:sp>
        <p:nvSpPr>
          <p:cNvPr id="54274" name="Rectangle 3"/>
          <p:cNvSpPr>
            <a:spLocks noGrp="1" noChangeArrowheads="1"/>
          </p:cNvSpPr>
          <p:nvPr>
            <p:ph type="body" idx="1"/>
          </p:nvPr>
        </p:nvSpPr>
        <p:spPr>
          <a:xfrm>
            <a:off x="685800" y="1447800"/>
            <a:ext cx="7772400" cy="4648200"/>
          </a:xfrm>
        </p:spPr>
        <p:txBody>
          <a:bodyPr lIns="90841" tIns="44623" rIns="90841" bIns="44623"/>
          <a:lstStyle/>
          <a:p>
            <a:pPr marL="465138" indent="-465138"/>
            <a:r>
              <a:rPr lang="en-GB" altLang="en-US" sz="2400"/>
              <a:t>Coincidental cohesion (weak)</a:t>
            </a:r>
          </a:p>
          <a:p>
            <a:pPr marL="1035050" lvl="1" indent="-455613"/>
            <a:r>
              <a:rPr lang="en-GB" altLang="en-US" sz="2400"/>
              <a:t>Parts of a component are simply bundled together</a:t>
            </a:r>
          </a:p>
          <a:p>
            <a:pPr marL="465138" indent="-465138"/>
            <a:r>
              <a:rPr lang="en-GB" altLang="en-US" sz="2400"/>
              <a:t>Logical cohesion (weak)</a:t>
            </a:r>
          </a:p>
          <a:p>
            <a:pPr marL="1035050" lvl="1" indent="-455613"/>
            <a:r>
              <a:rPr lang="en-GB" altLang="en-US" sz="2400"/>
              <a:t>Components which perform similar functions are grouped</a:t>
            </a:r>
          </a:p>
          <a:p>
            <a:pPr marL="465138" indent="-465138"/>
            <a:r>
              <a:rPr lang="en-GB" altLang="en-US" sz="2400"/>
              <a:t>Temporal cohesion (weak)</a:t>
            </a:r>
          </a:p>
          <a:p>
            <a:pPr marL="1035050" lvl="1" indent="-455613"/>
            <a:r>
              <a:rPr lang="en-GB" altLang="en-US" sz="2400"/>
              <a:t>Components which are activated at the same time are grouped</a:t>
            </a:r>
          </a:p>
          <a:p>
            <a:pPr marL="465138" indent="-465138"/>
            <a:r>
              <a:rPr lang="en-GB" altLang="en-US" sz="2400"/>
              <a:t>Procedural cohesion (weak)</a:t>
            </a:r>
          </a:p>
          <a:p>
            <a:pPr marL="1035050" lvl="1" indent="-455613"/>
            <a:r>
              <a:rPr lang="en-GB" altLang="en-US" sz="2400"/>
              <a:t>The elements in a component make up a single control sequence</a:t>
            </a:r>
          </a:p>
        </p:txBody>
      </p:sp>
    </p:spTree>
    <p:extLst>
      <p:ext uri="{BB962C8B-B14F-4D97-AF65-F5344CB8AC3E}">
        <p14:creationId xmlns:p14="http://schemas.microsoft.com/office/powerpoint/2010/main" val="207802087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762000" y="228600"/>
            <a:ext cx="6781800" cy="914400"/>
          </a:xfrm>
        </p:spPr>
        <p:txBody>
          <a:bodyPr lIns="90841" tIns="44623" rIns="90841" bIns="44623" anchor="b"/>
          <a:lstStyle/>
          <a:p>
            <a:r>
              <a:rPr lang="en-GB" altLang="en-US"/>
              <a:t>Cohesion levels</a:t>
            </a:r>
          </a:p>
        </p:txBody>
      </p:sp>
      <p:sp>
        <p:nvSpPr>
          <p:cNvPr id="56322" name="Rectangle 3"/>
          <p:cNvSpPr>
            <a:spLocks noGrp="1" noChangeArrowheads="1"/>
          </p:cNvSpPr>
          <p:nvPr>
            <p:ph type="body" idx="1"/>
          </p:nvPr>
        </p:nvSpPr>
        <p:spPr>
          <a:xfrm>
            <a:off x="357188" y="1295400"/>
            <a:ext cx="8286750" cy="4991100"/>
          </a:xfrm>
        </p:spPr>
        <p:txBody>
          <a:bodyPr lIns="90841" tIns="44623" rIns="90841" bIns="44623"/>
          <a:lstStyle/>
          <a:p>
            <a:pPr marL="465138" indent="-465138"/>
            <a:r>
              <a:rPr lang="en-GB" altLang="en-US" sz="2400"/>
              <a:t>Communicational cohesion (medium)</a:t>
            </a:r>
          </a:p>
          <a:p>
            <a:pPr marL="1035050" lvl="1" indent="-455613"/>
            <a:r>
              <a:rPr lang="en-GB" altLang="en-US" sz="2400"/>
              <a:t>All the elements of a component operate on the same input or produce the same output</a:t>
            </a:r>
          </a:p>
          <a:p>
            <a:pPr marL="465138" indent="-465138"/>
            <a:r>
              <a:rPr lang="en-GB" altLang="en-US" sz="2400"/>
              <a:t>Sequential cohesion (medium)</a:t>
            </a:r>
          </a:p>
          <a:p>
            <a:pPr marL="1035050" lvl="1" indent="-455613"/>
            <a:r>
              <a:rPr lang="en-GB" altLang="en-US" sz="2400"/>
              <a:t>The output for one part of a component is the input to another part</a:t>
            </a:r>
          </a:p>
          <a:p>
            <a:pPr marL="465138" indent="-465138"/>
            <a:r>
              <a:rPr lang="en-GB" altLang="en-US" sz="2400"/>
              <a:t>Functional cohesion (strong)</a:t>
            </a:r>
          </a:p>
          <a:p>
            <a:pPr marL="1035050" lvl="1" indent="-455613"/>
            <a:r>
              <a:rPr lang="en-GB" altLang="en-US" sz="2400"/>
              <a:t>Each part of a component is necessary for the execution of a single function</a:t>
            </a:r>
          </a:p>
          <a:p>
            <a:pPr marL="465138" indent="-465138"/>
            <a:r>
              <a:rPr lang="en-GB" altLang="en-US" sz="2400"/>
              <a:t>Object cohesion (strong)</a:t>
            </a:r>
          </a:p>
          <a:p>
            <a:pPr marL="1035050" lvl="1" indent="-455613"/>
            <a:r>
              <a:rPr lang="en-GB" altLang="en-US" sz="2400"/>
              <a:t>Each operation provides functionality which allows object attributes to be modified or inspected</a:t>
            </a:r>
          </a:p>
        </p:txBody>
      </p:sp>
    </p:spTree>
    <p:extLst>
      <p:ext uri="{BB962C8B-B14F-4D97-AF65-F5344CB8AC3E}">
        <p14:creationId xmlns:p14="http://schemas.microsoft.com/office/powerpoint/2010/main" val="264816390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85800" y="609600"/>
            <a:ext cx="6553200" cy="838200"/>
          </a:xfrm>
        </p:spPr>
        <p:txBody>
          <a:bodyPr lIns="90841" tIns="44623" rIns="90841" bIns="44623" anchor="b"/>
          <a:lstStyle/>
          <a:p>
            <a:r>
              <a:rPr lang="en-GB" altLang="en-US"/>
              <a:t>Cohesion as a design attribute</a:t>
            </a:r>
          </a:p>
        </p:txBody>
      </p:sp>
      <p:sp>
        <p:nvSpPr>
          <p:cNvPr id="58370" name="Rectangle 3"/>
          <p:cNvSpPr>
            <a:spLocks noGrp="1" noChangeArrowheads="1"/>
          </p:cNvSpPr>
          <p:nvPr>
            <p:ph type="body" idx="1"/>
          </p:nvPr>
        </p:nvSpPr>
        <p:spPr>
          <a:xfrm>
            <a:off x="346075" y="2087563"/>
            <a:ext cx="8448675" cy="4229100"/>
          </a:xfrm>
        </p:spPr>
        <p:txBody>
          <a:bodyPr lIns="90841" tIns="44623" rIns="90841" bIns="44623"/>
          <a:lstStyle/>
          <a:p>
            <a:pPr marL="465138" indent="-465138"/>
            <a:r>
              <a:rPr lang="en-GB" altLang="en-US" sz="2400" dirty="0"/>
              <a:t>Not well-defined. Often difficult to classify </a:t>
            </a:r>
            <a:br>
              <a:rPr lang="en-GB" altLang="en-US" sz="2400" dirty="0"/>
            </a:br>
            <a:r>
              <a:rPr lang="en-GB" altLang="en-US" sz="2400" dirty="0"/>
              <a:t>cohesion</a:t>
            </a:r>
          </a:p>
          <a:p>
            <a:pPr marL="465138" indent="-465138"/>
            <a:r>
              <a:rPr lang="en-GB" altLang="en-US" sz="2400" dirty="0"/>
              <a:t>Inheriting attributes from super-classes </a:t>
            </a:r>
            <a:br>
              <a:rPr lang="en-GB" altLang="en-US" sz="2400" dirty="0"/>
            </a:br>
            <a:r>
              <a:rPr lang="en-GB" altLang="en-US" sz="2400" dirty="0"/>
              <a:t>weakens cohesion</a:t>
            </a:r>
          </a:p>
          <a:p>
            <a:pPr marL="465138" indent="-465138"/>
            <a:r>
              <a:rPr lang="en-GB" altLang="en-US" sz="2400" dirty="0"/>
              <a:t>To understand a component, the super-classes </a:t>
            </a:r>
            <a:br>
              <a:rPr lang="en-GB" altLang="en-US" sz="2400" dirty="0"/>
            </a:br>
            <a:r>
              <a:rPr lang="en-GB" altLang="en-US" sz="2400" dirty="0"/>
              <a:t>as well as the component class must be </a:t>
            </a:r>
            <a:br>
              <a:rPr lang="en-GB" altLang="en-US" sz="2400" dirty="0"/>
            </a:br>
            <a:r>
              <a:rPr lang="en-GB" altLang="en-US" sz="2400" dirty="0"/>
              <a:t>examined</a:t>
            </a:r>
          </a:p>
          <a:p>
            <a:pPr marL="465138" indent="-465138"/>
            <a:r>
              <a:rPr lang="en-GB" altLang="en-US" sz="2400" dirty="0"/>
              <a:t>Cohesion in a service or a microservice</a:t>
            </a:r>
          </a:p>
        </p:txBody>
      </p:sp>
    </p:spTree>
    <p:extLst>
      <p:ext uri="{BB962C8B-B14F-4D97-AF65-F5344CB8AC3E}">
        <p14:creationId xmlns:p14="http://schemas.microsoft.com/office/powerpoint/2010/main" val="403822187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552" y="980728"/>
            <a:ext cx="8448675" cy="695325"/>
          </a:xfrm>
          <a:noFill/>
          <a:ln/>
        </p:spPr>
        <p:txBody>
          <a:bodyPr/>
          <a:lstStyle/>
          <a:p>
            <a:r>
              <a:rPr lang="en-GB" altLang="en-US" dirty="0"/>
              <a:t>What is quality?</a:t>
            </a:r>
          </a:p>
        </p:txBody>
      </p:sp>
      <p:sp>
        <p:nvSpPr>
          <p:cNvPr id="10243" name="Rectangle 3"/>
          <p:cNvSpPr>
            <a:spLocks noGrp="1" noChangeArrowheads="1"/>
          </p:cNvSpPr>
          <p:nvPr>
            <p:ph type="body" idx="1"/>
          </p:nvPr>
        </p:nvSpPr>
        <p:spPr>
          <a:xfrm>
            <a:off x="668337" y="2204864"/>
            <a:ext cx="7804150" cy="4511675"/>
          </a:xfrm>
          <a:noFill/>
          <a:ln/>
        </p:spPr>
        <p:txBody>
          <a:bodyPr/>
          <a:lstStyle/>
          <a:p>
            <a:r>
              <a:rPr lang="en-GB" altLang="en-US" sz="2400" dirty="0"/>
              <a:t>Quality, simplistically, means that a product should meet its specification</a:t>
            </a:r>
          </a:p>
          <a:p>
            <a:r>
              <a:rPr lang="en-GB" altLang="en-US" sz="2400" dirty="0"/>
              <a:t>This can be problematic for software systems</a:t>
            </a:r>
            <a:endParaRPr lang="en-GB" altLang="en-US" sz="2800" dirty="0"/>
          </a:p>
          <a:p>
            <a:pPr lvl="1"/>
            <a:r>
              <a:rPr lang="en-GB" altLang="en-US" sz="2000" dirty="0"/>
              <a:t>Software specifications are usually incomplete and often inconsistent</a:t>
            </a:r>
          </a:p>
          <a:p>
            <a:pPr lvl="1"/>
            <a:r>
              <a:rPr lang="en-GB" altLang="en-US" sz="2000" dirty="0"/>
              <a:t>Some quality requirements are difficult to specify in an unambiguous way</a:t>
            </a:r>
          </a:p>
          <a:p>
            <a:pPr lvl="1"/>
            <a:r>
              <a:rPr lang="en-GB" altLang="en-US" sz="2000" dirty="0"/>
              <a:t>Tension between customer quality requirements (efficiency, reliability, etc.) and developer quality requirements (maintainability, reusability, etc.)</a:t>
            </a:r>
          </a:p>
          <a:p>
            <a:pPr lvl="1"/>
            <a:endParaRPr lang="en-GB" altLang="en-US" sz="2000" dirty="0"/>
          </a:p>
          <a:p>
            <a:pPr lvl="1"/>
            <a:endParaRPr lang="en-GB" altLang="en-US" sz="2000" dirty="0"/>
          </a:p>
        </p:txBody>
      </p:sp>
    </p:spTree>
    <p:extLst>
      <p:ext uri="{BB962C8B-B14F-4D97-AF65-F5344CB8AC3E}">
        <p14:creationId xmlns:p14="http://schemas.microsoft.com/office/powerpoint/2010/main" val="12460361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body" idx="1"/>
          </p:nvPr>
        </p:nvSpPr>
        <p:spPr>
          <a:xfrm>
            <a:off x="346075" y="2087563"/>
            <a:ext cx="8448675" cy="4229100"/>
          </a:xfrm>
        </p:spPr>
        <p:txBody>
          <a:bodyPr lIns="90841" tIns="44623" rIns="90841" bIns="44623"/>
          <a:lstStyle/>
          <a:p>
            <a:pPr marL="465138" indent="-465138"/>
            <a:r>
              <a:rPr lang="en-GB" altLang="en-US" sz="2400"/>
              <a:t>A measure of the strength of the inter-connections between system components</a:t>
            </a:r>
          </a:p>
          <a:p>
            <a:pPr marL="465138" indent="-465138"/>
            <a:r>
              <a:rPr lang="en-GB" altLang="en-US" sz="2400"/>
              <a:t>Loose coupling means component changes are unlikely to affect other components</a:t>
            </a:r>
          </a:p>
          <a:p>
            <a:pPr marL="465138" indent="-465138"/>
            <a:r>
              <a:rPr lang="en-GB" altLang="en-US" sz="2400"/>
              <a:t>Shared variables or control information </a:t>
            </a:r>
            <a:br>
              <a:rPr lang="en-GB" altLang="en-US" sz="2400"/>
            </a:br>
            <a:r>
              <a:rPr lang="en-GB" altLang="en-US" sz="2400"/>
              <a:t>exchange lead to tight coupling</a:t>
            </a:r>
          </a:p>
          <a:p>
            <a:pPr marL="465138" indent="-465138"/>
            <a:r>
              <a:rPr lang="en-GB" altLang="en-US" sz="2400"/>
              <a:t>Loose coupling can be achieved by state </a:t>
            </a:r>
            <a:br>
              <a:rPr lang="en-GB" altLang="en-US" sz="2400"/>
            </a:br>
            <a:r>
              <a:rPr lang="en-GB" altLang="en-US" sz="2400"/>
              <a:t>decentralisation (as in objects) and component </a:t>
            </a:r>
            <a:br>
              <a:rPr lang="en-GB" altLang="en-US" sz="2400"/>
            </a:br>
            <a:r>
              <a:rPr lang="en-GB" altLang="en-US" sz="2400"/>
              <a:t>communication via parameters or message </a:t>
            </a:r>
            <a:br>
              <a:rPr lang="en-GB" altLang="en-US" sz="2400"/>
            </a:br>
            <a:r>
              <a:rPr lang="en-GB" altLang="en-US" sz="2400"/>
              <a:t>passing</a:t>
            </a:r>
          </a:p>
        </p:txBody>
      </p:sp>
      <p:sp>
        <p:nvSpPr>
          <p:cNvPr id="60418" name="Rectangle 3"/>
          <p:cNvSpPr>
            <a:spLocks noChangeArrowheads="1"/>
          </p:cNvSpPr>
          <p:nvPr/>
        </p:nvSpPr>
        <p:spPr bwMode="auto">
          <a:xfrm>
            <a:off x="7970838" y="6424613"/>
            <a:ext cx="280987"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124" tIns="27093" rIns="19124" bIns="27093"/>
          <a:lstStyle>
            <a:lvl1pPr defTabSz="917575">
              <a:defRPr>
                <a:solidFill>
                  <a:schemeClr val="tx1"/>
                </a:solidFill>
                <a:latin typeface="Arial" panose="020B0604020202020204" pitchFamily="34" charset="0"/>
                <a:cs typeface="Arial" panose="020B0604020202020204" pitchFamily="34" charset="0"/>
              </a:defRPr>
            </a:lvl1pPr>
            <a:lvl2pPr marL="742950" indent="-285750" defTabSz="917575">
              <a:defRPr>
                <a:solidFill>
                  <a:schemeClr val="tx1"/>
                </a:solidFill>
                <a:latin typeface="Arial" panose="020B0604020202020204" pitchFamily="34" charset="0"/>
                <a:cs typeface="Arial" panose="020B0604020202020204" pitchFamily="34" charset="0"/>
              </a:defRPr>
            </a:lvl2pPr>
            <a:lvl3pPr marL="1143000" indent="-228600" defTabSz="917575">
              <a:defRPr>
                <a:solidFill>
                  <a:schemeClr val="tx1"/>
                </a:solidFill>
                <a:latin typeface="Arial" panose="020B0604020202020204" pitchFamily="34" charset="0"/>
                <a:cs typeface="Arial" panose="020B0604020202020204" pitchFamily="34" charset="0"/>
              </a:defRPr>
            </a:lvl3pPr>
            <a:lvl4pPr marL="1600200" indent="-228600" defTabSz="917575">
              <a:defRPr>
                <a:solidFill>
                  <a:schemeClr val="tx1"/>
                </a:solidFill>
                <a:latin typeface="Arial" panose="020B0604020202020204" pitchFamily="34" charset="0"/>
                <a:cs typeface="Arial" panose="020B0604020202020204" pitchFamily="34" charset="0"/>
              </a:defRPr>
            </a:lvl4pPr>
            <a:lvl5pPr marL="2057400" indent="-228600" defTabSz="917575">
              <a:defRPr>
                <a:solidFill>
                  <a:schemeClr val="tx1"/>
                </a:solidFill>
                <a:latin typeface="Arial" panose="020B0604020202020204" pitchFamily="34" charset="0"/>
                <a:cs typeface="Arial" panose="020B0604020202020204" pitchFamily="34" charset="0"/>
              </a:defRPr>
            </a:lvl5pPr>
            <a:lvl6pPr marL="2514600" indent="-228600" defTabSz="9175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75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75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75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00"/>
              </a:lnSpc>
            </a:pPr>
            <a:r>
              <a:rPr lang="en-GB" altLang="en-US" sz="1000">
                <a:solidFill>
                  <a:srgbClr val="000000"/>
                </a:solidFill>
              </a:rPr>
              <a:t>28</a:t>
            </a:r>
          </a:p>
        </p:txBody>
      </p:sp>
      <p:sp>
        <p:nvSpPr>
          <p:cNvPr id="60419" name="Rectangle 4"/>
          <p:cNvSpPr>
            <a:spLocks noGrp="1" noChangeArrowheads="1"/>
          </p:cNvSpPr>
          <p:nvPr>
            <p:ph type="title"/>
          </p:nvPr>
        </p:nvSpPr>
        <p:spPr>
          <a:xfrm>
            <a:off x="228600" y="762000"/>
            <a:ext cx="7010400" cy="685800"/>
          </a:xfrm>
        </p:spPr>
        <p:txBody>
          <a:bodyPr lIns="90841" tIns="44623" rIns="90841" bIns="44623" anchor="b"/>
          <a:lstStyle/>
          <a:p>
            <a:r>
              <a:rPr lang="en-GB" altLang="en-US"/>
              <a:t>Coupling</a:t>
            </a:r>
          </a:p>
        </p:txBody>
      </p:sp>
    </p:spTree>
    <p:extLst>
      <p:ext uri="{BB962C8B-B14F-4D97-AF65-F5344CB8AC3E}">
        <p14:creationId xmlns:p14="http://schemas.microsoft.com/office/powerpoint/2010/main" val="212341854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346075" y="620688"/>
            <a:ext cx="8448675" cy="695325"/>
          </a:xfrm>
        </p:spPr>
        <p:txBody>
          <a:bodyPr lIns="90841" tIns="44623" rIns="90841" bIns="44623" anchor="b"/>
          <a:lstStyle/>
          <a:p>
            <a:r>
              <a:rPr lang="en-GB" altLang="en-US" dirty="0"/>
              <a:t>Tight coupling</a:t>
            </a:r>
          </a:p>
        </p:txBody>
      </p:sp>
      <p:pic>
        <p:nvPicPr>
          <p:cNvPr id="62466"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100" y="2027262"/>
            <a:ext cx="62738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62456353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346075" y="548680"/>
            <a:ext cx="8448675" cy="695325"/>
          </a:xfrm>
        </p:spPr>
        <p:txBody>
          <a:bodyPr lIns="90841" tIns="44623" rIns="90841" bIns="44623" anchor="b"/>
          <a:lstStyle/>
          <a:p>
            <a:r>
              <a:rPr lang="en-GB" altLang="en-US" dirty="0"/>
              <a:t>Loose coupling</a:t>
            </a:r>
          </a:p>
        </p:txBody>
      </p:sp>
      <p:pic>
        <p:nvPicPr>
          <p:cNvPr id="64514"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1644650"/>
            <a:ext cx="6886575"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03809346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body" idx="1"/>
          </p:nvPr>
        </p:nvSpPr>
        <p:spPr>
          <a:xfrm>
            <a:off x="346075" y="2087563"/>
            <a:ext cx="8448675" cy="4229100"/>
          </a:xfrm>
        </p:spPr>
        <p:txBody>
          <a:bodyPr lIns="90841" tIns="44623" rIns="90841" bIns="44623"/>
          <a:lstStyle/>
          <a:p>
            <a:pPr marL="465138" indent="-465138"/>
            <a:r>
              <a:rPr lang="en-GB" altLang="en-US" sz="2400" dirty="0"/>
              <a:t>Object-oriented systems are loosely coupled because there is no shared state and objects communicate using message passing</a:t>
            </a:r>
          </a:p>
          <a:p>
            <a:pPr marL="465138" indent="-465138"/>
            <a:endParaRPr lang="en-GB" altLang="en-US" sz="2400" dirty="0"/>
          </a:p>
          <a:p>
            <a:pPr marL="465138" indent="-465138"/>
            <a:r>
              <a:rPr lang="en-GB" altLang="en-US" sz="2400" dirty="0"/>
              <a:t>However, a sub-class is coupled to its super-classes. Changes made to the attributes or operations in a super-class propagate to all sub-classes. Such changes must be carefully controlled</a:t>
            </a:r>
          </a:p>
        </p:txBody>
      </p:sp>
      <p:sp>
        <p:nvSpPr>
          <p:cNvPr id="66562" name="Rectangle 3"/>
          <p:cNvSpPr>
            <a:spLocks noGrp="1" noChangeArrowheads="1"/>
          </p:cNvSpPr>
          <p:nvPr>
            <p:ph type="title"/>
          </p:nvPr>
        </p:nvSpPr>
        <p:spPr>
          <a:xfrm>
            <a:off x="685800" y="609600"/>
            <a:ext cx="6324600" cy="838200"/>
          </a:xfrm>
        </p:spPr>
        <p:txBody>
          <a:bodyPr lIns="90841" tIns="44623" rIns="90841" bIns="44623" anchor="b"/>
          <a:lstStyle/>
          <a:p>
            <a:r>
              <a:rPr lang="en-GB" altLang="en-US"/>
              <a:t>Coupling and inheritance</a:t>
            </a:r>
          </a:p>
        </p:txBody>
      </p:sp>
    </p:spTree>
    <p:extLst>
      <p:ext uri="{BB962C8B-B14F-4D97-AF65-F5344CB8AC3E}">
        <p14:creationId xmlns:p14="http://schemas.microsoft.com/office/powerpoint/2010/main" val="377515785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685800" y="609600"/>
            <a:ext cx="7772400" cy="914400"/>
          </a:xfrm>
        </p:spPr>
        <p:txBody>
          <a:bodyPr/>
          <a:lstStyle/>
          <a:p>
            <a:r>
              <a:rPr lang="en-GB" altLang="en-US" u="sng"/>
              <a:t>Design principles</a:t>
            </a:r>
          </a:p>
        </p:txBody>
      </p:sp>
      <p:sp>
        <p:nvSpPr>
          <p:cNvPr id="70658" name="Rectangle 3"/>
          <p:cNvSpPr>
            <a:spLocks noGrp="1" noChangeArrowheads="1"/>
          </p:cNvSpPr>
          <p:nvPr>
            <p:ph type="body" idx="1"/>
          </p:nvPr>
        </p:nvSpPr>
        <p:spPr>
          <a:xfrm>
            <a:off x="346075" y="2087563"/>
            <a:ext cx="8448675" cy="4229100"/>
          </a:xfrm>
        </p:spPr>
        <p:txBody>
          <a:bodyPr/>
          <a:lstStyle/>
          <a:p>
            <a:r>
              <a:rPr lang="en-GB" altLang="en-US" sz="2400" dirty="0"/>
              <a:t>Single Responsibility principle</a:t>
            </a:r>
          </a:p>
          <a:p>
            <a:r>
              <a:rPr lang="en-GB" altLang="en-US" sz="2400" dirty="0"/>
              <a:t>Open Closed principle</a:t>
            </a:r>
          </a:p>
          <a:p>
            <a:r>
              <a:rPr lang="en-GB" altLang="en-US" sz="2400" dirty="0" err="1"/>
              <a:t>Liskov</a:t>
            </a:r>
            <a:r>
              <a:rPr lang="en-GB" altLang="en-US" sz="2400" dirty="0"/>
              <a:t> Substitution principle</a:t>
            </a:r>
          </a:p>
          <a:p>
            <a:r>
              <a:rPr lang="en-GB" altLang="en-US" sz="2400" dirty="0"/>
              <a:t>Dependency Inversion principle</a:t>
            </a:r>
          </a:p>
          <a:p>
            <a:r>
              <a:rPr lang="en-GB" altLang="en-US" sz="2400" dirty="0"/>
              <a:t>Interface Segregation principle</a:t>
            </a:r>
          </a:p>
          <a:p>
            <a:r>
              <a:rPr lang="en-GB" altLang="en-US" sz="2400" dirty="0"/>
              <a:t>Stability principles</a:t>
            </a:r>
          </a:p>
          <a:p>
            <a:endParaRPr lang="en-GB" altLang="en-US" sz="2400" dirty="0"/>
          </a:p>
        </p:txBody>
      </p:sp>
    </p:spTree>
    <p:extLst>
      <p:ext uri="{BB962C8B-B14F-4D97-AF65-F5344CB8AC3E}">
        <p14:creationId xmlns:p14="http://schemas.microsoft.com/office/powerpoint/2010/main" val="381268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79512" y="836712"/>
            <a:ext cx="8448675" cy="695325"/>
          </a:xfrm>
        </p:spPr>
        <p:txBody>
          <a:bodyPr/>
          <a:lstStyle/>
          <a:p>
            <a:r>
              <a:rPr lang="en-GB" altLang="en-US" sz="3600" dirty="0"/>
              <a:t>The single responsibility principle</a:t>
            </a:r>
          </a:p>
        </p:txBody>
      </p:sp>
      <p:sp>
        <p:nvSpPr>
          <p:cNvPr id="71682" name="Rectangle 3"/>
          <p:cNvSpPr>
            <a:spLocks noGrp="1" noChangeArrowheads="1"/>
          </p:cNvSpPr>
          <p:nvPr>
            <p:ph type="body" idx="1"/>
          </p:nvPr>
        </p:nvSpPr>
        <p:spPr>
          <a:xfrm>
            <a:off x="346075" y="2087563"/>
            <a:ext cx="8448675" cy="4229100"/>
          </a:xfrm>
        </p:spPr>
        <p:txBody>
          <a:bodyPr/>
          <a:lstStyle/>
          <a:p>
            <a:pPr>
              <a:buFontTx/>
              <a:buNone/>
            </a:pPr>
            <a:r>
              <a:rPr lang="en-GB" altLang="en-US" dirty="0"/>
              <a:t>There should never be more than one reason for a </a:t>
            </a:r>
            <a:r>
              <a:rPr lang="en-GB" altLang="en-US" b="1" i="1" dirty="0"/>
              <a:t>class/service/microservice </a:t>
            </a:r>
            <a:r>
              <a:rPr lang="en-GB" altLang="en-US" dirty="0"/>
              <a:t>to change.</a:t>
            </a:r>
          </a:p>
          <a:p>
            <a:pPr>
              <a:buFontTx/>
              <a:buNone/>
            </a:pPr>
            <a:r>
              <a:rPr lang="en-GB" altLang="en-US" dirty="0"/>
              <a:t>Responsibility is:</a:t>
            </a:r>
          </a:p>
          <a:p>
            <a:pPr marL="742950" lvl="2" indent="-342900"/>
            <a:r>
              <a:rPr lang="en-GB" altLang="en-US" dirty="0"/>
              <a:t>   </a:t>
            </a:r>
            <a:r>
              <a:rPr lang="en-GB" altLang="en-US" sz="1800" dirty="0">
                <a:ea typeface="+mn-ea"/>
                <a:cs typeface="+mn-cs"/>
              </a:rPr>
              <a:t>A contract or obligation of a </a:t>
            </a:r>
            <a:r>
              <a:rPr lang="en-GB" altLang="en-US" sz="1800" b="1" dirty="0">
                <a:ea typeface="+mn-ea"/>
                <a:cs typeface="+mn-cs"/>
              </a:rPr>
              <a:t>class/service/microservice</a:t>
            </a:r>
          </a:p>
          <a:p>
            <a:pPr marL="742950" lvl="2" indent="-342900"/>
            <a:r>
              <a:rPr lang="en-GB" altLang="en-US" sz="1800" dirty="0">
                <a:ea typeface="+mn-ea"/>
                <a:cs typeface="+mn-cs"/>
              </a:rPr>
              <a:t>	A contract has pre-conditions and post-conditions</a:t>
            </a:r>
          </a:p>
          <a:p>
            <a:pPr marL="742950" lvl="2" indent="-342900"/>
            <a:r>
              <a:rPr lang="en-GB" altLang="en-US" sz="1800" dirty="0">
                <a:ea typeface="+mn-ea"/>
                <a:cs typeface="+mn-cs"/>
              </a:rPr>
              <a:t>	A clear definition of the services of a </a:t>
            </a:r>
            <a:r>
              <a:rPr lang="en-GB" altLang="en-US" sz="1800" b="1" dirty="0">
                <a:ea typeface="+mn-ea"/>
                <a:cs typeface="+mn-cs"/>
              </a:rPr>
              <a:t>class/service/microservice</a:t>
            </a:r>
          </a:p>
          <a:p>
            <a:pPr marL="742950" lvl="2" indent="-342900"/>
            <a:r>
              <a:rPr lang="en-GB" altLang="en-US" sz="1800" dirty="0">
                <a:ea typeface="+mn-ea"/>
                <a:cs typeface="+mn-cs"/>
              </a:rPr>
              <a:t>	The </a:t>
            </a:r>
            <a:r>
              <a:rPr lang="en-GB" altLang="en-US" sz="1800" b="1" dirty="0">
                <a:ea typeface="+mn-ea"/>
                <a:cs typeface="+mn-cs"/>
              </a:rPr>
              <a:t>class/service/microservice </a:t>
            </a:r>
            <a:r>
              <a:rPr lang="en-GB" altLang="en-US" sz="1800" dirty="0">
                <a:ea typeface="+mn-ea"/>
                <a:cs typeface="+mn-cs"/>
              </a:rPr>
              <a:t>carries out the services (is responsible)</a:t>
            </a:r>
          </a:p>
          <a:p>
            <a:pPr>
              <a:buFontTx/>
              <a:buNone/>
            </a:pPr>
            <a:endParaRPr lang="en-GB" altLang="en-US" dirty="0"/>
          </a:p>
          <a:p>
            <a:pPr>
              <a:buFontTx/>
              <a:buNone/>
            </a:pPr>
            <a:r>
              <a:rPr lang="en-GB" altLang="en-US" dirty="0"/>
              <a:t>Two types of responsibilities</a:t>
            </a:r>
          </a:p>
          <a:p>
            <a:pPr marL="742950" lvl="2" indent="-342900"/>
            <a:r>
              <a:rPr lang="en-GB" altLang="en-US" sz="1800" dirty="0">
                <a:ea typeface="+mn-ea"/>
                <a:cs typeface="+mn-cs"/>
              </a:rPr>
              <a:t>knowing</a:t>
            </a:r>
          </a:p>
          <a:p>
            <a:pPr marL="742950" lvl="2" indent="-342900"/>
            <a:r>
              <a:rPr lang="en-GB" altLang="en-US" sz="1800" dirty="0">
                <a:ea typeface="+mn-ea"/>
                <a:cs typeface="+mn-cs"/>
              </a:rPr>
              <a:t>doing</a:t>
            </a:r>
          </a:p>
          <a:p>
            <a:pPr marL="342900" lvl="1" indent="-342900">
              <a:buNone/>
            </a:pPr>
            <a:r>
              <a:rPr lang="en-GB" altLang="en-US" sz="2000" dirty="0">
                <a:ea typeface="+mn-ea"/>
                <a:cs typeface="+mn-cs"/>
              </a:rPr>
              <a:t>natural to the notions of state and behaviour</a:t>
            </a:r>
          </a:p>
          <a:p>
            <a:pPr>
              <a:buFontTx/>
              <a:buNone/>
            </a:pPr>
            <a:endParaRPr lang="en-GB" altLang="en-US" dirty="0"/>
          </a:p>
        </p:txBody>
      </p:sp>
    </p:spTree>
    <p:extLst>
      <p:ext uri="{BB962C8B-B14F-4D97-AF65-F5344CB8AC3E}">
        <p14:creationId xmlns:p14="http://schemas.microsoft.com/office/powerpoint/2010/main" val="1602959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026"/>
          <p:cNvSpPr>
            <a:spLocks noGrp="1" noChangeArrowheads="1"/>
          </p:cNvSpPr>
          <p:nvPr>
            <p:ph type="title"/>
          </p:nvPr>
        </p:nvSpPr>
        <p:spPr>
          <a:xfrm>
            <a:off x="346075" y="764704"/>
            <a:ext cx="8448675" cy="695325"/>
          </a:xfrm>
        </p:spPr>
        <p:txBody>
          <a:bodyPr/>
          <a:lstStyle/>
          <a:p>
            <a:r>
              <a:rPr lang="en-GB" altLang="en-US" dirty="0"/>
              <a:t>Knowing Responsibilities</a:t>
            </a:r>
          </a:p>
        </p:txBody>
      </p:sp>
      <p:sp>
        <p:nvSpPr>
          <p:cNvPr id="73730" name="Rectangle 1027"/>
          <p:cNvSpPr>
            <a:spLocks noGrp="1" noChangeArrowheads="1"/>
          </p:cNvSpPr>
          <p:nvPr>
            <p:ph type="body" idx="1"/>
          </p:nvPr>
        </p:nvSpPr>
        <p:spPr>
          <a:xfrm>
            <a:off x="346075" y="2087563"/>
            <a:ext cx="8448675" cy="4229100"/>
          </a:xfrm>
        </p:spPr>
        <p:txBody>
          <a:bodyPr/>
          <a:lstStyle/>
          <a:p>
            <a:pPr>
              <a:buFontTx/>
              <a:buNone/>
            </a:pPr>
            <a:r>
              <a:rPr lang="en-GB" altLang="en-US" sz="2800"/>
              <a:t>• knowing about private encapsulated data</a:t>
            </a:r>
          </a:p>
          <a:p>
            <a:pPr>
              <a:buFontTx/>
              <a:buNone/>
            </a:pPr>
            <a:r>
              <a:rPr lang="en-GB" altLang="en-US" sz="2800"/>
              <a:t>• knowing about related objects</a:t>
            </a:r>
          </a:p>
          <a:p>
            <a:pPr>
              <a:buFontTx/>
              <a:buNone/>
            </a:pPr>
            <a:r>
              <a:rPr lang="en-GB" altLang="en-US" sz="2800"/>
              <a:t>• knowing about things it can derive or calculate</a:t>
            </a:r>
          </a:p>
          <a:p>
            <a:pPr>
              <a:buFontTx/>
              <a:buNone/>
            </a:pPr>
            <a:endParaRPr lang="en-GB" altLang="en-US" sz="2800"/>
          </a:p>
          <a:p>
            <a:pPr>
              <a:buFontTx/>
              <a:buNone/>
            </a:pPr>
            <a:r>
              <a:rPr lang="en-GB" altLang="en-US" sz="2800"/>
              <a:t>Examples :</a:t>
            </a:r>
          </a:p>
          <a:p>
            <a:pPr>
              <a:buFontTx/>
              <a:buNone/>
            </a:pPr>
            <a:r>
              <a:rPr lang="en-GB" altLang="en-US" sz="2800"/>
              <a:t>– people (person) know their age</a:t>
            </a:r>
          </a:p>
          <a:p>
            <a:pPr>
              <a:buFontTx/>
              <a:buNone/>
            </a:pPr>
            <a:r>
              <a:rPr lang="en-GB" altLang="en-US" sz="2800"/>
              <a:t>– a stack knows the order items came in</a:t>
            </a:r>
          </a:p>
          <a:p>
            <a:pPr>
              <a:buFontTx/>
              <a:buNone/>
            </a:pPr>
            <a:endParaRPr lang="en-GB" altLang="en-US" sz="2800"/>
          </a:p>
        </p:txBody>
      </p:sp>
    </p:spTree>
    <p:extLst>
      <p:ext uri="{BB962C8B-B14F-4D97-AF65-F5344CB8AC3E}">
        <p14:creationId xmlns:p14="http://schemas.microsoft.com/office/powerpoint/2010/main" val="2428750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346075" y="692696"/>
            <a:ext cx="8448675" cy="695325"/>
          </a:xfrm>
        </p:spPr>
        <p:txBody>
          <a:bodyPr/>
          <a:lstStyle/>
          <a:p>
            <a:r>
              <a:rPr lang="en-GB" altLang="en-US" dirty="0"/>
              <a:t>Doing Responsibilities</a:t>
            </a:r>
          </a:p>
        </p:txBody>
      </p:sp>
      <p:sp>
        <p:nvSpPr>
          <p:cNvPr id="74754" name="Rectangle 3"/>
          <p:cNvSpPr>
            <a:spLocks noGrp="1" noChangeArrowheads="1"/>
          </p:cNvSpPr>
          <p:nvPr>
            <p:ph type="body" idx="1"/>
          </p:nvPr>
        </p:nvSpPr>
        <p:spPr>
          <a:xfrm>
            <a:off x="346075" y="2087563"/>
            <a:ext cx="8448675" cy="4229100"/>
          </a:xfrm>
        </p:spPr>
        <p:txBody>
          <a:bodyPr/>
          <a:lstStyle/>
          <a:p>
            <a:pPr>
              <a:buFontTx/>
              <a:buNone/>
            </a:pPr>
            <a:r>
              <a:rPr lang="en-GB" altLang="en-US" sz="2800"/>
              <a:t>• doing something itself</a:t>
            </a:r>
          </a:p>
          <a:p>
            <a:pPr>
              <a:buFontTx/>
              <a:buNone/>
            </a:pPr>
            <a:r>
              <a:rPr lang="en-GB" altLang="en-US" sz="2800"/>
              <a:t>• initiating action in other objects</a:t>
            </a:r>
          </a:p>
          <a:p>
            <a:pPr>
              <a:buFontTx/>
              <a:buNone/>
            </a:pPr>
            <a:r>
              <a:rPr lang="en-GB" altLang="en-US" sz="2800"/>
              <a:t>• controlling and coordinating activities of other</a:t>
            </a:r>
          </a:p>
          <a:p>
            <a:pPr>
              <a:buFontTx/>
              <a:buNone/>
            </a:pPr>
            <a:r>
              <a:rPr lang="en-GB" altLang="en-US" sz="2800"/>
              <a:t>	objects</a:t>
            </a:r>
          </a:p>
          <a:p>
            <a:pPr>
              <a:buFontTx/>
              <a:buNone/>
            </a:pPr>
            <a:endParaRPr lang="en-GB" altLang="en-US" sz="2800"/>
          </a:p>
        </p:txBody>
      </p:sp>
    </p:spTree>
    <p:extLst>
      <p:ext uri="{BB962C8B-B14F-4D97-AF65-F5344CB8AC3E}">
        <p14:creationId xmlns:p14="http://schemas.microsoft.com/office/powerpoint/2010/main" val="4074934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346075" y="836712"/>
            <a:ext cx="8448675" cy="695325"/>
          </a:xfrm>
        </p:spPr>
        <p:txBody>
          <a:bodyPr/>
          <a:lstStyle/>
          <a:p>
            <a:r>
              <a:rPr lang="en-GB" altLang="en-US" dirty="0"/>
              <a:t>Single Responsibility Principle</a:t>
            </a:r>
          </a:p>
        </p:txBody>
      </p:sp>
      <p:sp>
        <p:nvSpPr>
          <p:cNvPr id="76802" name="Rectangle 3"/>
          <p:cNvSpPr>
            <a:spLocks noGrp="1" noChangeArrowheads="1"/>
          </p:cNvSpPr>
          <p:nvPr>
            <p:ph type="body" idx="1"/>
          </p:nvPr>
        </p:nvSpPr>
        <p:spPr>
          <a:xfrm>
            <a:off x="346075" y="2087563"/>
            <a:ext cx="8448675" cy="4229100"/>
          </a:xfrm>
        </p:spPr>
        <p:txBody>
          <a:bodyPr/>
          <a:lstStyle/>
          <a:p>
            <a:pPr>
              <a:buFontTx/>
              <a:buNone/>
            </a:pPr>
            <a:r>
              <a:rPr lang="en-GB" altLang="en-US" sz="2400" dirty="0"/>
              <a:t>In the context of the SRP a responsibility can be define to be “ a reason for change “</a:t>
            </a:r>
          </a:p>
          <a:p>
            <a:pPr>
              <a:buFontTx/>
              <a:buNone/>
            </a:pPr>
            <a:endParaRPr lang="en-GB" altLang="en-US" sz="2400" dirty="0"/>
          </a:p>
          <a:p>
            <a:pPr>
              <a:buFontTx/>
              <a:buNone/>
            </a:pPr>
            <a:r>
              <a:rPr lang="en-GB" altLang="en-US" sz="2400" dirty="0"/>
              <a:t>If there is more than one reason for changing a class, then that class has more than one responsibility.</a:t>
            </a:r>
          </a:p>
        </p:txBody>
      </p:sp>
    </p:spTree>
    <p:extLst>
      <p:ext uri="{BB962C8B-B14F-4D97-AF65-F5344CB8AC3E}">
        <p14:creationId xmlns:p14="http://schemas.microsoft.com/office/powerpoint/2010/main" val="608553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357188" y="548680"/>
            <a:ext cx="8448675" cy="695325"/>
          </a:xfrm>
        </p:spPr>
        <p:txBody>
          <a:bodyPr/>
          <a:lstStyle/>
          <a:p>
            <a:r>
              <a:rPr lang="en-GB" altLang="en-US" dirty="0"/>
              <a:t>More than one responsibility</a:t>
            </a:r>
          </a:p>
        </p:txBody>
      </p:sp>
      <p:pic>
        <p:nvPicPr>
          <p:cNvPr id="778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782955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AutoShape 5"/>
          <p:cNvSpPr>
            <a:spLocks noChangeArrowheads="1"/>
          </p:cNvSpPr>
          <p:nvPr/>
        </p:nvSpPr>
        <p:spPr bwMode="auto">
          <a:xfrm>
            <a:off x="990600" y="4038600"/>
            <a:ext cx="1981200" cy="1447800"/>
          </a:xfrm>
          <a:prstGeom prst="wedgeRoundRectCallout">
            <a:avLst>
              <a:gd name="adj1" fmla="val -30046"/>
              <a:gd name="adj2" fmla="val -135306"/>
              <a:gd name="adj3" fmla="val 16667"/>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sz="2000"/>
              <a:t>Uses only the area method in rectangle</a:t>
            </a:r>
          </a:p>
        </p:txBody>
      </p:sp>
      <p:sp>
        <p:nvSpPr>
          <p:cNvPr id="77828" name="AutoShape 6"/>
          <p:cNvSpPr>
            <a:spLocks noChangeArrowheads="1"/>
          </p:cNvSpPr>
          <p:nvPr/>
        </p:nvSpPr>
        <p:spPr bwMode="auto">
          <a:xfrm>
            <a:off x="5867400" y="4800600"/>
            <a:ext cx="2514600" cy="1143000"/>
          </a:xfrm>
          <a:prstGeom prst="wedgeRoundRectCallout">
            <a:avLst>
              <a:gd name="adj1" fmla="val 17676"/>
              <a:gd name="adj2" fmla="val -218750"/>
              <a:gd name="adj3" fmla="val 16667"/>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sz="2000"/>
              <a:t>Uses the draw as well as  the area method</a:t>
            </a:r>
          </a:p>
        </p:txBody>
      </p:sp>
    </p:spTree>
    <p:extLst>
      <p:ext uri="{BB962C8B-B14F-4D97-AF65-F5344CB8AC3E}">
        <p14:creationId xmlns:p14="http://schemas.microsoft.com/office/powerpoint/2010/main" val="219322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GB" sz="3600" dirty="0"/>
              <a:t>The quality compromise</a:t>
            </a:r>
          </a:p>
        </p:txBody>
      </p:sp>
      <p:sp>
        <p:nvSpPr>
          <p:cNvPr id="52226" name="Rectangle 3"/>
          <p:cNvSpPr>
            <a:spLocks noGrp="1" noChangeArrowheads="1"/>
          </p:cNvSpPr>
          <p:nvPr>
            <p:ph type="body" idx="1"/>
          </p:nvPr>
        </p:nvSpPr>
        <p:spPr>
          <a:xfrm>
            <a:off x="346075" y="2087563"/>
            <a:ext cx="8448675" cy="4229100"/>
          </a:xfrm>
        </p:spPr>
        <p:txBody>
          <a:bodyPr/>
          <a:lstStyle/>
          <a:p>
            <a:r>
              <a:rPr lang="en-GB" sz="2800" dirty="0"/>
              <a:t>We cannot wait for specifications to improve before paying attention to quality management</a:t>
            </a:r>
          </a:p>
          <a:p>
            <a:endParaRPr lang="en-GB" sz="2800" dirty="0"/>
          </a:p>
          <a:p>
            <a:r>
              <a:rPr lang="en-GB" sz="2800" dirty="0"/>
              <a:t>Must put procedures into place to improve quality in spite of imperfect specification</a:t>
            </a:r>
          </a:p>
          <a:p>
            <a:endParaRPr lang="en-GB" sz="2800" dirty="0"/>
          </a:p>
          <a:p>
            <a:r>
              <a:rPr lang="en-GB" sz="2800" dirty="0"/>
              <a:t>Quality management is therefore not just concerned with reducing defects but also with other product qualities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346075" y="404664"/>
            <a:ext cx="8448675" cy="695325"/>
          </a:xfrm>
        </p:spPr>
        <p:txBody>
          <a:bodyPr/>
          <a:lstStyle/>
          <a:p>
            <a:r>
              <a:rPr lang="en-GB" altLang="en-US" dirty="0"/>
              <a:t>Separated responsibility</a:t>
            </a:r>
          </a:p>
        </p:txBody>
      </p:sp>
      <p:pic>
        <p:nvPicPr>
          <p:cNvPr id="3" name="Picture 2">
            <a:extLst>
              <a:ext uri="{FF2B5EF4-FFF2-40B4-BE49-F238E27FC236}">
                <a16:creationId xmlns:a16="http://schemas.microsoft.com/office/drawing/2014/main" id="{D65E9245-04C0-47BD-BF25-3734F81647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22945"/>
            <a:ext cx="8577284" cy="4802399"/>
          </a:xfrm>
          <a:prstGeom prst="rect">
            <a:avLst/>
          </a:prstGeom>
        </p:spPr>
      </p:pic>
    </p:spTree>
    <p:extLst>
      <p:ext uri="{BB962C8B-B14F-4D97-AF65-F5344CB8AC3E}">
        <p14:creationId xmlns:p14="http://schemas.microsoft.com/office/powerpoint/2010/main" val="1414666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346075" y="404664"/>
            <a:ext cx="8448675" cy="695325"/>
          </a:xfrm>
        </p:spPr>
        <p:txBody>
          <a:bodyPr/>
          <a:lstStyle/>
          <a:p>
            <a:r>
              <a:rPr lang="en-GB" altLang="en-US" dirty="0"/>
              <a:t>SRP-example</a:t>
            </a:r>
          </a:p>
        </p:txBody>
      </p:sp>
      <p:sp>
        <p:nvSpPr>
          <p:cNvPr id="81922" name="Rectangle 6"/>
          <p:cNvSpPr>
            <a:spLocks noGrp="1" noChangeArrowheads="1"/>
          </p:cNvSpPr>
          <p:nvPr>
            <p:ph type="body" idx="1"/>
          </p:nvPr>
        </p:nvSpPr>
        <p:spPr>
          <a:xfrm>
            <a:off x="1066800" y="1828800"/>
            <a:ext cx="4572000" cy="2667000"/>
          </a:xfrm>
        </p:spPr>
        <p:txBody>
          <a:bodyPr/>
          <a:lstStyle/>
          <a:p>
            <a:pPr>
              <a:lnSpc>
                <a:spcPct val="90000"/>
              </a:lnSpc>
              <a:buFontTx/>
              <a:buNone/>
            </a:pPr>
            <a:r>
              <a:rPr lang="en-GB" altLang="en-US" sz="1800">
                <a:latin typeface="Courier"/>
              </a:rPr>
              <a:t>interface Modem</a:t>
            </a:r>
          </a:p>
          <a:p>
            <a:pPr>
              <a:lnSpc>
                <a:spcPct val="90000"/>
              </a:lnSpc>
              <a:buFontTx/>
              <a:buNone/>
            </a:pPr>
            <a:r>
              <a:rPr lang="en-GB" altLang="en-US" sz="1800">
                <a:latin typeface="Courier"/>
              </a:rPr>
              <a:t>{</a:t>
            </a:r>
          </a:p>
          <a:p>
            <a:pPr>
              <a:lnSpc>
                <a:spcPct val="90000"/>
              </a:lnSpc>
              <a:buFontTx/>
              <a:buNone/>
            </a:pPr>
            <a:r>
              <a:rPr lang="en-GB" altLang="en-US" sz="1800">
                <a:latin typeface="Courier"/>
              </a:rPr>
              <a:t>public void dial(String pno);</a:t>
            </a:r>
          </a:p>
          <a:p>
            <a:pPr>
              <a:lnSpc>
                <a:spcPct val="90000"/>
              </a:lnSpc>
              <a:buFontTx/>
              <a:buNone/>
            </a:pPr>
            <a:r>
              <a:rPr lang="en-GB" altLang="en-US" sz="1800">
                <a:latin typeface="Courier"/>
              </a:rPr>
              <a:t>public void hangup();</a:t>
            </a:r>
          </a:p>
          <a:p>
            <a:pPr>
              <a:lnSpc>
                <a:spcPct val="90000"/>
              </a:lnSpc>
              <a:buFontTx/>
              <a:buNone/>
            </a:pPr>
            <a:endParaRPr lang="en-GB" altLang="en-US" sz="1800">
              <a:latin typeface="Courier"/>
            </a:endParaRPr>
          </a:p>
          <a:p>
            <a:pPr>
              <a:lnSpc>
                <a:spcPct val="90000"/>
              </a:lnSpc>
              <a:buFontTx/>
              <a:buNone/>
            </a:pPr>
            <a:r>
              <a:rPr lang="en-GB" altLang="en-US" sz="1800">
                <a:latin typeface="Courier"/>
              </a:rPr>
              <a:t>public void send(char c);</a:t>
            </a:r>
          </a:p>
          <a:p>
            <a:pPr>
              <a:lnSpc>
                <a:spcPct val="90000"/>
              </a:lnSpc>
              <a:buFontTx/>
              <a:buNone/>
            </a:pPr>
            <a:r>
              <a:rPr lang="en-GB" altLang="en-US" sz="1800">
                <a:latin typeface="Courier"/>
              </a:rPr>
              <a:t>public char recv();</a:t>
            </a:r>
          </a:p>
          <a:p>
            <a:pPr>
              <a:lnSpc>
                <a:spcPct val="90000"/>
              </a:lnSpc>
              <a:buFontTx/>
              <a:buNone/>
            </a:pPr>
            <a:r>
              <a:rPr lang="en-GB" altLang="en-US" sz="1800">
                <a:latin typeface="Courier"/>
              </a:rPr>
              <a:t>}</a:t>
            </a:r>
          </a:p>
          <a:p>
            <a:pPr>
              <a:lnSpc>
                <a:spcPct val="90000"/>
              </a:lnSpc>
              <a:buFontTx/>
              <a:buNone/>
            </a:pPr>
            <a:endParaRPr lang="en-GB" altLang="en-US" sz="1800"/>
          </a:p>
        </p:txBody>
      </p:sp>
      <p:sp>
        <p:nvSpPr>
          <p:cNvPr id="81923" name="AutoShape 9"/>
          <p:cNvSpPr>
            <a:spLocks noChangeArrowheads="1"/>
          </p:cNvSpPr>
          <p:nvPr/>
        </p:nvSpPr>
        <p:spPr bwMode="auto">
          <a:xfrm>
            <a:off x="6096000" y="1524000"/>
            <a:ext cx="1905000" cy="1143000"/>
          </a:xfrm>
          <a:prstGeom prst="wedgeRoundRectCallout">
            <a:avLst>
              <a:gd name="adj1" fmla="val -90000"/>
              <a:gd name="adj2" fmla="val 35556"/>
              <a:gd name="adj3" fmla="val 16667"/>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sz="2400"/>
              <a:t>Connection function</a:t>
            </a:r>
          </a:p>
        </p:txBody>
      </p:sp>
      <p:sp>
        <p:nvSpPr>
          <p:cNvPr id="81924" name="AutoShape 10"/>
          <p:cNvSpPr>
            <a:spLocks noChangeArrowheads="1"/>
          </p:cNvSpPr>
          <p:nvPr/>
        </p:nvSpPr>
        <p:spPr bwMode="auto">
          <a:xfrm>
            <a:off x="6019800" y="3581400"/>
            <a:ext cx="2514600" cy="1066800"/>
          </a:xfrm>
          <a:prstGeom prst="wedgeRoundRectCallout">
            <a:avLst>
              <a:gd name="adj1" fmla="val -82894"/>
              <a:gd name="adj2" fmla="val -27380"/>
              <a:gd name="adj3" fmla="val 16667"/>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sz="2400"/>
              <a:t>Communication function</a:t>
            </a:r>
          </a:p>
        </p:txBody>
      </p:sp>
      <p:sp>
        <p:nvSpPr>
          <p:cNvPr id="81925" name="Text Box 11"/>
          <p:cNvSpPr txBox="1">
            <a:spLocks noChangeArrowheads="1"/>
          </p:cNvSpPr>
          <p:nvPr/>
        </p:nvSpPr>
        <p:spPr bwMode="auto">
          <a:xfrm>
            <a:off x="914400" y="5222875"/>
            <a:ext cx="7543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400" dirty="0"/>
              <a:t>Two responsibilities for two functions with almost nothing in common – should be separated in different classes</a:t>
            </a:r>
          </a:p>
        </p:txBody>
      </p:sp>
    </p:spTree>
    <p:extLst>
      <p:ext uri="{BB962C8B-B14F-4D97-AF65-F5344CB8AC3E}">
        <p14:creationId xmlns:p14="http://schemas.microsoft.com/office/powerpoint/2010/main" val="3799717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346075" y="836712"/>
            <a:ext cx="8448675" cy="695325"/>
          </a:xfrm>
        </p:spPr>
        <p:txBody>
          <a:bodyPr/>
          <a:lstStyle/>
          <a:p>
            <a:r>
              <a:rPr lang="en-GB" altLang="en-US" dirty="0"/>
              <a:t>SRP-example</a:t>
            </a:r>
          </a:p>
        </p:txBody>
      </p:sp>
      <p:pic>
        <p:nvPicPr>
          <p:cNvPr id="9" name="image5.png">
            <a:extLst>
              <a:ext uri="{FF2B5EF4-FFF2-40B4-BE49-F238E27FC236}">
                <a16:creationId xmlns:a16="http://schemas.microsoft.com/office/drawing/2014/main" id="{261C237F-AB0C-47AC-A63B-B5A487D04629}"/>
              </a:ext>
            </a:extLst>
          </p:cNvPr>
          <p:cNvPicPr/>
          <p:nvPr/>
        </p:nvPicPr>
        <p:blipFill>
          <a:blip r:embed="rId3" cstate="print"/>
          <a:stretch>
            <a:fillRect/>
          </a:stretch>
        </p:blipFill>
        <p:spPr>
          <a:xfrm>
            <a:off x="997322" y="2780928"/>
            <a:ext cx="7103070" cy="2501429"/>
          </a:xfrm>
          <a:prstGeom prst="rect">
            <a:avLst/>
          </a:prstGeom>
        </p:spPr>
      </p:pic>
    </p:spTree>
    <p:extLst>
      <p:ext uri="{BB962C8B-B14F-4D97-AF65-F5344CB8AC3E}">
        <p14:creationId xmlns:p14="http://schemas.microsoft.com/office/powerpoint/2010/main" val="877025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346075" y="548680"/>
            <a:ext cx="8448675" cy="695325"/>
          </a:xfrm>
        </p:spPr>
        <p:txBody>
          <a:bodyPr/>
          <a:lstStyle/>
          <a:p>
            <a:r>
              <a:rPr lang="en-GB" altLang="en-US" dirty="0"/>
              <a:t>Open Closed principle</a:t>
            </a:r>
          </a:p>
        </p:txBody>
      </p:sp>
      <p:sp>
        <p:nvSpPr>
          <p:cNvPr id="82946" name="Rectangle 3"/>
          <p:cNvSpPr>
            <a:spLocks noGrp="1" noChangeArrowheads="1"/>
          </p:cNvSpPr>
          <p:nvPr>
            <p:ph type="body" idx="1"/>
          </p:nvPr>
        </p:nvSpPr>
        <p:spPr>
          <a:xfrm>
            <a:off x="346075" y="2087563"/>
            <a:ext cx="8448675" cy="4229100"/>
          </a:xfrm>
        </p:spPr>
        <p:txBody>
          <a:bodyPr/>
          <a:lstStyle/>
          <a:p>
            <a:pPr>
              <a:buFontTx/>
              <a:buNone/>
            </a:pPr>
            <a:r>
              <a:rPr lang="en-GB" altLang="en-US" sz="2400" dirty="0"/>
              <a:t>A module should be:</a:t>
            </a:r>
          </a:p>
          <a:p>
            <a:pPr>
              <a:buFontTx/>
              <a:buNone/>
            </a:pPr>
            <a:endParaRPr lang="en-GB" altLang="en-US" sz="2400" dirty="0"/>
          </a:p>
          <a:p>
            <a:pPr>
              <a:buFontTx/>
              <a:buNone/>
            </a:pPr>
            <a:r>
              <a:rPr lang="en-GB" altLang="en-US" sz="2400" dirty="0"/>
              <a:t>Open for extension</a:t>
            </a:r>
          </a:p>
          <a:p>
            <a:pPr>
              <a:buFontTx/>
              <a:buNone/>
            </a:pPr>
            <a:r>
              <a:rPr lang="en-GB" altLang="en-US" sz="2400" dirty="0"/>
              <a:t>	means that the behaviour of the module can be extended</a:t>
            </a:r>
          </a:p>
          <a:p>
            <a:pPr>
              <a:buFontTx/>
              <a:buNone/>
            </a:pPr>
            <a:endParaRPr lang="en-GB" altLang="en-US" sz="2400" dirty="0"/>
          </a:p>
          <a:p>
            <a:pPr>
              <a:buFontTx/>
              <a:buNone/>
            </a:pPr>
            <a:r>
              <a:rPr lang="en-GB" altLang="en-US" sz="2400" dirty="0"/>
              <a:t>Closed for modification</a:t>
            </a:r>
          </a:p>
          <a:p>
            <a:pPr>
              <a:buFontTx/>
              <a:buNone/>
            </a:pPr>
            <a:r>
              <a:rPr lang="en-GB" altLang="en-US" sz="2400" dirty="0"/>
              <a:t>	means that no changes to the module is allowed</a:t>
            </a:r>
          </a:p>
        </p:txBody>
      </p:sp>
    </p:spTree>
    <p:extLst>
      <p:ext uri="{BB962C8B-B14F-4D97-AF65-F5344CB8AC3E}">
        <p14:creationId xmlns:p14="http://schemas.microsoft.com/office/powerpoint/2010/main" val="8896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609600" y="228600"/>
            <a:ext cx="7772400" cy="609600"/>
          </a:xfrm>
        </p:spPr>
        <p:txBody>
          <a:bodyPr/>
          <a:lstStyle/>
          <a:p>
            <a:r>
              <a:rPr lang="en-GB" altLang="en-US" sz="2400"/>
              <a:t>Open Closed Principle - example</a:t>
            </a:r>
            <a:r>
              <a:rPr lang="en-GB" altLang="en-US"/>
              <a:t> </a:t>
            </a:r>
          </a:p>
        </p:txBody>
      </p:sp>
      <p:pic>
        <p:nvPicPr>
          <p:cNvPr id="839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52735"/>
            <a:ext cx="8143056" cy="566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6530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1625"/>
            <a:ext cx="6400800"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8" name="AutoShape 3"/>
          <p:cNvSpPr>
            <a:spLocks noChangeArrowheads="1"/>
          </p:cNvSpPr>
          <p:nvPr/>
        </p:nvSpPr>
        <p:spPr bwMode="auto">
          <a:xfrm>
            <a:off x="6705600" y="1571625"/>
            <a:ext cx="2133600" cy="3962400"/>
          </a:xfrm>
          <a:prstGeom prst="wedgeRoundRectCallout">
            <a:avLst>
              <a:gd name="adj1" fmla="val -79764"/>
              <a:gd name="adj2" fmla="val -31370"/>
              <a:gd name="adj3" fmla="val 16667"/>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a:t>Able to substitute the abstract AccountType with any subtype without Account knowing. Hence can extend AccountType with new subtypes without modifiying Account</a:t>
            </a:r>
          </a:p>
        </p:txBody>
      </p:sp>
    </p:spTree>
    <p:extLst>
      <p:ext uri="{BB962C8B-B14F-4D97-AF65-F5344CB8AC3E}">
        <p14:creationId xmlns:p14="http://schemas.microsoft.com/office/powerpoint/2010/main" val="3032314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685800" y="609600"/>
            <a:ext cx="7772400" cy="762000"/>
          </a:xfrm>
        </p:spPr>
        <p:txBody>
          <a:bodyPr/>
          <a:lstStyle/>
          <a:p>
            <a:r>
              <a:rPr lang="en-GB" altLang="en-US"/>
              <a:t>Example: OCP</a:t>
            </a:r>
          </a:p>
        </p:txBody>
      </p:sp>
      <p:pic>
        <p:nvPicPr>
          <p:cNvPr id="870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78486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5319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346075" y="836712"/>
            <a:ext cx="8448675" cy="695325"/>
          </a:xfrm>
        </p:spPr>
        <p:txBody>
          <a:bodyPr/>
          <a:lstStyle/>
          <a:p>
            <a:r>
              <a:rPr lang="en-GB" altLang="en-US" dirty="0" err="1"/>
              <a:t>Liskov</a:t>
            </a:r>
            <a:r>
              <a:rPr lang="en-GB" altLang="en-US" dirty="0"/>
              <a:t> Substitution principle</a:t>
            </a:r>
          </a:p>
        </p:txBody>
      </p:sp>
      <p:sp>
        <p:nvSpPr>
          <p:cNvPr id="89090" name="Rectangle 3"/>
          <p:cNvSpPr>
            <a:spLocks noGrp="1" noChangeArrowheads="1"/>
          </p:cNvSpPr>
          <p:nvPr>
            <p:ph type="body" idx="1"/>
          </p:nvPr>
        </p:nvSpPr>
        <p:spPr>
          <a:xfrm>
            <a:off x="685800" y="1981200"/>
            <a:ext cx="7543800" cy="4114800"/>
          </a:xfrm>
        </p:spPr>
        <p:txBody>
          <a:bodyPr/>
          <a:lstStyle/>
          <a:p>
            <a:pPr indent="0">
              <a:buFontTx/>
              <a:buNone/>
            </a:pPr>
            <a:r>
              <a:rPr lang="en-GB" altLang="en-US" sz="2400"/>
              <a:t>Functions that use pointers or references to base classes must be able to use objects of derived classes without knowing it</a:t>
            </a:r>
          </a:p>
        </p:txBody>
      </p:sp>
    </p:spTree>
    <p:extLst>
      <p:ext uri="{BB962C8B-B14F-4D97-AF65-F5344CB8AC3E}">
        <p14:creationId xmlns:p14="http://schemas.microsoft.com/office/powerpoint/2010/main" val="3034839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85800" y="609600"/>
            <a:ext cx="7772400" cy="762000"/>
          </a:xfrm>
        </p:spPr>
        <p:txBody>
          <a:bodyPr/>
          <a:lstStyle/>
          <a:p>
            <a:r>
              <a:rPr lang="en-GB" altLang="en-US"/>
              <a:t>Liskov Substitution principle</a:t>
            </a:r>
            <a:br>
              <a:rPr lang="en-GB" altLang="en-US"/>
            </a:br>
            <a:endParaRPr lang="en-GB" altLang="en-US"/>
          </a:p>
        </p:txBody>
      </p:sp>
      <p:pic>
        <p:nvPicPr>
          <p:cNvPr id="901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367588"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097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GB" altLang="en-US" dirty="0"/>
              <a:t>Example 1 : LSP</a:t>
            </a:r>
          </a:p>
        </p:txBody>
      </p:sp>
      <p:pic>
        <p:nvPicPr>
          <p:cNvPr id="921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2819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828800"/>
            <a:ext cx="325596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984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46075" y="404664"/>
            <a:ext cx="8448675" cy="695325"/>
          </a:xfrm>
        </p:spPr>
        <p:txBody>
          <a:bodyPr/>
          <a:lstStyle/>
          <a:p>
            <a:r>
              <a:rPr lang="en-GB" sz="3600" dirty="0"/>
              <a:t>Quality in the life cycle</a:t>
            </a:r>
          </a:p>
        </p:txBody>
      </p:sp>
      <p:sp>
        <p:nvSpPr>
          <p:cNvPr id="52226" name="Rectangle 3"/>
          <p:cNvSpPr>
            <a:spLocks noGrp="1" noChangeArrowheads="1"/>
          </p:cNvSpPr>
          <p:nvPr>
            <p:ph type="body" idx="1"/>
          </p:nvPr>
        </p:nvSpPr>
        <p:spPr>
          <a:xfrm>
            <a:off x="346075" y="2087563"/>
            <a:ext cx="8448675" cy="4229100"/>
          </a:xfrm>
        </p:spPr>
        <p:txBody>
          <a:bodyPr/>
          <a:lstStyle/>
          <a:p>
            <a:endParaRPr lang="en-GB" sz="2800" dirty="0"/>
          </a:p>
        </p:txBody>
      </p:sp>
      <p:pic>
        <p:nvPicPr>
          <p:cNvPr id="4" name="image1.png">
            <a:extLst>
              <a:ext uri="{FF2B5EF4-FFF2-40B4-BE49-F238E27FC236}">
                <a16:creationId xmlns:a16="http://schemas.microsoft.com/office/drawing/2014/main" id="{23EB001F-DEB9-48FF-B153-0834F3F2EEB2}"/>
              </a:ext>
            </a:extLst>
          </p:cNvPr>
          <p:cNvPicPr/>
          <p:nvPr/>
        </p:nvPicPr>
        <p:blipFill>
          <a:blip r:embed="rId3" cstate="print"/>
          <a:stretch>
            <a:fillRect/>
          </a:stretch>
        </p:blipFill>
        <p:spPr>
          <a:xfrm>
            <a:off x="166563" y="2132856"/>
            <a:ext cx="8797925" cy="3168352"/>
          </a:xfrm>
          <a:prstGeom prst="rect">
            <a:avLst/>
          </a:prstGeom>
        </p:spPr>
      </p:pic>
    </p:spTree>
    <p:extLst>
      <p:ext uri="{BB962C8B-B14F-4D97-AF65-F5344CB8AC3E}">
        <p14:creationId xmlns:p14="http://schemas.microsoft.com/office/powerpoint/2010/main" val="422173464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685800" y="609600"/>
            <a:ext cx="7772400" cy="533400"/>
          </a:xfrm>
        </p:spPr>
        <p:txBody>
          <a:bodyPr/>
          <a:lstStyle/>
          <a:p>
            <a:r>
              <a:rPr lang="en-GB" altLang="en-US" dirty="0"/>
              <a:t>LSP example 1 </a:t>
            </a:r>
            <a:r>
              <a:rPr lang="en-GB" altLang="en-US" dirty="0" err="1"/>
              <a:t>cont</a:t>
            </a:r>
            <a:endParaRPr lang="en-GB" altLang="en-US" dirty="0"/>
          </a:p>
        </p:txBody>
      </p:sp>
      <p:sp>
        <p:nvSpPr>
          <p:cNvPr id="93186" name="Rectangle 3"/>
          <p:cNvSpPr>
            <a:spLocks noGrp="1" noChangeArrowheads="1"/>
          </p:cNvSpPr>
          <p:nvPr>
            <p:ph type="body" idx="1"/>
          </p:nvPr>
        </p:nvSpPr>
        <p:spPr>
          <a:xfrm>
            <a:off x="685800" y="1371600"/>
            <a:ext cx="7772400" cy="4724400"/>
          </a:xfrm>
        </p:spPr>
        <p:txBody>
          <a:bodyPr/>
          <a:lstStyle/>
          <a:p>
            <a:pPr>
              <a:buFontTx/>
              <a:buNone/>
            </a:pPr>
            <a:r>
              <a:rPr lang="en-GB" altLang="en-US"/>
              <a:t>Keeping the Circle Foci coincident.</a:t>
            </a:r>
          </a:p>
          <a:p>
            <a:pPr>
              <a:buFontTx/>
              <a:buNone/>
            </a:pPr>
            <a:r>
              <a:rPr lang="en-GB" altLang="en-US">
                <a:latin typeface="Courier"/>
              </a:rPr>
              <a:t>void Circle::SetFoci(const Point&amp; a, const Point&amp; b)</a:t>
            </a:r>
          </a:p>
          <a:p>
            <a:pPr>
              <a:buFontTx/>
              <a:buNone/>
            </a:pPr>
            <a:r>
              <a:rPr lang="en-GB" altLang="en-US">
                <a:latin typeface="Courier"/>
              </a:rPr>
              <a:t>{</a:t>
            </a:r>
          </a:p>
          <a:p>
            <a:pPr>
              <a:buFontTx/>
              <a:buNone/>
            </a:pPr>
            <a:r>
              <a:rPr lang="en-GB" altLang="en-US">
                <a:latin typeface="Courier"/>
              </a:rPr>
              <a:t>itsFocusA = a;</a:t>
            </a:r>
          </a:p>
          <a:p>
            <a:pPr>
              <a:buFontTx/>
              <a:buNone/>
            </a:pPr>
            <a:r>
              <a:rPr lang="en-GB" altLang="en-US">
                <a:latin typeface="Courier"/>
              </a:rPr>
              <a:t>itsFocusB = a;</a:t>
            </a:r>
          </a:p>
          <a:p>
            <a:pPr>
              <a:buFontTx/>
              <a:buNone/>
            </a:pPr>
            <a:r>
              <a:rPr lang="en-GB" altLang="en-US">
                <a:latin typeface="Courier"/>
              </a:rPr>
              <a:t>}</a:t>
            </a:r>
            <a:endParaRPr lang="en-GB" altLang="en-US"/>
          </a:p>
          <a:p>
            <a:pPr>
              <a:buFontTx/>
              <a:buNone/>
            </a:pPr>
            <a:endParaRPr lang="en-GB" altLang="en-US"/>
          </a:p>
        </p:txBody>
      </p:sp>
    </p:spTree>
    <p:extLst>
      <p:ext uri="{BB962C8B-B14F-4D97-AF65-F5344CB8AC3E}">
        <p14:creationId xmlns:p14="http://schemas.microsoft.com/office/powerpoint/2010/main" val="662679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85800" y="609600"/>
            <a:ext cx="7772400" cy="609600"/>
          </a:xfrm>
        </p:spPr>
        <p:txBody>
          <a:bodyPr/>
          <a:lstStyle/>
          <a:p>
            <a:r>
              <a:rPr lang="en-GB" altLang="en-US" dirty="0"/>
              <a:t>LSP example 1 </a:t>
            </a:r>
            <a:r>
              <a:rPr lang="en-GB" altLang="en-US" dirty="0" err="1"/>
              <a:t>cont</a:t>
            </a:r>
            <a:endParaRPr lang="en-GB" altLang="en-US" dirty="0"/>
          </a:p>
        </p:txBody>
      </p:sp>
      <p:sp>
        <p:nvSpPr>
          <p:cNvPr id="94210" name="Rectangle 3"/>
          <p:cNvSpPr>
            <a:spLocks noGrp="1" noChangeArrowheads="1"/>
          </p:cNvSpPr>
          <p:nvPr>
            <p:ph type="body" idx="1"/>
          </p:nvPr>
        </p:nvSpPr>
        <p:spPr>
          <a:xfrm>
            <a:off x="685800" y="1295400"/>
            <a:ext cx="7772400" cy="3048000"/>
          </a:xfrm>
        </p:spPr>
        <p:txBody>
          <a:bodyPr/>
          <a:lstStyle/>
          <a:p>
            <a:pPr>
              <a:lnSpc>
                <a:spcPct val="90000"/>
              </a:lnSpc>
              <a:buFontTx/>
              <a:buNone/>
            </a:pPr>
            <a:r>
              <a:rPr lang="en-GB" altLang="en-US" sz="1600" b="1" u="sng"/>
              <a:t>Client Code:</a:t>
            </a:r>
          </a:p>
          <a:p>
            <a:pPr>
              <a:lnSpc>
                <a:spcPct val="90000"/>
              </a:lnSpc>
              <a:buFontTx/>
              <a:buNone/>
            </a:pPr>
            <a:r>
              <a:rPr lang="en-GB" altLang="en-US" sz="1600">
                <a:latin typeface="Courier"/>
              </a:rPr>
              <a:t>void f(Ellipse&amp; e)</a:t>
            </a:r>
          </a:p>
          <a:p>
            <a:pPr>
              <a:lnSpc>
                <a:spcPct val="90000"/>
              </a:lnSpc>
              <a:buFontTx/>
              <a:buNone/>
            </a:pPr>
            <a:r>
              <a:rPr lang="en-GB" altLang="en-US" sz="1600">
                <a:latin typeface="Courier"/>
              </a:rPr>
              <a:t>{</a:t>
            </a:r>
          </a:p>
          <a:p>
            <a:pPr>
              <a:lnSpc>
                <a:spcPct val="90000"/>
              </a:lnSpc>
              <a:buFontTx/>
              <a:buNone/>
            </a:pPr>
            <a:r>
              <a:rPr lang="en-GB" altLang="en-US" sz="1600">
                <a:latin typeface="Courier"/>
              </a:rPr>
              <a:t>Point a(-1,0);</a:t>
            </a:r>
          </a:p>
          <a:p>
            <a:pPr>
              <a:lnSpc>
                <a:spcPct val="90000"/>
              </a:lnSpc>
              <a:buFontTx/>
              <a:buNone/>
            </a:pPr>
            <a:r>
              <a:rPr lang="en-GB" altLang="en-US" sz="1600">
                <a:latin typeface="Courier"/>
              </a:rPr>
              <a:t>Point b(1,0);</a:t>
            </a:r>
          </a:p>
          <a:p>
            <a:pPr>
              <a:lnSpc>
                <a:spcPct val="90000"/>
              </a:lnSpc>
              <a:buFontTx/>
              <a:buNone/>
            </a:pPr>
            <a:r>
              <a:rPr lang="en-GB" altLang="en-US" sz="1600">
                <a:latin typeface="Courier"/>
              </a:rPr>
              <a:t>e.SetFoci(a,b);</a:t>
            </a:r>
          </a:p>
          <a:p>
            <a:pPr>
              <a:lnSpc>
                <a:spcPct val="90000"/>
              </a:lnSpc>
              <a:buFontTx/>
              <a:buNone/>
            </a:pPr>
            <a:r>
              <a:rPr lang="en-GB" altLang="en-US" sz="1600">
                <a:latin typeface="Courier"/>
              </a:rPr>
              <a:t>e.SetMajorAxis(3);</a:t>
            </a:r>
          </a:p>
          <a:p>
            <a:pPr>
              <a:lnSpc>
                <a:spcPct val="90000"/>
              </a:lnSpc>
              <a:buFontTx/>
              <a:buNone/>
            </a:pPr>
            <a:r>
              <a:rPr lang="en-GB" altLang="en-US" sz="1600">
                <a:latin typeface="Courier"/>
              </a:rPr>
              <a:t>assert(e.GetFocusA() == a);</a:t>
            </a:r>
          </a:p>
          <a:p>
            <a:pPr>
              <a:lnSpc>
                <a:spcPct val="90000"/>
              </a:lnSpc>
              <a:buFontTx/>
              <a:buNone/>
            </a:pPr>
            <a:r>
              <a:rPr lang="en-GB" altLang="en-US" sz="1600">
                <a:latin typeface="Courier"/>
              </a:rPr>
              <a:t>assert(e.GetFocusB() == b);</a:t>
            </a:r>
          </a:p>
          <a:p>
            <a:pPr>
              <a:lnSpc>
                <a:spcPct val="90000"/>
              </a:lnSpc>
              <a:buFontTx/>
              <a:buNone/>
            </a:pPr>
            <a:r>
              <a:rPr lang="en-GB" altLang="en-US" sz="1600">
                <a:latin typeface="Courier"/>
              </a:rPr>
              <a:t>assert(e.GetMajorAxis() == 3);</a:t>
            </a:r>
          </a:p>
          <a:p>
            <a:pPr>
              <a:lnSpc>
                <a:spcPct val="90000"/>
              </a:lnSpc>
              <a:buFontTx/>
              <a:buNone/>
            </a:pPr>
            <a:r>
              <a:rPr lang="en-GB" altLang="en-US" sz="1600">
                <a:latin typeface="Courier"/>
              </a:rPr>
              <a:t>}</a:t>
            </a:r>
          </a:p>
          <a:p>
            <a:pPr>
              <a:lnSpc>
                <a:spcPct val="90000"/>
              </a:lnSpc>
              <a:buFontTx/>
              <a:buNone/>
            </a:pPr>
            <a:endParaRPr lang="en-GB" altLang="en-US" sz="1600"/>
          </a:p>
        </p:txBody>
      </p:sp>
      <p:sp>
        <p:nvSpPr>
          <p:cNvPr id="94211" name="Text Box 4"/>
          <p:cNvSpPr txBox="1">
            <a:spLocks noChangeArrowheads="1"/>
          </p:cNvSpPr>
          <p:nvPr/>
        </p:nvSpPr>
        <p:spPr bwMode="auto">
          <a:xfrm>
            <a:off x="746125" y="4906963"/>
            <a:ext cx="56530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000" b="1">
                <a:latin typeface="Courier"/>
              </a:rPr>
              <a:t>Circle </a:t>
            </a:r>
            <a:r>
              <a:rPr lang="en-GB" altLang="en-US" sz="2000" b="1"/>
              <a:t>violates this guarantee because it ignores</a:t>
            </a:r>
          </a:p>
          <a:p>
            <a:r>
              <a:rPr lang="en-GB" altLang="en-US" sz="2000" b="1"/>
              <a:t> the second input variable of </a:t>
            </a:r>
            <a:r>
              <a:rPr lang="en-GB" altLang="en-US" sz="2000" b="1">
                <a:latin typeface="Courier"/>
              </a:rPr>
              <a:t>SetFoci</a:t>
            </a:r>
            <a:r>
              <a:rPr lang="en-GB" altLang="en-US" sz="2000" b="1"/>
              <a:t>.</a:t>
            </a:r>
            <a:endParaRPr lang="en-GB" altLang="en-US" sz="2000" b="1">
              <a:latin typeface="Courier"/>
            </a:endParaRPr>
          </a:p>
          <a:p>
            <a:endParaRPr lang="en-GB" altLang="en-US" sz="2000" b="1"/>
          </a:p>
        </p:txBody>
      </p:sp>
    </p:spTree>
    <p:extLst>
      <p:ext uri="{BB962C8B-B14F-4D97-AF65-F5344CB8AC3E}">
        <p14:creationId xmlns:p14="http://schemas.microsoft.com/office/powerpoint/2010/main" val="3118695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11560" y="404664"/>
            <a:ext cx="7772400" cy="609600"/>
          </a:xfrm>
        </p:spPr>
        <p:txBody>
          <a:bodyPr/>
          <a:lstStyle/>
          <a:p>
            <a:r>
              <a:rPr lang="en-GB" altLang="en-US" dirty="0"/>
              <a:t>LSP example 2</a:t>
            </a:r>
          </a:p>
        </p:txBody>
      </p:sp>
      <p:sp>
        <p:nvSpPr>
          <p:cNvPr id="94211" name="Text Box 4"/>
          <p:cNvSpPr txBox="1">
            <a:spLocks noChangeArrowheads="1"/>
          </p:cNvSpPr>
          <p:nvPr/>
        </p:nvSpPr>
        <p:spPr bwMode="auto">
          <a:xfrm>
            <a:off x="611560" y="5589240"/>
            <a:ext cx="9862636"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dirty="0"/>
              <a:t>The </a:t>
            </a:r>
            <a:r>
              <a:rPr lang="en-US" dirty="0" err="1"/>
              <a:t>PolicySchedule</a:t>
            </a:r>
            <a:r>
              <a:rPr lang="en-US" dirty="0"/>
              <a:t> module should be able to accept any of </a:t>
            </a:r>
            <a:r>
              <a:rPr lang="en-US" dirty="0" err="1"/>
              <a:t>HomePolicy</a:t>
            </a:r>
            <a:r>
              <a:rPr lang="en-US" dirty="0"/>
              <a:t>, </a:t>
            </a:r>
            <a:r>
              <a:rPr lang="en-US" dirty="0" err="1"/>
              <a:t>PrivateAutoPolicy</a:t>
            </a:r>
            <a:r>
              <a:rPr lang="en-US" dirty="0"/>
              <a:t> or </a:t>
            </a:r>
          </a:p>
          <a:p>
            <a:r>
              <a:rPr lang="en-US" dirty="0" err="1"/>
              <a:t>CommercialAutoPolicy</a:t>
            </a:r>
            <a:r>
              <a:rPr lang="en-US" dirty="0"/>
              <a:t> without breaking. </a:t>
            </a:r>
          </a:p>
          <a:p>
            <a:endParaRPr lang="en-US" dirty="0"/>
          </a:p>
          <a:p>
            <a:r>
              <a:rPr lang="en-US" dirty="0"/>
              <a:t>Violation of the </a:t>
            </a:r>
            <a:r>
              <a:rPr lang="en-US" dirty="0" err="1"/>
              <a:t>Liskov</a:t>
            </a:r>
            <a:r>
              <a:rPr lang="en-US" dirty="0"/>
              <a:t> Substitution Principle also implies violation of the Open Closed principle.</a:t>
            </a:r>
            <a:endParaRPr lang="en-GB" dirty="0"/>
          </a:p>
          <a:p>
            <a:endParaRPr lang="en-GB" altLang="en-US" sz="2000" b="1" dirty="0"/>
          </a:p>
        </p:txBody>
      </p:sp>
      <p:pic>
        <p:nvPicPr>
          <p:cNvPr id="7" name="image9.png">
            <a:extLst>
              <a:ext uri="{FF2B5EF4-FFF2-40B4-BE49-F238E27FC236}">
                <a16:creationId xmlns:a16="http://schemas.microsoft.com/office/drawing/2014/main" id="{142B2CD1-9700-4F98-8508-BFCF85573787}"/>
              </a:ext>
            </a:extLst>
          </p:cNvPr>
          <p:cNvPicPr/>
          <p:nvPr/>
        </p:nvPicPr>
        <p:blipFill>
          <a:blip r:embed="rId3" cstate="print"/>
          <a:stretch>
            <a:fillRect/>
          </a:stretch>
        </p:blipFill>
        <p:spPr>
          <a:xfrm>
            <a:off x="1619672" y="1219200"/>
            <a:ext cx="6120680" cy="4228172"/>
          </a:xfrm>
          <a:prstGeom prst="rect">
            <a:avLst/>
          </a:prstGeom>
        </p:spPr>
      </p:pic>
    </p:spTree>
    <p:extLst>
      <p:ext uri="{BB962C8B-B14F-4D97-AF65-F5344CB8AC3E}">
        <p14:creationId xmlns:p14="http://schemas.microsoft.com/office/powerpoint/2010/main" val="237713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a:xfrm>
            <a:off x="346075" y="764704"/>
            <a:ext cx="8448675" cy="695325"/>
          </a:xfrm>
        </p:spPr>
        <p:txBody>
          <a:bodyPr/>
          <a:lstStyle/>
          <a:p>
            <a:r>
              <a:rPr lang="en-GB" altLang="en-US" dirty="0"/>
              <a:t>Dependency Inversion principle</a:t>
            </a:r>
          </a:p>
        </p:txBody>
      </p:sp>
      <p:sp>
        <p:nvSpPr>
          <p:cNvPr id="95234" name="Rectangle 3"/>
          <p:cNvSpPr>
            <a:spLocks noGrp="1" noChangeArrowheads="1"/>
          </p:cNvSpPr>
          <p:nvPr>
            <p:ph type="body" idx="1"/>
          </p:nvPr>
        </p:nvSpPr>
        <p:spPr>
          <a:xfrm>
            <a:off x="346075" y="2087563"/>
            <a:ext cx="8448675" cy="4229100"/>
          </a:xfrm>
        </p:spPr>
        <p:txBody>
          <a:bodyPr/>
          <a:lstStyle/>
          <a:p>
            <a:pPr>
              <a:buFontTx/>
              <a:buNone/>
            </a:pPr>
            <a:r>
              <a:rPr lang="en-GB" altLang="en-US" sz="2400"/>
              <a:t>High level modules should not depend upon low level modules. Both should depend upon abstraction.</a:t>
            </a:r>
          </a:p>
          <a:p>
            <a:pPr>
              <a:buFontTx/>
              <a:buNone/>
            </a:pPr>
            <a:endParaRPr lang="en-GB" altLang="en-US" sz="2400"/>
          </a:p>
          <a:p>
            <a:pPr>
              <a:buFontTx/>
              <a:buNone/>
            </a:pPr>
            <a:r>
              <a:rPr lang="en-GB" altLang="en-US" sz="2400"/>
              <a:t>Abstractions should not depend upon details. Details should depend upon abstractions.</a:t>
            </a:r>
          </a:p>
        </p:txBody>
      </p:sp>
    </p:spTree>
    <p:extLst>
      <p:ext uri="{BB962C8B-B14F-4D97-AF65-F5344CB8AC3E}">
        <p14:creationId xmlns:p14="http://schemas.microsoft.com/office/powerpoint/2010/main" val="1405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179512" y="836712"/>
            <a:ext cx="8448675" cy="695325"/>
          </a:xfrm>
        </p:spPr>
        <p:txBody>
          <a:bodyPr/>
          <a:lstStyle/>
          <a:p>
            <a:r>
              <a:rPr lang="en-GB" altLang="en-US" sz="2800" dirty="0"/>
              <a:t>Dependency Inversion principle – simple layers</a:t>
            </a:r>
          </a:p>
        </p:txBody>
      </p:sp>
      <p:pic>
        <p:nvPicPr>
          <p:cNvPr id="962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785" y="2442394"/>
            <a:ext cx="5674503" cy="33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Line 4"/>
          <p:cNvSpPr>
            <a:spLocks noChangeShapeType="1"/>
          </p:cNvSpPr>
          <p:nvPr/>
        </p:nvSpPr>
        <p:spPr bwMode="auto">
          <a:xfrm flipV="1">
            <a:off x="5410200" y="4876800"/>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897708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179512" y="908720"/>
            <a:ext cx="8448675" cy="695325"/>
          </a:xfrm>
        </p:spPr>
        <p:txBody>
          <a:bodyPr/>
          <a:lstStyle/>
          <a:p>
            <a:r>
              <a:rPr lang="en-GB" altLang="en-US" sz="2800" dirty="0"/>
              <a:t>Dependency Inversion principle – abstract layers</a:t>
            </a:r>
          </a:p>
        </p:txBody>
      </p:sp>
      <p:pic>
        <p:nvPicPr>
          <p:cNvPr id="983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903350"/>
            <a:ext cx="5904656" cy="477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200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323528" y="692696"/>
            <a:ext cx="8448675" cy="695325"/>
          </a:xfrm>
        </p:spPr>
        <p:txBody>
          <a:bodyPr/>
          <a:lstStyle/>
          <a:p>
            <a:r>
              <a:rPr lang="en-GB" altLang="en-US" dirty="0"/>
              <a:t>Interface Segregation principle</a:t>
            </a:r>
          </a:p>
        </p:txBody>
      </p:sp>
      <p:sp>
        <p:nvSpPr>
          <p:cNvPr id="101378" name="Rectangle 3"/>
          <p:cNvSpPr>
            <a:spLocks noGrp="1" noChangeArrowheads="1"/>
          </p:cNvSpPr>
          <p:nvPr>
            <p:ph type="body" idx="1"/>
          </p:nvPr>
        </p:nvSpPr>
        <p:spPr>
          <a:xfrm>
            <a:off x="346075" y="2087563"/>
            <a:ext cx="8448675" cy="4229100"/>
          </a:xfrm>
        </p:spPr>
        <p:txBody>
          <a:bodyPr/>
          <a:lstStyle/>
          <a:p>
            <a:pPr>
              <a:buFontTx/>
              <a:buNone/>
            </a:pPr>
            <a:r>
              <a:rPr lang="en-GB" altLang="en-US" sz="2400"/>
              <a:t>Clients should not be forced to depend upon interfaces that they do not use.</a:t>
            </a:r>
          </a:p>
        </p:txBody>
      </p:sp>
    </p:spTree>
    <p:extLst>
      <p:ext uri="{BB962C8B-B14F-4D97-AF65-F5344CB8AC3E}">
        <p14:creationId xmlns:p14="http://schemas.microsoft.com/office/powerpoint/2010/main" val="2501754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346075" y="836712"/>
            <a:ext cx="8448675" cy="695325"/>
          </a:xfrm>
        </p:spPr>
        <p:txBody>
          <a:bodyPr/>
          <a:lstStyle/>
          <a:p>
            <a:r>
              <a:rPr lang="en-GB" altLang="en-US" sz="2400" dirty="0"/>
              <a:t>Interface Segregation principle</a:t>
            </a:r>
            <a:br>
              <a:rPr lang="en-GB" altLang="en-US" sz="2400" dirty="0"/>
            </a:br>
            <a:r>
              <a:rPr lang="en-GB" altLang="en-US" sz="2400" dirty="0"/>
              <a:t>Example- Integrated Interfaces</a:t>
            </a:r>
            <a:br>
              <a:rPr lang="en-GB" altLang="en-US" dirty="0"/>
            </a:br>
            <a:endParaRPr lang="en-GB"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149143"/>
            <a:ext cx="6707449" cy="4376201"/>
          </a:xfrm>
          <a:prstGeom prst="rect">
            <a:avLst/>
          </a:prstGeom>
        </p:spPr>
      </p:pic>
    </p:spTree>
    <p:extLst>
      <p:ext uri="{BB962C8B-B14F-4D97-AF65-F5344CB8AC3E}">
        <p14:creationId xmlns:p14="http://schemas.microsoft.com/office/powerpoint/2010/main" val="300504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xfrm>
            <a:off x="346075" y="764704"/>
            <a:ext cx="8448675" cy="695325"/>
          </a:xfrm>
        </p:spPr>
        <p:txBody>
          <a:bodyPr/>
          <a:lstStyle/>
          <a:p>
            <a:r>
              <a:rPr lang="en-GB" altLang="en-US" sz="2400" dirty="0"/>
              <a:t>Interface Segregation principle</a:t>
            </a:r>
            <a:br>
              <a:rPr lang="en-GB" altLang="en-US" sz="2400" dirty="0"/>
            </a:br>
            <a:r>
              <a:rPr lang="en-GB" altLang="en-US" sz="2400" dirty="0"/>
              <a:t>Example- Segregated Interfaces</a:t>
            </a:r>
            <a:br>
              <a:rPr lang="en-GB" altLang="en-US" dirty="0"/>
            </a:br>
            <a:endParaRPr lang="en-GB" altLang="en-US" dirty="0"/>
          </a:p>
        </p:txBody>
      </p:sp>
      <p:pic>
        <p:nvPicPr>
          <p:cNvPr id="1044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31709"/>
            <a:ext cx="8064652" cy="470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019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323528" y="548680"/>
            <a:ext cx="7772400" cy="762000"/>
          </a:xfrm>
        </p:spPr>
        <p:txBody>
          <a:bodyPr/>
          <a:lstStyle/>
          <a:p>
            <a:r>
              <a:rPr lang="en-GB" altLang="en-US" dirty="0"/>
              <a:t>Stability</a:t>
            </a:r>
          </a:p>
        </p:txBody>
      </p:sp>
      <p:sp>
        <p:nvSpPr>
          <p:cNvPr id="118786" name="Rectangle 3"/>
          <p:cNvSpPr>
            <a:spLocks noGrp="1" noChangeArrowheads="1"/>
          </p:cNvSpPr>
          <p:nvPr>
            <p:ph type="body" idx="1"/>
          </p:nvPr>
        </p:nvSpPr>
        <p:spPr>
          <a:xfrm>
            <a:off x="685800" y="1953344"/>
            <a:ext cx="7772400" cy="4572000"/>
          </a:xfrm>
        </p:spPr>
        <p:txBody>
          <a:bodyPr/>
          <a:lstStyle/>
          <a:p>
            <a:pPr>
              <a:buFontTx/>
              <a:buNone/>
            </a:pPr>
            <a:r>
              <a:rPr lang="en-GB" altLang="en-US" sz="2400" dirty="0"/>
              <a:t>Stability is related to the amount of work required to make a change.</a:t>
            </a:r>
          </a:p>
          <a:p>
            <a:pPr>
              <a:buFontTx/>
              <a:buNone/>
            </a:pPr>
            <a:endParaRPr lang="en-GB" altLang="en-US" sz="2400" dirty="0"/>
          </a:p>
          <a:p>
            <a:pPr>
              <a:buFontTx/>
              <a:buNone/>
            </a:pPr>
            <a:r>
              <a:rPr lang="en-GB" altLang="en-US" sz="2400" dirty="0"/>
              <a:t>There are many factors that make a software package</a:t>
            </a:r>
          </a:p>
          <a:p>
            <a:pPr>
              <a:buFontTx/>
              <a:buNone/>
            </a:pPr>
            <a:r>
              <a:rPr lang="en-GB" altLang="en-US" sz="2400" dirty="0"/>
              <a:t>	hard to change. Its size, complexity, clarity, etc.</a:t>
            </a:r>
          </a:p>
          <a:p>
            <a:pPr>
              <a:buFontTx/>
              <a:buNone/>
            </a:pPr>
            <a:endParaRPr lang="en-GB" altLang="en-US" sz="2400" dirty="0"/>
          </a:p>
          <a:p>
            <a:pPr>
              <a:buFontTx/>
              <a:buNone/>
            </a:pPr>
            <a:r>
              <a:rPr lang="en-GB" altLang="en-US" sz="2400" dirty="0"/>
              <a:t>One way to make a software package difficult to change, is to make lots of other software packages depend upon it.</a:t>
            </a:r>
          </a:p>
          <a:p>
            <a:pPr>
              <a:buFontTx/>
              <a:buNone/>
            </a:pPr>
            <a:endParaRPr lang="en-GB" altLang="en-US" sz="2400" dirty="0"/>
          </a:p>
        </p:txBody>
      </p:sp>
    </p:spTree>
    <p:extLst>
      <p:ext uri="{BB962C8B-B14F-4D97-AF65-F5344CB8AC3E}">
        <p14:creationId xmlns:p14="http://schemas.microsoft.com/office/powerpoint/2010/main" val="14639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75" y="620688"/>
            <a:ext cx="8448675" cy="695325"/>
          </a:xfrm>
        </p:spPr>
        <p:txBody>
          <a:bodyPr/>
          <a:lstStyle/>
          <a:p>
            <a:r>
              <a:rPr lang="en-GB" dirty="0"/>
              <a:t>Quality Measurement</a:t>
            </a:r>
          </a:p>
        </p:txBody>
      </p:sp>
      <p:sp>
        <p:nvSpPr>
          <p:cNvPr id="3" name="Content Placeholder 2"/>
          <p:cNvSpPr>
            <a:spLocks noGrp="1"/>
          </p:cNvSpPr>
          <p:nvPr>
            <p:ph idx="1"/>
          </p:nvPr>
        </p:nvSpPr>
        <p:spPr/>
        <p:txBody>
          <a:bodyPr/>
          <a:lstStyle/>
          <a:p>
            <a:r>
              <a:rPr lang="en-GB" sz="2400" dirty="0"/>
              <a:t>Easy to offer qualitative ideas of software “goodness”</a:t>
            </a:r>
          </a:p>
          <a:p>
            <a:pPr lvl="1"/>
            <a:r>
              <a:rPr lang="en-GB" sz="2400" dirty="0"/>
              <a:t>Reliable</a:t>
            </a:r>
          </a:p>
          <a:p>
            <a:pPr lvl="1"/>
            <a:r>
              <a:rPr lang="en-GB" sz="2400" dirty="0"/>
              <a:t>Easy to use</a:t>
            </a:r>
          </a:p>
          <a:p>
            <a:pPr lvl="1"/>
            <a:r>
              <a:rPr lang="en-GB" sz="2400" dirty="0"/>
              <a:t>Easy to understand</a:t>
            </a:r>
          </a:p>
          <a:p>
            <a:pPr lvl="1"/>
            <a:r>
              <a:rPr lang="en-GB" sz="2400" dirty="0"/>
              <a:t>Too complex</a:t>
            </a:r>
          </a:p>
          <a:p>
            <a:pPr lvl="1"/>
            <a:r>
              <a:rPr lang="en-GB" sz="2400" dirty="0"/>
              <a:t>“Buggy”</a:t>
            </a:r>
          </a:p>
          <a:p>
            <a:pPr lvl="1"/>
            <a:r>
              <a:rPr lang="en-GB" sz="2400" dirty="0"/>
              <a:t>…</a:t>
            </a:r>
          </a:p>
          <a:p>
            <a:r>
              <a:rPr lang="en-GB" sz="2800" dirty="0"/>
              <a:t>But for reliable, repeatable quality management we need to be able to </a:t>
            </a:r>
            <a:r>
              <a:rPr lang="en-GB" sz="2800" i="1" dirty="0"/>
              <a:t>measure. </a:t>
            </a:r>
          </a:p>
          <a:p>
            <a:r>
              <a:rPr lang="en-GB" sz="2800" dirty="0"/>
              <a:t>Measurement  </a:t>
            </a:r>
            <a:r>
              <a:rPr lang="en-GB" sz="2800" dirty="0">
                <a:sym typeface="Wingdings" panose="05000000000000000000" pitchFamily="2" charset="2"/>
              </a:rPr>
              <a:t> </a:t>
            </a:r>
            <a:r>
              <a:rPr lang="en-GB" sz="2800" i="1" dirty="0">
                <a:sym typeface="Wingdings" panose="05000000000000000000" pitchFamily="2" charset="2"/>
              </a:rPr>
              <a:t>Metrics</a:t>
            </a:r>
            <a:r>
              <a:rPr lang="en-GB" sz="2800" dirty="0">
                <a:sym typeface="Wingdings" panose="05000000000000000000" pitchFamily="2" charset="2"/>
              </a:rPr>
              <a:t>   </a:t>
            </a:r>
            <a:endParaRPr lang="en-GB" sz="2800" dirty="0"/>
          </a:p>
          <a:p>
            <a:endParaRPr lang="en-GB" dirty="0"/>
          </a:p>
        </p:txBody>
      </p:sp>
    </p:spTree>
    <p:extLst>
      <p:ext uri="{BB962C8B-B14F-4D97-AF65-F5344CB8AC3E}">
        <p14:creationId xmlns:p14="http://schemas.microsoft.com/office/powerpoint/2010/main" val="1705649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GB" altLang="en-US" dirty="0"/>
              <a:t>The Stable Dependencies Principle:</a:t>
            </a:r>
          </a:p>
        </p:txBody>
      </p:sp>
      <p:sp>
        <p:nvSpPr>
          <p:cNvPr id="119810" name="Rectangle 3"/>
          <p:cNvSpPr>
            <a:spLocks noGrp="1" noChangeArrowheads="1"/>
          </p:cNvSpPr>
          <p:nvPr>
            <p:ph type="body" idx="1"/>
          </p:nvPr>
        </p:nvSpPr>
        <p:spPr>
          <a:xfrm>
            <a:off x="346075" y="2087563"/>
            <a:ext cx="8448675" cy="4229100"/>
          </a:xfrm>
        </p:spPr>
        <p:txBody>
          <a:bodyPr/>
          <a:lstStyle/>
          <a:p>
            <a:pPr>
              <a:buFontTx/>
              <a:buNone/>
            </a:pPr>
            <a:r>
              <a:rPr lang="en-GB" altLang="en-US" dirty="0"/>
              <a:t>		</a:t>
            </a:r>
            <a:r>
              <a:rPr lang="en-GB" altLang="en-US" i="1" dirty="0"/>
              <a:t>Depend in the direction of stability</a:t>
            </a:r>
            <a:endParaRPr lang="en-GB" altLang="en-US" dirty="0"/>
          </a:p>
        </p:txBody>
      </p:sp>
    </p:spTree>
    <p:extLst>
      <p:ext uri="{BB962C8B-B14F-4D97-AF65-F5344CB8AC3E}">
        <p14:creationId xmlns:p14="http://schemas.microsoft.com/office/powerpoint/2010/main" val="1354957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a:xfrm>
            <a:off x="609600" y="685800"/>
            <a:ext cx="7772400" cy="1600200"/>
          </a:xfrm>
        </p:spPr>
        <p:txBody>
          <a:bodyPr/>
          <a:lstStyle/>
          <a:p>
            <a:r>
              <a:rPr lang="en-GB" altLang="en-US" sz="2400" dirty="0"/>
              <a:t>Stable Dependencies Principle : example</a:t>
            </a:r>
            <a:br>
              <a:rPr lang="en-GB" altLang="en-US" sz="2400" dirty="0"/>
            </a:br>
            <a:br>
              <a:rPr lang="en-GB" altLang="en-US" sz="2400" dirty="0"/>
            </a:br>
            <a:r>
              <a:rPr lang="en-GB" altLang="en-US" sz="2400" dirty="0"/>
              <a:t>X is a stable package</a:t>
            </a:r>
          </a:p>
        </p:txBody>
      </p:sp>
      <p:pic>
        <p:nvPicPr>
          <p:cNvPr id="1208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571500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817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a:xfrm>
            <a:off x="685800" y="609600"/>
            <a:ext cx="7772400" cy="1600200"/>
          </a:xfrm>
        </p:spPr>
        <p:txBody>
          <a:bodyPr/>
          <a:lstStyle/>
          <a:p>
            <a:r>
              <a:rPr lang="en-GB" altLang="en-US" sz="2400" dirty="0"/>
              <a:t>Stable Dependencies Principle : example</a:t>
            </a:r>
            <a:br>
              <a:rPr lang="en-GB" altLang="en-US" sz="2400" dirty="0"/>
            </a:br>
            <a:br>
              <a:rPr lang="en-GB" altLang="en-US" sz="2400" dirty="0"/>
            </a:br>
            <a:r>
              <a:rPr lang="en-GB" altLang="en-US" sz="2400" dirty="0"/>
              <a:t>Y is unstable</a:t>
            </a:r>
          </a:p>
        </p:txBody>
      </p:sp>
      <p:pic>
        <p:nvPicPr>
          <p:cNvPr id="1228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6477000"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758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xfrm>
            <a:off x="1066800" y="609600"/>
            <a:ext cx="7391400" cy="1143000"/>
          </a:xfrm>
        </p:spPr>
        <p:txBody>
          <a:bodyPr/>
          <a:lstStyle/>
          <a:p>
            <a:r>
              <a:rPr lang="en-GB" altLang="en-US" sz="2400" dirty="0"/>
              <a:t>Stable Abstraction Principle</a:t>
            </a:r>
            <a:br>
              <a:rPr lang="en-GB" altLang="en-US" sz="2400" dirty="0"/>
            </a:br>
            <a:r>
              <a:rPr lang="en-GB" altLang="en-US" sz="2400" i="1" dirty="0"/>
              <a:t>Stable packages should be abstract packages</a:t>
            </a:r>
          </a:p>
        </p:txBody>
      </p:sp>
      <p:sp>
        <p:nvSpPr>
          <p:cNvPr id="124930" name="Rectangle 3"/>
          <p:cNvSpPr>
            <a:spLocks noGrp="1" noChangeArrowheads="1"/>
          </p:cNvSpPr>
          <p:nvPr>
            <p:ph type="body" idx="1"/>
          </p:nvPr>
        </p:nvSpPr>
        <p:spPr>
          <a:xfrm>
            <a:off x="685800" y="2286000"/>
            <a:ext cx="7772400" cy="3810000"/>
          </a:xfrm>
        </p:spPr>
        <p:txBody>
          <a:bodyPr/>
          <a:lstStyle/>
          <a:p>
            <a:pPr>
              <a:buFontTx/>
              <a:buNone/>
            </a:pPr>
            <a:r>
              <a:rPr lang="en-GB" altLang="en-US" sz="2400" dirty="0"/>
              <a:t>	If the stable packages at the bottom (depended upon) are also highly abstract, then they can be easily extended. This means that it is possible to compose our application from instable packages that are easy to change, and stable packages that are easy to extend.</a:t>
            </a:r>
          </a:p>
          <a:p>
            <a:pPr>
              <a:buFontTx/>
              <a:buNone/>
            </a:pPr>
            <a:endParaRPr lang="en-GB" altLang="en-US" sz="2400" dirty="0"/>
          </a:p>
        </p:txBody>
      </p:sp>
    </p:spTree>
    <p:extLst>
      <p:ext uri="{BB962C8B-B14F-4D97-AF65-F5344CB8AC3E}">
        <p14:creationId xmlns:p14="http://schemas.microsoft.com/office/powerpoint/2010/main" val="2674256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73CDB20-4854-49DE-A469-72F0F4E59CC2}"/>
              </a:ext>
            </a:extLst>
          </p:cNvPr>
          <p:cNvSpPr>
            <a:spLocks noGrp="1" noChangeArrowheads="1"/>
          </p:cNvSpPr>
          <p:nvPr>
            <p:ph type="title"/>
          </p:nvPr>
        </p:nvSpPr>
        <p:spPr>
          <a:xfrm>
            <a:off x="346075" y="620688"/>
            <a:ext cx="8448675" cy="695325"/>
          </a:xfrm>
        </p:spPr>
        <p:txBody>
          <a:bodyPr/>
          <a:lstStyle/>
          <a:p>
            <a:r>
              <a:rPr lang="en-GB" altLang="en-US" dirty="0"/>
              <a:t>Reference</a:t>
            </a:r>
          </a:p>
        </p:txBody>
      </p:sp>
      <p:sp>
        <p:nvSpPr>
          <p:cNvPr id="120835" name="Rectangle 3">
            <a:extLst>
              <a:ext uri="{FF2B5EF4-FFF2-40B4-BE49-F238E27FC236}">
                <a16:creationId xmlns:a16="http://schemas.microsoft.com/office/drawing/2014/main" id="{095E1ED7-C188-46C1-9946-F70E55054E19}"/>
              </a:ext>
            </a:extLst>
          </p:cNvPr>
          <p:cNvSpPr>
            <a:spLocks noGrp="1" noChangeArrowheads="1"/>
          </p:cNvSpPr>
          <p:nvPr>
            <p:ph type="body" idx="1"/>
          </p:nvPr>
        </p:nvSpPr>
        <p:spPr>
          <a:xfrm>
            <a:off x="357188" y="1772816"/>
            <a:ext cx="8178800" cy="4968551"/>
          </a:xfrm>
        </p:spPr>
        <p:txBody>
          <a:bodyPr/>
          <a:lstStyle/>
          <a:p>
            <a:r>
              <a:rPr lang="en-GB" altLang="en-US" sz="2400" dirty="0"/>
              <a:t>Ian Sommerville, Software Engineering, 10e Edition, Addison Wesley, 2017.</a:t>
            </a:r>
          </a:p>
          <a:p>
            <a:endParaRPr lang="en-GB" altLang="en-US" sz="2400" dirty="0"/>
          </a:p>
          <a:p>
            <a:r>
              <a:rPr lang="en-GB" sz="2400" dirty="0"/>
              <a:t>BS ISO/IEC 9126-1:2001</a:t>
            </a:r>
          </a:p>
          <a:p>
            <a:pPr lvl="2">
              <a:buFontTx/>
              <a:buNone/>
            </a:pPr>
            <a:r>
              <a:rPr lang="en-GB" sz="1800" dirty="0"/>
              <a:t>Information technology – Software product quality</a:t>
            </a:r>
          </a:p>
          <a:p>
            <a:pPr>
              <a:buFont typeface="Arial" panose="020B0604020202020204" pitchFamily="34" charset="0"/>
              <a:buChar char="•"/>
            </a:pPr>
            <a:r>
              <a:rPr lang="en-GB" sz="2400" dirty="0">
                <a:ea typeface="+mn-ea"/>
                <a:cs typeface="+mn-cs"/>
              </a:rPr>
              <a:t>Enhanced</a:t>
            </a:r>
            <a:r>
              <a:rPr lang="en-GB" sz="2400" dirty="0"/>
              <a:t>/superseded by: </a:t>
            </a:r>
          </a:p>
          <a:p>
            <a:pPr marL="800100" lvl="2" indent="0">
              <a:buNone/>
            </a:pPr>
            <a:r>
              <a:rPr lang="en-GB" sz="2000" dirty="0"/>
              <a:t>ISO/IEC 25010:2011 </a:t>
            </a:r>
          </a:p>
          <a:p>
            <a:pPr marL="800100" lvl="2" indent="0">
              <a:buNone/>
            </a:pPr>
            <a:endParaRPr lang="en-GB" sz="2000" dirty="0"/>
          </a:p>
          <a:p>
            <a:r>
              <a:rPr lang="en-GB" sz="2400" dirty="0"/>
              <a:t>Systems and software engineering -- Systems and software Quality Requirements and Evaluation (</a:t>
            </a:r>
            <a:r>
              <a:rPr lang="en-GB" sz="2400" dirty="0" err="1"/>
              <a:t>SQuaRE</a:t>
            </a:r>
            <a:r>
              <a:rPr lang="en-GB" sz="2400" dirty="0"/>
              <a:t>) -- System and software quality models</a:t>
            </a:r>
          </a:p>
          <a:p>
            <a:pPr lvl="1">
              <a:buFontTx/>
              <a:buNone/>
            </a:pPr>
            <a:r>
              <a:rPr lang="en-GB" sz="1800" dirty="0">
                <a:hlinkClick r:id="rId3"/>
              </a:rPr>
              <a:t>http://www.iso.org/iso/catalogue_detail.htm?csnumber=35733</a:t>
            </a:r>
            <a:endParaRPr lang="en-GB" sz="1800" dirty="0"/>
          </a:p>
          <a:p>
            <a:pPr lvl="1">
              <a:buFontTx/>
              <a:buNone/>
            </a:pPr>
            <a:r>
              <a:rPr lang="en-GB" sz="1800" dirty="0"/>
              <a:t>Video here: </a:t>
            </a:r>
            <a:r>
              <a:rPr lang="en-GB" sz="1800" dirty="0">
                <a:hlinkClick r:id="rId4"/>
              </a:rPr>
              <a:t>https://www.youtube.com/watch?v=2aRsIUL48qk</a:t>
            </a:r>
            <a:r>
              <a:rPr lang="en-GB" sz="1800" dirty="0"/>
              <a:t> </a:t>
            </a:r>
          </a:p>
          <a:p>
            <a:endParaRPr lang="en-GB" altLang="en-US" sz="2800" dirty="0"/>
          </a:p>
          <a:p>
            <a:endParaRPr lang="en-GB" altLang="en-US" dirty="0"/>
          </a:p>
          <a:p>
            <a:pPr>
              <a:buFont typeface="Monotype Sorts" pitchFamily="2" charset="2"/>
              <a:buNone/>
            </a:pPr>
            <a:endParaRPr lang="en-GB" altLang="en-US" dirty="0"/>
          </a:p>
          <a:p>
            <a:pPr>
              <a:buFont typeface="Monotype Sorts" pitchFamily="2" charset="2"/>
              <a:buNone/>
            </a:pPr>
            <a:endParaRPr lang="en-GB" altLang="en-US" dirty="0"/>
          </a:p>
        </p:txBody>
      </p:sp>
    </p:spTree>
    <p:extLst>
      <p:ext uri="{BB962C8B-B14F-4D97-AF65-F5344CB8AC3E}">
        <p14:creationId xmlns:p14="http://schemas.microsoft.com/office/powerpoint/2010/main" val="226181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75" y="908720"/>
            <a:ext cx="8448675" cy="695325"/>
          </a:xfrm>
        </p:spPr>
        <p:txBody>
          <a:bodyPr/>
          <a:lstStyle/>
          <a:p>
            <a:r>
              <a:rPr lang="en-GB" sz="3600" dirty="0"/>
              <a:t>Internal and External Metrics</a:t>
            </a:r>
          </a:p>
        </p:txBody>
      </p:sp>
      <p:sp>
        <p:nvSpPr>
          <p:cNvPr id="3" name="Content Placeholder 2"/>
          <p:cNvSpPr>
            <a:spLocks noGrp="1"/>
          </p:cNvSpPr>
          <p:nvPr>
            <p:ph idx="1"/>
          </p:nvPr>
        </p:nvSpPr>
        <p:spPr>
          <a:xfrm>
            <a:off x="731314" y="1974850"/>
            <a:ext cx="8448674" cy="4228172"/>
          </a:xfrm>
        </p:spPr>
        <p:txBody>
          <a:bodyPr/>
          <a:lstStyle/>
          <a:p>
            <a:pPr marL="0" indent="0">
              <a:buNone/>
            </a:pPr>
            <a:r>
              <a:rPr lang="en-GB" sz="2800" b="1" dirty="0"/>
              <a:t>Internal Metrics</a:t>
            </a:r>
          </a:p>
          <a:p>
            <a:r>
              <a:rPr lang="en-GB" sz="2800" dirty="0"/>
              <a:t>Measure internal attributes, </a:t>
            </a:r>
            <a:r>
              <a:rPr lang="en-GB" sz="2800" dirty="0" err="1"/>
              <a:t>eg</a:t>
            </a:r>
            <a:r>
              <a:rPr lang="en-GB" sz="2800" dirty="0"/>
              <a:t>, static properties of design diagrams or source code </a:t>
            </a:r>
          </a:p>
          <a:p>
            <a:pPr marL="0" indent="0">
              <a:buNone/>
            </a:pPr>
            <a:r>
              <a:rPr lang="en-GB" sz="2800" b="1" dirty="0"/>
              <a:t>External Metrics</a:t>
            </a:r>
          </a:p>
          <a:p>
            <a:r>
              <a:rPr lang="en-GB" sz="2800" dirty="0"/>
              <a:t>Measure behaviour of code in operation by testing and observing it</a:t>
            </a:r>
          </a:p>
          <a:p>
            <a:pPr marL="0" indent="0">
              <a:buNone/>
            </a:pPr>
            <a:r>
              <a:rPr lang="en-GB" sz="2800" b="1" dirty="0"/>
              <a:t>Quality in use Metrics</a:t>
            </a:r>
          </a:p>
          <a:p>
            <a:r>
              <a:rPr lang="en-GB" sz="2800" dirty="0"/>
              <a:t>The extent to which  users’  expectations are met. </a:t>
            </a:r>
          </a:p>
          <a:p>
            <a:endParaRPr lang="en-GB" dirty="0"/>
          </a:p>
        </p:txBody>
      </p:sp>
    </p:spTree>
    <p:extLst>
      <p:ext uri="{BB962C8B-B14F-4D97-AF65-F5344CB8AC3E}">
        <p14:creationId xmlns:p14="http://schemas.microsoft.com/office/powerpoint/2010/main" val="150911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346075" y="908720"/>
            <a:ext cx="8448675" cy="695325"/>
          </a:xfrm>
        </p:spPr>
        <p:txBody>
          <a:bodyPr/>
          <a:lstStyle/>
          <a:p>
            <a:r>
              <a:rPr lang="en-GB" dirty="0"/>
              <a:t>Quality management activities</a:t>
            </a:r>
          </a:p>
        </p:txBody>
      </p:sp>
      <p:sp>
        <p:nvSpPr>
          <p:cNvPr id="54274" name="Rectangle 3"/>
          <p:cNvSpPr>
            <a:spLocks noGrp="1" noChangeArrowheads="1"/>
          </p:cNvSpPr>
          <p:nvPr>
            <p:ph type="body" idx="1"/>
          </p:nvPr>
        </p:nvSpPr>
        <p:spPr>
          <a:xfrm>
            <a:off x="346075" y="2087563"/>
            <a:ext cx="8448675" cy="4229100"/>
          </a:xfrm>
        </p:spPr>
        <p:txBody>
          <a:bodyPr/>
          <a:lstStyle/>
          <a:p>
            <a:r>
              <a:rPr lang="en-GB" sz="2800" dirty="0"/>
              <a:t>Quality assurance</a:t>
            </a:r>
          </a:p>
          <a:p>
            <a:pPr lvl="1"/>
            <a:r>
              <a:rPr lang="en-GB" sz="2000" dirty="0"/>
              <a:t>Establish organisational procedures and standards for quality</a:t>
            </a:r>
          </a:p>
          <a:p>
            <a:r>
              <a:rPr lang="en-GB" sz="2800" dirty="0"/>
              <a:t>Quality planning</a:t>
            </a:r>
          </a:p>
          <a:p>
            <a:pPr lvl="1"/>
            <a:r>
              <a:rPr lang="en-GB" sz="2000" dirty="0"/>
              <a:t>Select applicable procedures and standards for a particular project and modify these as required</a:t>
            </a:r>
          </a:p>
          <a:p>
            <a:r>
              <a:rPr lang="en-GB" sz="2800" dirty="0"/>
              <a:t>Quality control</a:t>
            </a:r>
          </a:p>
          <a:p>
            <a:pPr lvl="1"/>
            <a:r>
              <a:rPr lang="en-GB" sz="2000" dirty="0"/>
              <a:t>Ensure that procedures and standards are followed by the software development team</a:t>
            </a:r>
          </a:p>
          <a:p>
            <a:r>
              <a:rPr lang="en-GB" sz="2800" dirty="0">
                <a:solidFill>
                  <a:srgbClr val="0070C0"/>
                </a:solidFill>
              </a:rPr>
              <a:t>Quality management should be separate from project management to ensure independence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36512" y="476672"/>
            <a:ext cx="6408712" cy="838200"/>
          </a:xfrm>
        </p:spPr>
        <p:txBody>
          <a:bodyPr/>
          <a:lstStyle/>
          <a:p>
            <a:pPr algn="ctr"/>
            <a:br>
              <a:rPr lang="en-GB" sz="1400" b="0" dirty="0">
                <a:latin typeface="Arial-BoldMT"/>
              </a:rPr>
            </a:br>
            <a:r>
              <a:rPr lang="en-GB" dirty="0">
                <a:latin typeface="Arial-BoldMT"/>
              </a:rPr>
              <a:t>Quality in the software lifecycle</a:t>
            </a:r>
            <a:br>
              <a:rPr lang="en-GB" sz="2400" dirty="0">
                <a:latin typeface="Arial-BoldMT"/>
              </a:rPr>
            </a:br>
            <a:endParaRPr lang="en-GB" dirty="0">
              <a:latin typeface="Arial-BoldMT"/>
            </a:endParaRPr>
          </a:p>
        </p:txBody>
      </p:sp>
      <p:pic>
        <p:nvPicPr>
          <p:cNvPr id="62466" name="Picture 3"/>
          <p:cNvPicPr>
            <a:picLocks noChangeAspect="1" noChangeArrowheads="1"/>
          </p:cNvPicPr>
          <p:nvPr/>
        </p:nvPicPr>
        <p:blipFill>
          <a:blip r:embed="rId3" cstate="print"/>
          <a:srcRect/>
          <a:stretch>
            <a:fillRect/>
          </a:stretch>
        </p:blipFill>
        <p:spPr bwMode="auto">
          <a:xfrm>
            <a:off x="2051720" y="1700808"/>
            <a:ext cx="4732560" cy="50637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785813" y="1071563"/>
            <a:ext cx="7315200" cy="1371600"/>
          </a:xfrm>
        </p:spPr>
        <p:txBody>
          <a:bodyPr/>
          <a:lstStyle/>
          <a:p>
            <a:pPr algn="ctr"/>
            <a:br>
              <a:rPr lang="en-GB" sz="2400" b="0">
                <a:latin typeface="Arial-BoldMT"/>
              </a:rPr>
            </a:br>
            <a:br>
              <a:rPr lang="en-GB" sz="2400" b="0">
                <a:latin typeface="Arial-BoldMT"/>
              </a:rPr>
            </a:br>
            <a:r>
              <a:rPr lang="en-GB" sz="2400">
                <a:latin typeface="Arial-BoldMT"/>
              </a:rPr>
              <a:t>Quality model for external and internal quality</a:t>
            </a:r>
            <a:br>
              <a:rPr lang="en-GB" sz="2400">
                <a:latin typeface="Arial-BoldMT"/>
              </a:rPr>
            </a:br>
            <a:r>
              <a:rPr lang="en-GB" sz="2400">
                <a:latin typeface="Arial-BoldMT"/>
              </a:rPr>
              <a:t>(BS ISO 9126)</a:t>
            </a:r>
            <a:br>
              <a:rPr lang="en-GB" sz="2400">
                <a:latin typeface="Arial-BoldMT"/>
              </a:rPr>
            </a:br>
            <a:endParaRPr lang="en-GB" sz="2400">
              <a:latin typeface="Arial-BoldMT"/>
            </a:endParaRPr>
          </a:p>
        </p:txBody>
      </p:sp>
      <p:pic>
        <p:nvPicPr>
          <p:cNvPr id="64514" name="Picture 3"/>
          <p:cNvPicPr>
            <a:picLocks noChangeAspect="1" noChangeArrowheads="1"/>
          </p:cNvPicPr>
          <p:nvPr/>
        </p:nvPicPr>
        <p:blipFill>
          <a:blip r:embed="rId3" cstate="print"/>
          <a:srcRect/>
          <a:stretch>
            <a:fillRect/>
          </a:stretch>
        </p:blipFill>
        <p:spPr bwMode="auto">
          <a:xfrm>
            <a:off x="298450" y="2444750"/>
            <a:ext cx="8610600" cy="36449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irtual PAthways 13-3-09">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13948</TotalTime>
  <Words>3673</Words>
  <Application>Microsoft Office PowerPoint</Application>
  <PresentationFormat>On-screen Show (4:3)</PresentationFormat>
  <Paragraphs>391</Paragraphs>
  <Slides>54</Slides>
  <Notes>53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54</vt:i4>
      </vt:variant>
    </vt:vector>
  </HeadingPairs>
  <TitlesOfParts>
    <vt:vector size="66" baseType="lpstr">
      <vt:lpstr>Arial-BoldMT</vt:lpstr>
      <vt:lpstr>Arial-ItalicMT</vt:lpstr>
      <vt:lpstr>ArialMT</vt:lpstr>
      <vt:lpstr>Courier</vt:lpstr>
      <vt:lpstr>Monotype Sorts</vt:lpstr>
      <vt:lpstr>Arial</vt:lpstr>
      <vt:lpstr>Calibri</vt:lpstr>
      <vt:lpstr>Times New Roman</vt:lpstr>
      <vt:lpstr>Wingdings</vt:lpstr>
      <vt:lpstr>1_Default Design</vt:lpstr>
      <vt:lpstr>Virtual PAthways 13-3-09</vt:lpstr>
      <vt:lpstr>Custom Design</vt:lpstr>
      <vt:lpstr>Unit 10 – Software Quality</vt:lpstr>
      <vt:lpstr>What is quality?</vt:lpstr>
      <vt:lpstr>The quality compromise</vt:lpstr>
      <vt:lpstr>Quality in the life cycle</vt:lpstr>
      <vt:lpstr>Quality Measurement</vt:lpstr>
      <vt:lpstr>Internal and External Metrics</vt:lpstr>
      <vt:lpstr>Quality management activities</vt:lpstr>
      <vt:lpstr> Quality in the software lifecycle </vt:lpstr>
      <vt:lpstr>  Quality model for external and internal quality (BS ISO 9126) </vt:lpstr>
      <vt:lpstr>  Quality model for quality in use </vt:lpstr>
      <vt:lpstr>Process and product quality</vt:lpstr>
      <vt:lpstr>Process-based quality</vt:lpstr>
      <vt:lpstr>Practical process quality</vt:lpstr>
      <vt:lpstr>Design quality</vt:lpstr>
      <vt:lpstr>Why bad design results?</vt:lpstr>
      <vt:lpstr>Cohesion</vt:lpstr>
      <vt:lpstr>Cohesion levels</vt:lpstr>
      <vt:lpstr>Cohesion levels</vt:lpstr>
      <vt:lpstr>Cohesion as a design attribute</vt:lpstr>
      <vt:lpstr>Coupling</vt:lpstr>
      <vt:lpstr>Tight coupling</vt:lpstr>
      <vt:lpstr>Loose coupling</vt:lpstr>
      <vt:lpstr>Coupling and inheritance</vt:lpstr>
      <vt:lpstr>Design principles</vt:lpstr>
      <vt:lpstr>The single responsibility principle</vt:lpstr>
      <vt:lpstr>Knowing Responsibilities</vt:lpstr>
      <vt:lpstr>Doing Responsibilities</vt:lpstr>
      <vt:lpstr>Single Responsibility Principle</vt:lpstr>
      <vt:lpstr>More than one responsibility</vt:lpstr>
      <vt:lpstr>Separated responsibility</vt:lpstr>
      <vt:lpstr>SRP-example</vt:lpstr>
      <vt:lpstr>SRP-example</vt:lpstr>
      <vt:lpstr>Open Closed principle</vt:lpstr>
      <vt:lpstr>Open Closed Principle - example </vt:lpstr>
      <vt:lpstr>PowerPoint Presentation</vt:lpstr>
      <vt:lpstr>Example: OCP</vt:lpstr>
      <vt:lpstr>Liskov Substitution principle</vt:lpstr>
      <vt:lpstr>Liskov Substitution principle </vt:lpstr>
      <vt:lpstr>Example 1 : LSP</vt:lpstr>
      <vt:lpstr>LSP example 1 cont</vt:lpstr>
      <vt:lpstr>LSP example 1 cont</vt:lpstr>
      <vt:lpstr>LSP example 2</vt:lpstr>
      <vt:lpstr>Dependency Inversion principle</vt:lpstr>
      <vt:lpstr>Dependency Inversion principle – simple layers</vt:lpstr>
      <vt:lpstr>Dependency Inversion principle – abstract layers</vt:lpstr>
      <vt:lpstr>Interface Segregation principle</vt:lpstr>
      <vt:lpstr>Interface Segregation principle Example- Integrated Interfaces </vt:lpstr>
      <vt:lpstr>Interface Segregation principle Example- Segregated Interfaces </vt:lpstr>
      <vt:lpstr>Stability</vt:lpstr>
      <vt:lpstr>The Stable Dependencies Principle:</vt:lpstr>
      <vt:lpstr>Stable Dependencies Principle : example  X is a stable package</vt:lpstr>
      <vt:lpstr>Stable Dependencies Principle : example  Y is unstable</vt:lpstr>
      <vt:lpstr>Stable Abstraction Principle Stable packages should be abstract packages</vt:lpstr>
      <vt:lpstr>Reference</vt:lpstr>
    </vt:vector>
  </TitlesOfParts>
  <Company>Napier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Jargon Busting</dc:title>
  <dc:creator>cu54</dc:creator>
  <cp:lastModifiedBy>Liu, Xiaodong</cp:lastModifiedBy>
  <cp:revision>70</cp:revision>
  <cp:lastPrinted>2014-10-21T11:29:39Z</cp:lastPrinted>
  <dcterms:created xsi:type="dcterms:W3CDTF">2005-09-13T08:56:58Z</dcterms:created>
  <dcterms:modified xsi:type="dcterms:W3CDTF">2018-11-16T11:12:38Z</dcterms:modified>
</cp:coreProperties>
</file>