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71" r:id="rId20"/>
    <p:sldId id="280" r:id="rId21"/>
    <p:sldId id="279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E1D"/>
    <a:srgbClr val="2597F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E5F8-F909-45FA-A2D0-6109DAAFC936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260DB-439E-4195-B324-BA4149EF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14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192525"/>
            <a:ext cx="8246070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566870"/>
            <a:ext cx="824607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8" y="527605"/>
            <a:ext cx="68717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09" y="1443835"/>
            <a:ext cx="687172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9654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18831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81818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18831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81818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Financial inclusion in Africa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Kenya, Rwanda, Uganda and Tanzania</a:t>
            </a: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9001156" cy="628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ownloa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0"/>
            <a:ext cx="8929718" cy="664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ownload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42876"/>
            <a:ext cx="8715436" cy="664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52"/>
            <a:ext cx="8501122" cy="650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8643998" cy="6500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6" y="373954"/>
            <a:ext cx="7850388" cy="6110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5" y="500042"/>
            <a:ext cx="8501089" cy="6097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848"/>
            <a:ext cx="9144000" cy="4586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8715436" cy="6143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7" y="373954"/>
            <a:ext cx="7926606" cy="6110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965" y="1499574"/>
            <a:ext cx="3096344" cy="7052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45811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348" y="2143116"/>
            <a:ext cx="7778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Table of content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Source of </a:t>
            </a:r>
            <a:r>
              <a:rPr lang="en-GB" sz="2800" dirty="0" smtClean="0">
                <a:solidFill>
                  <a:schemeClr val="bg1"/>
                </a:solidFill>
              </a:rPr>
              <a:t>Dataset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Problem Description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>
                <a:solidFill>
                  <a:schemeClr val="bg1"/>
                </a:solidFill>
              </a:rPr>
              <a:t>Conclusion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ownload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04"/>
            <a:ext cx="8358246" cy="6429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pture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28604"/>
            <a:ext cx="7572427" cy="5857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4604" y="2280628"/>
            <a:ext cx="6860380" cy="4406569"/>
          </a:xfrm>
          <a:custGeom>
            <a:avLst/>
            <a:gdLst>
              <a:gd name="connsiteX0" fmla="*/ 0 w 4572000"/>
              <a:gd name="connsiteY0" fmla="*/ 0 h 4406569"/>
              <a:gd name="connsiteX1" fmla="*/ 4572000 w 4572000"/>
              <a:gd name="connsiteY1" fmla="*/ 0 h 4406569"/>
              <a:gd name="connsiteX2" fmla="*/ 4572000 w 4572000"/>
              <a:gd name="connsiteY2" fmla="*/ 4406569 h 4406569"/>
              <a:gd name="connsiteX3" fmla="*/ 0 w 4572000"/>
              <a:gd name="connsiteY3" fmla="*/ 4406569 h 4406569"/>
              <a:gd name="connsiteX4" fmla="*/ 0 w 4572000"/>
              <a:gd name="connsiteY4" fmla="*/ 0 h 4406569"/>
              <a:gd name="connsiteX0" fmla="*/ 0 w 6355412"/>
              <a:gd name="connsiteY0" fmla="*/ 0 h 4406569"/>
              <a:gd name="connsiteX1" fmla="*/ 4572000 w 6355412"/>
              <a:gd name="connsiteY1" fmla="*/ 0 h 4406569"/>
              <a:gd name="connsiteX2" fmla="*/ 6355397 w 6355412"/>
              <a:gd name="connsiteY2" fmla="*/ 1131312 h 4406569"/>
              <a:gd name="connsiteX3" fmla="*/ 4572000 w 6355412"/>
              <a:gd name="connsiteY3" fmla="*/ 4406569 h 4406569"/>
              <a:gd name="connsiteX4" fmla="*/ 0 w 6355412"/>
              <a:gd name="connsiteY4" fmla="*/ 4406569 h 4406569"/>
              <a:gd name="connsiteX5" fmla="*/ 0 w 6355412"/>
              <a:gd name="connsiteY5" fmla="*/ 0 h 4406569"/>
              <a:gd name="connsiteX0" fmla="*/ 0 w 6355412"/>
              <a:gd name="connsiteY0" fmla="*/ 0 h 4406569"/>
              <a:gd name="connsiteX1" fmla="*/ 4572000 w 6355412"/>
              <a:gd name="connsiteY1" fmla="*/ 0 h 4406569"/>
              <a:gd name="connsiteX2" fmla="*/ 6355397 w 6355412"/>
              <a:gd name="connsiteY2" fmla="*/ 1131312 h 4406569"/>
              <a:gd name="connsiteX3" fmla="*/ 4572000 w 6355412"/>
              <a:gd name="connsiteY3" fmla="*/ 4406569 h 4406569"/>
              <a:gd name="connsiteX4" fmla="*/ 0 w 6355412"/>
              <a:gd name="connsiteY4" fmla="*/ 4406569 h 4406569"/>
              <a:gd name="connsiteX5" fmla="*/ 0 w 6355412"/>
              <a:gd name="connsiteY5" fmla="*/ 0 h 4406569"/>
              <a:gd name="connsiteX0" fmla="*/ 0 w 6860380"/>
              <a:gd name="connsiteY0" fmla="*/ 682388 h 4406569"/>
              <a:gd name="connsiteX1" fmla="*/ 5076968 w 6860380"/>
              <a:gd name="connsiteY1" fmla="*/ 0 h 4406569"/>
              <a:gd name="connsiteX2" fmla="*/ 6860365 w 6860380"/>
              <a:gd name="connsiteY2" fmla="*/ 1131312 h 4406569"/>
              <a:gd name="connsiteX3" fmla="*/ 5076968 w 6860380"/>
              <a:gd name="connsiteY3" fmla="*/ 4406569 h 4406569"/>
              <a:gd name="connsiteX4" fmla="*/ 504968 w 6860380"/>
              <a:gd name="connsiteY4" fmla="*/ 4406569 h 4406569"/>
              <a:gd name="connsiteX5" fmla="*/ 0 w 6860380"/>
              <a:gd name="connsiteY5" fmla="*/ 682388 h 4406569"/>
              <a:gd name="connsiteX0" fmla="*/ 0 w 6860380"/>
              <a:gd name="connsiteY0" fmla="*/ 682388 h 4406569"/>
              <a:gd name="connsiteX1" fmla="*/ 5076968 w 6860380"/>
              <a:gd name="connsiteY1" fmla="*/ 0 h 4406569"/>
              <a:gd name="connsiteX2" fmla="*/ 6860365 w 6860380"/>
              <a:gd name="connsiteY2" fmla="*/ 1131312 h 4406569"/>
              <a:gd name="connsiteX3" fmla="*/ 5076968 w 6860380"/>
              <a:gd name="connsiteY3" fmla="*/ 4406569 h 4406569"/>
              <a:gd name="connsiteX4" fmla="*/ 504968 w 6860380"/>
              <a:gd name="connsiteY4" fmla="*/ 4406569 h 4406569"/>
              <a:gd name="connsiteX5" fmla="*/ 0 w 6860380"/>
              <a:gd name="connsiteY5" fmla="*/ 682388 h 4406569"/>
              <a:gd name="connsiteX0" fmla="*/ 0 w 6860380"/>
              <a:gd name="connsiteY0" fmla="*/ 682388 h 4406569"/>
              <a:gd name="connsiteX1" fmla="*/ 5076968 w 6860380"/>
              <a:gd name="connsiteY1" fmla="*/ 0 h 4406569"/>
              <a:gd name="connsiteX2" fmla="*/ 6860365 w 6860380"/>
              <a:gd name="connsiteY2" fmla="*/ 1131312 h 4406569"/>
              <a:gd name="connsiteX3" fmla="*/ 5076968 w 6860380"/>
              <a:gd name="connsiteY3" fmla="*/ 4406569 h 4406569"/>
              <a:gd name="connsiteX4" fmla="*/ 504968 w 6860380"/>
              <a:gd name="connsiteY4" fmla="*/ 4406569 h 4406569"/>
              <a:gd name="connsiteX5" fmla="*/ 0 w 6860380"/>
              <a:gd name="connsiteY5" fmla="*/ 682388 h 4406569"/>
              <a:gd name="connsiteX0" fmla="*/ 0 w 6860380"/>
              <a:gd name="connsiteY0" fmla="*/ 682388 h 4406569"/>
              <a:gd name="connsiteX1" fmla="*/ 5076968 w 6860380"/>
              <a:gd name="connsiteY1" fmla="*/ 0 h 4406569"/>
              <a:gd name="connsiteX2" fmla="*/ 6860365 w 6860380"/>
              <a:gd name="connsiteY2" fmla="*/ 1131312 h 4406569"/>
              <a:gd name="connsiteX3" fmla="*/ 5076968 w 6860380"/>
              <a:gd name="connsiteY3" fmla="*/ 4406569 h 4406569"/>
              <a:gd name="connsiteX4" fmla="*/ 204717 w 6860380"/>
              <a:gd name="connsiteY4" fmla="*/ 3614999 h 4406569"/>
              <a:gd name="connsiteX5" fmla="*/ 0 w 6860380"/>
              <a:gd name="connsiteY5" fmla="*/ 682388 h 4406569"/>
              <a:gd name="connsiteX0" fmla="*/ 0 w 6860380"/>
              <a:gd name="connsiteY0" fmla="*/ 682388 h 4406569"/>
              <a:gd name="connsiteX1" fmla="*/ 5076968 w 6860380"/>
              <a:gd name="connsiteY1" fmla="*/ 0 h 4406569"/>
              <a:gd name="connsiteX2" fmla="*/ 6860365 w 6860380"/>
              <a:gd name="connsiteY2" fmla="*/ 1131312 h 4406569"/>
              <a:gd name="connsiteX3" fmla="*/ 5076968 w 6860380"/>
              <a:gd name="connsiteY3" fmla="*/ 4406569 h 4406569"/>
              <a:gd name="connsiteX4" fmla="*/ 204717 w 6860380"/>
              <a:gd name="connsiteY4" fmla="*/ 3614999 h 4406569"/>
              <a:gd name="connsiteX5" fmla="*/ 0 w 6860380"/>
              <a:gd name="connsiteY5" fmla="*/ 682388 h 440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0380" h="4406569">
                <a:moveTo>
                  <a:pt x="0" y="682388"/>
                </a:moveTo>
                <a:cubicBezTo>
                  <a:pt x="1610437" y="195617"/>
                  <a:pt x="3384645" y="227463"/>
                  <a:pt x="5076968" y="0"/>
                </a:cubicBezTo>
                <a:cubicBezTo>
                  <a:pt x="5070932" y="454441"/>
                  <a:pt x="6866401" y="676871"/>
                  <a:pt x="6860365" y="1131312"/>
                </a:cubicBezTo>
                <a:cubicBezTo>
                  <a:pt x="6634388" y="2796270"/>
                  <a:pt x="5671434" y="3314817"/>
                  <a:pt x="5076968" y="4406569"/>
                </a:cubicBezTo>
                <a:cubicBezTo>
                  <a:pt x="3452884" y="4142712"/>
                  <a:pt x="1419368" y="4356528"/>
                  <a:pt x="204717" y="3614999"/>
                </a:cubicBezTo>
                <a:cubicBezTo>
                  <a:pt x="36394" y="2373605"/>
                  <a:pt x="1342030" y="1869191"/>
                  <a:pt x="0" y="6823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28794" y="228599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Access to bank accounts enable households to save and facilitate payments while also helping businesses build up their credit-worthiness and improve their access to other finance services. Therefore, access to bank accounts is an essential contributor to long-term economic growth.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9190" y="1357298"/>
            <a:ext cx="347402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Conclusion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2976" y="2143116"/>
            <a:ext cx="7572428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  </a:t>
            </a:r>
          </a:p>
          <a:p>
            <a:pPr algn="ctr"/>
            <a:endParaRPr lang="en-GB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GB" sz="9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zindi</a:t>
            </a:r>
            <a:endParaRPr 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ke\Desktop\csm_50-years_8e0c286aa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071810"/>
            <a:ext cx="7572396" cy="378619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Brief History Of </a:t>
            </a:r>
            <a:r>
              <a:rPr 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Banking </a:t>
            </a:r>
            <a:r>
              <a:rPr lang="en-US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Africa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480" y="1142984"/>
            <a:ext cx="6980555" cy="205660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Founded in 1894 as The </a:t>
            </a:r>
            <a:r>
              <a:rPr lang="en-US" b="1" dirty="0" smtClean="0"/>
              <a:t>Bank</a:t>
            </a:r>
            <a:r>
              <a:rPr lang="en-US" dirty="0" smtClean="0"/>
              <a:t> for British West Africa, FBN Group's First Bank was the very </a:t>
            </a:r>
            <a:r>
              <a:rPr lang="en-US" b="1" dirty="0" smtClean="0"/>
              <a:t>first banking</a:t>
            </a:r>
            <a:r>
              <a:rPr lang="en-US" dirty="0" smtClean="0"/>
              <a:t> institution to be established on the </a:t>
            </a:r>
            <a:r>
              <a:rPr lang="en-US" b="1" dirty="0" smtClean="0"/>
              <a:t>African</a:t>
            </a:r>
            <a:r>
              <a:rPr lang="en-US" dirty="0" smtClean="0"/>
              <a:t> continent.</a:t>
            </a:r>
          </a:p>
        </p:txBody>
      </p:sp>
      <p:pic>
        <p:nvPicPr>
          <p:cNvPr id="6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57290" y="7358090"/>
            <a:ext cx="8229600" cy="53218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6" name="Content Placeholder 15" descr="download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8715404" y="7500966"/>
            <a:ext cx="4041775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429520" y="7286652"/>
            <a:ext cx="4041775" cy="303505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3091" y="1205164"/>
            <a:ext cx="8805484" cy="3378541"/>
          </a:xfrm>
          <a:custGeom>
            <a:avLst/>
            <a:gdLst>
              <a:gd name="connsiteX0" fmla="*/ 0 w 8175852"/>
              <a:gd name="connsiteY0" fmla="*/ 576076 h 3456384"/>
              <a:gd name="connsiteX1" fmla="*/ 576076 w 8175852"/>
              <a:gd name="connsiteY1" fmla="*/ 0 h 3456384"/>
              <a:gd name="connsiteX2" fmla="*/ 7599776 w 8175852"/>
              <a:gd name="connsiteY2" fmla="*/ 0 h 3456384"/>
              <a:gd name="connsiteX3" fmla="*/ 8175852 w 8175852"/>
              <a:gd name="connsiteY3" fmla="*/ 576076 h 3456384"/>
              <a:gd name="connsiteX4" fmla="*/ 8175852 w 8175852"/>
              <a:gd name="connsiteY4" fmla="*/ 2880308 h 3456384"/>
              <a:gd name="connsiteX5" fmla="*/ 7599776 w 8175852"/>
              <a:gd name="connsiteY5" fmla="*/ 3456384 h 3456384"/>
              <a:gd name="connsiteX6" fmla="*/ 576076 w 8175852"/>
              <a:gd name="connsiteY6" fmla="*/ 3456384 h 3456384"/>
              <a:gd name="connsiteX7" fmla="*/ 0 w 8175852"/>
              <a:gd name="connsiteY7" fmla="*/ 2880308 h 3456384"/>
              <a:gd name="connsiteX8" fmla="*/ 0 w 8175852"/>
              <a:gd name="connsiteY8" fmla="*/ 576076 h 3456384"/>
              <a:gd name="connsiteX0" fmla="*/ 0 w 8175852"/>
              <a:gd name="connsiteY0" fmla="*/ 576076 h 3456384"/>
              <a:gd name="connsiteX1" fmla="*/ 576076 w 8175852"/>
              <a:gd name="connsiteY1" fmla="*/ 0 h 3456384"/>
              <a:gd name="connsiteX2" fmla="*/ 7599776 w 8175852"/>
              <a:gd name="connsiteY2" fmla="*/ 0 h 3456384"/>
              <a:gd name="connsiteX3" fmla="*/ 8175852 w 8175852"/>
              <a:gd name="connsiteY3" fmla="*/ 576076 h 3456384"/>
              <a:gd name="connsiteX4" fmla="*/ 8175852 w 8175852"/>
              <a:gd name="connsiteY4" fmla="*/ 2880308 h 3456384"/>
              <a:gd name="connsiteX5" fmla="*/ 7599776 w 8175852"/>
              <a:gd name="connsiteY5" fmla="*/ 3456384 h 3456384"/>
              <a:gd name="connsiteX6" fmla="*/ 4275879 w 8175852"/>
              <a:gd name="connsiteY6" fmla="*/ 3090624 h 3456384"/>
              <a:gd name="connsiteX7" fmla="*/ 0 w 8175852"/>
              <a:gd name="connsiteY7" fmla="*/ 2880308 h 3456384"/>
              <a:gd name="connsiteX8" fmla="*/ 0 w 8175852"/>
              <a:gd name="connsiteY8" fmla="*/ 576076 h 3456384"/>
              <a:gd name="connsiteX0" fmla="*/ 0 w 8175852"/>
              <a:gd name="connsiteY0" fmla="*/ 576076 h 3456384"/>
              <a:gd name="connsiteX1" fmla="*/ 576076 w 8175852"/>
              <a:gd name="connsiteY1" fmla="*/ 0 h 3456384"/>
              <a:gd name="connsiteX2" fmla="*/ 7599776 w 8175852"/>
              <a:gd name="connsiteY2" fmla="*/ 0 h 3456384"/>
              <a:gd name="connsiteX3" fmla="*/ 8175852 w 8175852"/>
              <a:gd name="connsiteY3" fmla="*/ 576076 h 3456384"/>
              <a:gd name="connsiteX4" fmla="*/ 8175852 w 8175852"/>
              <a:gd name="connsiteY4" fmla="*/ 2880308 h 3456384"/>
              <a:gd name="connsiteX5" fmla="*/ 7599776 w 8175852"/>
              <a:gd name="connsiteY5" fmla="*/ 3456384 h 3456384"/>
              <a:gd name="connsiteX6" fmla="*/ 4388420 w 8175852"/>
              <a:gd name="connsiteY6" fmla="*/ 2696729 h 3456384"/>
              <a:gd name="connsiteX7" fmla="*/ 0 w 8175852"/>
              <a:gd name="connsiteY7" fmla="*/ 2880308 h 3456384"/>
              <a:gd name="connsiteX8" fmla="*/ 0 w 8175852"/>
              <a:gd name="connsiteY8" fmla="*/ 576076 h 3456384"/>
              <a:gd name="connsiteX0" fmla="*/ 0 w 8175852"/>
              <a:gd name="connsiteY0" fmla="*/ 576076 h 3456384"/>
              <a:gd name="connsiteX1" fmla="*/ 4571300 w 8175852"/>
              <a:gd name="connsiteY1" fmla="*/ 520505 h 3456384"/>
              <a:gd name="connsiteX2" fmla="*/ 7599776 w 8175852"/>
              <a:gd name="connsiteY2" fmla="*/ 0 h 3456384"/>
              <a:gd name="connsiteX3" fmla="*/ 8175852 w 8175852"/>
              <a:gd name="connsiteY3" fmla="*/ 576076 h 3456384"/>
              <a:gd name="connsiteX4" fmla="*/ 8175852 w 8175852"/>
              <a:gd name="connsiteY4" fmla="*/ 2880308 h 3456384"/>
              <a:gd name="connsiteX5" fmla="*/ 7599776 w 8175852"/>
              <a:gd name="connsiteY5" fmla="*/ 3456384 h 3456384"/>
              <a:gd name="connsiteX6" fmla="*/ 4388420 w 8175852"/>
              <a:gd name="connsiteY6" fmla="*/ 2696729 h 3456384"/>
              <a:gd name="connsiteX7" fmla="*/ 0 w 8175852"/>
              <a:gd name="connsiteY7" fmla="*/ 2880308 h 3456384"/>
              <a:gd name="connsiteX8" fmla="*/ 0 w 8175852"/>
              <a:gd name="connsiteY8" fmla="*/ 576076 h 3456384"/>
              <a:gd name="connsiteX0" fmla="*/ 0 w 8189920"/>
              <a:gd name="connsiteY0" fmla="*/ 62806 h 3674634"/>
              <a:gd name="connsiteX1" fmla="*/ 4585368 w 8189920"/>
              <a:gd name="connsiteY1" fmla="*/ 738755 h 3674634"/>
              <a:gd name="connsiteX2" fmla="*/ 7613844 w 8189920"/>
              <a:gd name="connsiteY2" fmla="*/ 218250 h 3674634"/>
              <a:gd name="connsiteX3" fmla="*/ 8189920 w 8189920"/>
              <a:gd name="connsiteY3" fmla="*/ 794326 h 3674634"/>
              <a:gd name="connsiteX4" fmla="*/ 8189920 w 8189920"/>
              <a:gd name="connsiteY4" fmla="*/ 3098558 h 3674634"/>
              <a:gd name="connsiteX5" fmla="*/ 7613844 w 8189920"/>
              <a:gd name="connsiteY5" fmla="*/ 3674634 h 3674634"/>
              <a:gd name="connsiteX6" fmla="*/ 4402488 w 8189920"/>
              <a:gd name="connsiteY6" fmla="*/ 2914979 h 3674634"/>
              <a:gd name="connsiteX7" fmla="*/ 14068 w 8189920"/>
              <a:gd name="connsiteY7" fmla="*/ 3098558 h 3674634"/>
              <a:gd name="connsiteX8" fmla="*/ 0 w 8189920"/>
              <a:gd name="connsiteY8" fmla="*/ 62806 h 3674634"/>
              <a:gd name="connsiteX0" fmla="*/ 0 w 8189920"/>
              <a:gd name="connsiteY0" fmla="*/ 62806 h 3674634"/>
              <a:gd name="connsiteX1" fmla="*/ 4585368 w 8189920"/>
              <a:gd name="connsiteY1" fmla="*/ 738755 h 3674634"/>
              <a:gd name="connsiteX2" fmla="*/ 6024195 w 8189920"/>
              <a:gd name="connsiteY2" fmla="*/ 555875 h 3674634"/>
              <a:gd name="connsiteX3" fmla="*/ 8189920 w 8189920"/>
              <a:gd name="connsiteY3" fmla="*/ 794326 h 3674634"/>
              <a:gd name="connsiteX4" fmla="*/ 8189920 w 8189920"/>
              <a:gd name="connsiteY4" fmla="*/ 3098558 h 3674634"/>
              <a:gd name="connsiteX5" fmla="*/ 7613844 w 8189920"/>
              <a:gd name="connsiteY5" fmla="*/ 3674634 h 3674634"/>
              <a:gd name="connsiteX6" fmla="*/ 4402488 w 8189920"/>
              <a:gd name="connsiteY6" fmla="*/ 2914979 h 3674634"/>
              <a:gd name="connsiteX7" fmla="*/ 14068 w 8189920"/>
              <a:gd name="connsiteY7" fmla="*/ 3098558 h 3674634"/>
              <a:gd name="connsiteX8" fmla="*/ 0 w 8189920"/>
              <a:gd name="connsiteY8" fmla="*/ 62806 h 3674634"/>
              <a:gd name="connsiteX0" fmla="*/ 0 w 8780763"/>
              <a:gd name="connsiteY0" fmla="*/ 62806 h 3674634"/>
              <a:gd name="connsiteX1" fmla="*/ 4585368 w 8780763"/>
              <a:gd name="connsiteY1" fmla="*/ 738755 h 3674634"/>
              <a:gd name="connsiteX2" fmla="*/ 6024195 w 8780763"/>
              <a:gd name="connsiteY2" fmla="*/ 555875 h 3674634"/>
              <a:gd name="connsiteX3" fmla="*/ 8189920 w 8780763"/>
              <a:gd name="connsiteY3" fmla="*/ 794326 h 3674634"/>
              <a:gd name="connsiteX4" fmla="*/ 8780763 w 8780763"/>
              <a:gd name="connsiteY4" fmla="*/ 2620257 h 3674634"/>
              <a:gd name="connsiteX5" fmla="*/ 7613844 w 8780763"/>
              <a:gd name="connsiteY5" fmla="*/ 3674634 h 3674634"/>
              <a:gd name="connsiteX6" fmla="*/ 4402488 w 8780763"/>
              <a:gd name="connsiteY6" fmla="*/ 2914979 h 3674634"/>
              <a:gd name="connsiteX7" fmla="*/ 14068 w 8780763"/>
              <a:gd name="connsiteY7" fmla="*/ 3098558 h 3674634"/>
              <a:gd name="connsiteX8" fmla="*/ 0 w 8780763"/>
              <a:gd name="connsiteY8" fmla="*/ 62806 h 3674634"/>
              <a:gd name="connsiteX0" fmla="*/ 0 w 8780763"/>
              <a:gd name="connsiteY0" fmla="*/ 62806 h 3674634"/>
              <a:gd name="connsiteX1" fmla="*/ 4585368 w 8780763"/>
              <a:gd name="connsiteY1" fmla="*/ 738755 h 3674634"/>
              <a:gd name="connsiteX2" fmla="*/ 6024195 w 8780763"/>
              <a:gd name="connsiteY2" fmla="*/ 555875 h 3674634"/>
              <a:gd name="connsiteX3" fmla="*/ 8189920 w 8780763"/>
              <a:gd name="connsiteY3" fmla="*/ 794326 h 3674634"/>
              <a:gd name="connsiteX4" fmla="*/ 8780763 w 8780763"/>
              <a:gd name="connsiteY4" fmla="*/ 2620257 h 3674634"/>
              <a:gd name="connsiteX5" fmla="*/ 7613844 w 8780763"/>
              <a:gd name="connsiteY5" fmla="*/ 3674634 h 3674634"/>
              <a:gd name="connsiteX6" fmla="*/ 4402488 w 8780763"/>
              <a:gd name="connsiteY6" fmla="*/ 2914979 h 3674634"/>
              <a:gd name="connsiteX7" fmla="*/ 14068 w 8780763"/>
              <a:gd name="connsiteY7" fmla="*/ 3098558 h 3674634"/>
              <a:gd name="connsiteX8" fmla="*/ 0 w 8780763"/>
              <a:gd name="connsiteY8" fmla="*/ 62806 h 3674634"/>
              <a:gd name="connsiteX0" fmla="*/ 0 w 8805484"/>
              <a:gd name="connsiteY0" fmla="*/ 62806 h 3674634"/>
              <a:gd name="connsiteX1" fmla="*/ 4585368 w 8805484"/>
              <a:gd name="connsiteY1" fmla="*/ 738755 h 3674634"/>
              <a:gd name="connsiteX2" fmla="*/ 6024195 w 8805484"/>
              <a:gd name="connsiteY2" fmla="*/ 555875 h 3674634"/>
              <a:gd name="connsiteX3" fmla="*/ 8189920 w 8805484"/>
              <a:gd name="connsiteY3" fmla="*/ 794326 h 3674634"/>
              <a:gd name="connsiteX4" fmla="*/ 8392947 w 8805484"/>
              <a:gd name="connsiteY4" fmla="*/ 1509900 h 3674634"/>
              <a:gd name="connsiteX5" fmla="*/ 8780763 w 8805484"/>
              <a:gd name="connsiteY5" fmla="*/ 2620257 h 3674634"/>
              <a:gd name="connsiteX6" fmla="*/ 7613844 w 8805484"/>
              <a:gd name="connsiteY6" fmla="*/ 3674634 h 3674634"/>
              <a:gd name="connsiteX7" fmla="*/ 4402488 w 8805484"/>
              <a:gd name="connsiteY7" fmla="*/ 2914979 h 3674634"/>
              <a:gd name="connsiteX8" fmla="*/ 14068 w 8805484"/>
              <a:gd name="connsiteY8" fmla="*/ 3098558 h 3674634"/>
              <a:gd name="connsiteX9" fmla="*/ 0 w 8805484"/>
              <a:gd name="connsiteY9" fmla="*/ 62806 h 3674634"/>
              <a:gd name="connsiteX0" fmla="*/ 0 w 8805484"/>
              <a:gd name="connsiteY0" fmla="*/ 62806 h 3365145"/>
              <a:gd name="connsiteX1" fmla="*/ 4585368 w 8805484"/>
              <a:gd name="connsiteY1" fmla="*/ 738755 h 3365145"/>
              <a:gd name="connsiteX2" fmla="*/ 6024195 w 8805484"/>
              <a:gd name="connsiteY2" fmla="*/ 555875 h 3365145"/>
              <a:gd name="connsiteX3" fmla="*/ 8189920 w 8805484"/>
              <a:gd name="connsiteY3" fmla="*/ 794326 h 3365145"/>
              <a:gd name="connsiteX4" fmla="*/ 8392947 w 8805484"/>
              <a:gd name="connsiteY4" fmla="*/ 1509900 h 3365145"/>
              <a:gd name="connsiteX5" fmla="*/ 8780763 w 8805484"/>
              <a:gd name="connsiteY5" fmla="*/ 2620257 h 3365145"/>
              <a:gd name="connsiteX6" fmla="*/ 7726385 w 8805484"/>
              <a:gd name="connsiteY6" fmla="*/ 3365145 h 3365145"/>
              <a:gd name="connsiteX7" fmla="*/ 4402488 w 8805484"/>
              <a:gd name="connsiteY7" fmla="*/ 2914979 h 3365145"/>
              <a:gd name="connsiteX8" fmla="*/ 14068 w 8805484"/>
              <a:gd name="connsiteY8" fmla="*/ 3098558 h 3365145"/>
              <a:gd name="connsiteX9" fmla="*/ 0 w 8805484"/>
              <a:gd name="connsiteY9" fmla="*/ 62806 h 3365145"/>
              <a:gd name="connsiteX0" fmla="*/ 0 w 8805484"/>
              <a:gd name="connsiteY0" fmla="*/ 62806 h 3378541"/>
              <a:gd name="connsiteX1" fmla="*/ 4585368 w 8805484"/>
              <a:gd name="connsiteY1" fmla="*/ 738755 h 3378541"/>
              <a:gd name="connsiteX2" fmla="*/ 6024195 w 8805484"/>
              <a:gd name="connsiteY2" fmla="*/ 555875 h 3378541"/>
              <a:gd name="connsiteX3" fmla="*/ 8189920 w 8805484"/>
              <a:gd name="connsiteY3" fmla="*/ 794326 h 3378541"/>
              <a:gd name="connsiteX4" fmla="*/ 8392947 w 8805484"/>
              <a:gd name="connsiteY4" fmla="*/ 1509900 h 3378541"/>
              <a:gd name="connsiteX5" fmla="*/ 8780763 w 8805484"/>
              <a:gd name="connsiteY5" fmla="*/ 2620257 h 3378541"/>
              <a:gd name="connsiteX6" fmla="*/ 7726385 w 8805484"/>
              <a:gd name="connsiteY6" fmla="*/ 3365145 h 3378541"/>
              <a:gd name="connsiteX7" fmla="*/ 4402488 w 8805484"/>
              <a:gd name="connsiteY7" fmla="*/ 2914979 h 3378541"/>
              <a:gd name="connsiteX8" fmla="*/ 1491176 w 8805484"/>
              <a:gd name="connsiteY8" fmla="*/ 3295506 h 3378541"/>
              <a:gd name="connsiteX9" fmla="*/ 0 w 8805484"/>
              <a:gd name="connsiteY9" fmla="*/ 62806 h 33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5484" h="3378541">
                <a:moveTo>
                  <a:pt x="0" y="62806"/>
                </a:moveTo>
                <a:cubicBezTo>
                  <a:pt x="0" y="-255352"/>
                  <a:pt x="4267210" y="738755"/>
                  <a:pt x="4585368" y="738755"/>
                </a:cubicBezTo>
                <a:lnTo>
                  <a:pt x="6024195" y="555875"/>
                </a:lnTo>
                <a:cubicBezTo>
                  <a:pt x="6342353" y="555875"/>
                  <a:pt x="8189920" y="476168"/>
                  <a:pt x="8189920" y="794326"/>
                </a:cubicBezTo>
                <a:cubicBezTo>
                  <a:pt x="8584712" y="953330"/>
                  <a:pt x="8294473" y="1205578"/>
                  <a:pt x="8392947" y="1509900"/>
                </a:cubicBezTo>
                <a:cubicBezTo>
                  <a:pt x="8491421" y="1814222"/>
                  <a:pt x="8910614" y="2259468"/>
                  <a:pt x="8780763" y="2620257"/>
                </a:cubicBezTo>
                <a:cubicBezTo>
                  <a:pt x="8780763" y="2938415"/>
                  <a:pt x="8044543" y="3365145"/>
                  <a:pt x="7726385" y="3365145"/>
                </a:cubicBezTo>
                <a:cubicBezTo>
                  <a:pt x="5385152" y="3365145"/>
                  <a:pt x="6743721" y="2914979"/>
                  <a:pt x="4402488" y="2914979"/>
                </a:cubicBezTo>
                <a:cubicBezTo>
                  <a:pt x="4084330" y="2914979"/>
                  <a:pt x="1491176" y="3613664"/>
                  <a:pt x="1491176" y="3295506"/>
                </a:cubicBezTo>
                <a:cubicBezTo>
                  <a:pt x="1486487" y="2283589"/>
                  <a:pt x="4689" y="1074723"/>
                  <a:pt x="0" y="628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57290" y="7358090"/>
            <a:ext cx="8229600" cy="53218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31954" y="2201372"/>
            <a:ext cx="8001056" cy="37862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Financial Inclusion remains one of the main obstacles to economic and human development in Africa. For example, across Kenya, Rwanda, Tanzania, and Uganda only 9.1 million adults (or 13.9% of the adult population) have access to or use a commercial bank account.</a:t>
            </a:r>
          </a:p>
          <a:p>
            <a:endParaRPr lang="en-GB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endParaRPr lang="en-GB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endParaRPr lang="en-GB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endParaRPr lang="en-US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8715404" y="7500966"/>
            <a:ext cx="4041775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429520" y="7286652"/>
            <a:ext cx="4041775" cy="303505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935" y="1467912"/>
            <a:ext cx="5969014" cy="1428760"/>
          </a:xfrm>
        </p:spPr>
        <p:txBody>
          <a:bodyPr/>
          <a:lstStyle/>
          <a:p>
            <a:r>
              <a:rPr lang="en-US" sz="5400" b="0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Description</a:t>
            </a:r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5363" y="2842580"/>
            <a:ext cx="4357718" cy="785818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6178" y="2842580"/>
            <a:ext cx="642942" cy="785818"/>
          </a:xfrm>
          <a:prstGeom prst="ellipse">
            <a:avLst/>
          </a:prstGeom>
          <a:solidFill>
            <a:srgbClr val="FF9E1D"/>
          </a:solidFill>
          <a:ln>
            <a:solidFill>
              <a:srgbClr val="FF9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5363" y="2842580"/>
            <a:ext cx="642942" cy="7858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6891" y="2950763"/>
            <a:ext cx="20345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Price sensitivity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55363" y="3841366"/>
            <a:ext cx="5099504" cy="785818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6178" y="3841366"/>
            <a:ext cx="642942" cy="785818"/>
          </a:xfrm>
          <a:prstGeom prst="ellipse">
            <a:avLst/>
          </a:prstGeom>
          <a:solidFill>
            <a:srgbClr val="FF9E1D"/>
          </a:solidFill>
          <a:ln>
            <a:solidFill>
              <a:srgbClr val="FF9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5363" y="3841366"/>
            <a:ext cx="642942" cy="7858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40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06891" y="3949549"/>
            <a:ext cx="384797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Lower confidence and understanding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11560" y="4840152"/>
            <a:ext cx="4357718" cy="785818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2375" y="4840152"/>
            <a:ext cx="642942" cy="785818"/>
          </a:xfrm>
          <a:prstGeom prst="ellipse">
            <a:avLst/>
          </a:prstGeom>
          <a:solidFill>
            <a:srgbClr val="FF9E1D"/>
          </a:solidFill>
          <a:ln>
            <a:solidFill>
              <a:srgbClr val="FF9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1560" y="4840152"/>
            <a:ext cx="642942" cy="7858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40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63088" y="4948335"/>
            <a:ext cx="207255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Low levels of trust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47 4.07407E-6 L 0.40347 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47 4.07407E-6 L 0.40347 4.0740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  <p:bldP spid="41" grpId="0" animBg="1"/>
      <p:bldP spid="44" grpId="0"/>
      <p:bldP spid="45" grpId="0" animBg="1"/>
      <p:bldP spid="46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 rot="10800000">
            <a:off x="5065226" y="1124744"/>
            <a:ext cx="3827254" cy="135173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5720" y="1428736"/>
            <a:ext cx="292895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Sourcing of data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4"/>
          </p:nvPr>
        </p:nvSpPr>
        <p:spPr>
          <a:xfrm>
            <a:off x="1071538" y="2285992"/>
            <a:ext cx="2708374" cy="58422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Importing of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3108" y="2571744"/>
            <a:ext cx="307183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Cleaning of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4678" y="3571876"/>
            <a:ext cx="314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Categorizing of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6248" y="4071942"/>
            <a:ext cx="2718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Data visualization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2132" y="4786322"/>
            <a:ext cx="288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chemeClr val="bg1"/>
                </a:solidFill>
              </a:rPr>
              <a:t>Analyzing of data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28" y="542926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Training and testing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itle 3"/>
          <p:cNvSpPr>
            <a:spLocks noGrp="1"/>
          </p:cNvSpPr>
          <p:nvPr/>
        </p:nvSpPr>
        <p:spPr>
          <a:xfrm>
            <a:off x="4499992" y="1424770"/>
            <a:ext cx="4104456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Methodology</a:t>
            </a:r>
            <a:endParaRPr lang="en-US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build="p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ownloa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15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On-screen Show (4:3)</PresentationFormat>
  <Paragraphs>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Financial inclusion in Africa</vt:lpstr>
      <vt:lpstr>Table of content</vt:lpstr>
      <vt:lpstr>Slide 3</vt:lpstr>
      <vt:lpstr>Brief History Of Banking in Africa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2014-01-28T05:51:16Z</dcterms:created>
  <dcterms:modified xsi:type="dcterms:W3CDTF">2019-10-17T13:52:18Z</dcterms:modified>
</cp:coreProperties>
</file>